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0" r:id="rId1"/>
  </p:sldMasterIdLst>
  <p:notesMasterIdLst>
    <p:notesMasterId r:id="rId28"/>
  </p:notesMasterIdLst>
  <p:sldIdLst>
    <p:sldId id="256" r:id="rId2"/>
    <p:sldId id="287" r:id="rId3"/>
    <p:sldId id="301" r:id="rId4"/>
    <p:sldId id="303" r:id="rId5"/>
    <p:sldId id="261" r:id="rId6"/>
    <p:sldId id="295" r:id="rId7"/>
    <p:sldId id="296" r:id="rId8"/>
    <p:sldId id="275" r:id="rId9"/>
    <p:sldId id="277" r:id="rId10"/>
    <p:sldId id="289" r:id="rId11"/>
    <p:sldId id="304" r:id="rId12"/>
    <p:sldId id="280" r:id="rId13"/>
    <p:sldId id="305" r:id="rId14"/>
    <p:sldId id="306" r:id="rId15"/>
    <p:sldId id="281" r:id="rId16"/>
    <p:sldId id="307" r:id="rId17"/>
    <p:sldId id="284" r:id="rId18"/>
    <p:sldId id="274" r:id="rId19"/>
    <p:sldId id="308" r:id="rId20"/>
    <p:sldId id="309" r:id="rId21"/>
    <p:sldId id="282" r:id="rId22"/>
    <p:sldId id="310" r:id="rId23"/>
    <p:sldId id="286" r:id="rId24"/>
    <p:sldId id="283" r:id="rId25"/>
    <p:sldId id="311" r:id="rId26"/>
    <p:sldId id="29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0" autoAdjust="0"/>
    <p:restoredTop sz="94188" autoAdjust="0"/>
  </p:normalViewPr>
  <p:slideViewPr>
    <p:cSldViewPr snapToGrid="0" snapToObjects="1">
      <p:cViewPr varScale="1">
        <p:scale>
          <a:sx n="118" d="100"/>
          <a:sy n="118" d="100"/>
        </p:scale>
        <p:origin x="-1422" y="-10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8FEE11-290C-374E-8048-BB43DE0F97EA}" type="datetimeFigureOut">
              <a:rPr lang="en-US" smtClean="0"/>
              <a:t>11/20/2017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26F570-5184-EF45-8716-07C1410864C9}" type="slidenum">
              <a:rPr lang="en-US" smtClean="0"/>
              <a:t>‹#›</a:t>
            </a:fld>
            <a:endParaRPr lang="en-US" dirty="0"/>
          </a:p>
        </p:txBody>
      </p:sp>
    </p:spTree>
    <p:extLst>
      <p:ext uri="{BB962C8B-B14F-4D97-AF65-F5344CB8AC3E}">
        <p14:creationId xmlns:p14="http://schemas.microsoft.com/office/powerpoint/2010/main" val="1702669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World-view</a:t>
            </a:r>
            <a:r>
              <a:rPr lang="en-US" baseline="0" dirty="0"/>
              <a:t> 3 is the quality used by UKHO and EOMAPS 0.31m spatial resolution each picture approx. 0.1m2 per pixel</a:t>
            </a:r>
          </a:p>
          <a:p>
            <a:endParaRPr lang="en-US" baseline="0" dirty="0"/>
          </a:p>
          <a:p>
            <a:r>
              <a:rPr lang="en-US" baseline="0" dirty="0"/>
              <a:t>Sentinel-2 which is free source has a spatial resolution of 10m each pixel equates to 100m2</a:t>
            </a:r>
          </a:p>
          <a:p>
            <a:endParaRPr lang="en-US" baseline="0" dirty="0"/>
          </a:p>
          <a:p>
            <a:r>
              <a:rPr lang="en-US" baseline="0" dirty="0"/>
              <a:t>Approx. x1000 more information in the worldview-3 imagery</a:t>
            </a:r>
          </a:p>
          <a:p>
            <a:endParaRPr lang="en-US" baseline="0" dirty="0"/>
          </a:p>
          <a:p>
            <a:r>
              <a:rPr lang="en-US" baseline="0" dirty="0"/>
              <a:t>That</a:t>
            </a:r>
            <a:r>
              <a:rPr lang="uk-UA" baseline="0" dirty="0"/>
              <a:t>’</a:t>
            </a:r>
            <a:r>
              <a:rPr lang="en-US" baseline="0" dirty="0"/>
              <a:t>s is 1000 pixels for each pixel from sentinel-2 imagery </a:t>
            </a:r>
            <a:endParaRPr lang="en-US" dirty="0"/>
          </a:p>
          <a:p>
            <a:endParaRPr lang="en-US" dirty="0"/>
          </a:p>
          <a:p>
            <a:endParaRPr lang="en-US" dirty="0"/>
          </a:p>
          <a:p>
            <a:r>
              <a:rPr lang="en-US" dirty="0"/>
              <a:t>Images;</a:t>
            </a:r>
          </a:p>
          <a:p>
            <a:r>
              <a:rPr lang="en-US" dirty="0"/>
              <a:t>Digital</a:t>
            </a:r>
            <a:r>
              <a:rPr lang="en-US" baseline="0" dirty="0"/>
              <a:t> globe sample product – (World-view 3, Digital Globe 2014) https://www.digitalglobe.com/resources/imagery-product-samples/30cm-imagery</a:t>
            </a:r>
          </a:p>
          <a:p>
            <a:endParaRPr lang="en-US" baseline="0" dirty="0"/>
          </a:p>
          <a:p>
            <a:r>
              <a:rPr lang="en-US" baseline="0" dirty="0"/>
              <a:t>European Space Agency (ESA) Sentinel-2 product – (Sentinel-2, ESA 2015) https://scihub.copernicus.eu</a:t>
            </a:r>
          </a:p>
        </p:txBody>
      </p:sp>
      <p:sp>
        <p:nvSpPr>
          <p:cNvPr id="4" name="Slide Number Placeholder 3"/>
          <p:cNvSpPr>
            <a:spLocks noGrp="1"/>
          </p:cNvSpPr>
          <p:nvPr>
            <p:ph type="sldNum" sz="quarter" idx="10"/>
          </p:nvPr>
        </p:nvSpPr>
        <p:spPr/>
        <p:txBody>
          <a:bodyPr/>
          <a:lstStyle/>
          <a:p>
            <a:fld id="{1726F570-5184-EF45-8716-07C1410864C9}"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007879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a:t>
            </a:r>
            <a:r>
              <a:rPr lang="en-US" baseline="0" dirty="0"/>
              <a:t> leaving radiometer??</a:t>
            </a:r>
          </a:p>
          <a:p>
            <a:endParaRPr lang="en-US" baseline="0" dirty="0"/>
          </a:p>
          <a:p>
            <a:r>
              <a:rPr lang="en-US" sz="1200" kern="1200" dirty="0">
                <a:solidFill>
                  <a:schemeClr val="tx1"/>
                </a:solidFill>
                <a:latin typeface="+mn-lt"/>
                <a:ea typeface="+mn-ea"/>
                <a:cs typeface="+mn-cs"/>
              </a:rPr>
              <a:t>Brownell, A.T., Hapke, C.J., Spore, N.J., and McNinch, J.E., 2015, Bathymetry of the Wilderness Breach at Fire Island, New York, June 2013: U.S. Geological Survey Data Series 914, </a:t>
            </a:r>
            <a:r>
              <a:rPr lang="en-US" sz="1200" i="1" kern="1200" dirty="0">
                <a:solidFill>
                  <a:schemeClr val="tx1"/>
                </a:solidFill>
                <a:latin typeface="+mn-lt"/>
                <a:ea typeface="+mn-ea"/>
                <a:cs typeface="+mn-cs"/>
              </a:rPr>
              <a:t>http://dx.doi.org/10.3133/ds914</a:t>
            </a:r>
            <a:r>
              <a:rPr lang="en-US" sz="1200" i="0" kern="1200" dirty="0">
                <a:solidFill>
                  <a:schemeClr val="tx1"/>
                </a:solidFill>
                <a:latin typeface="+mn-lt"/>
                <a:ea typeface="+mn-ea"/>
                <a:cs typeface="+mn-cs"/>
              </a:rPr>
              <a:t>.</a:t>
            </a:r>
          </a:p>
          <a:p>
            <a:endParaRPr lang="en-US" sz="1200" i="0" kern="1200" dirty="0">
              <a:solidFill>
                <a:schemeClr val="tx1"/>
              </a:solidFill>
              <a:latin typeface="+mn-lt"/>
              <a:ea typeface="+mn-ea"/>
              <a:cs typeface="+mn-cs"/>
            </a:endParaRPr>
          </a:p>
          <a:p>
            <a:r>
              <a:rPr lang="en-US" sz="1200" i="0" kern="1200" dirty="0">
                <a:solidFill>
                  <a:schemeClr val="tx1"/>
                </a:solidFill>
                <a:latin typeface="+mn-lt"/>
                <a:ea typeface="+mn-ea"/>
                <a:cs typeface="+mn-cs"/>
              </a:rPr>
              <a:t>Images: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Sand </a:t>
            </a:r>
            <a:r>
              <a:rPr lang="en-US" sz="1200" b="0" i="0" kern="1200" dirty="0">
                <a:solidFill>
                  <a:schemeClr val="tx1"/>
                </a:solidFill>
                <a:latin typeface="+mn-lt"/>
                <a:ea typeface="+mn-ea"/>
                <a:cs typeface="+mn-cs"/>
              </a:rPr>
              <a:t>– (</a:t>
            </a:r>
            <a:r>
              <a:rPr lang="en-US" sz="1200" b="0" kern="1200" dirty="0">
                <a:solidFill>
                  <a:schemeClr val="tx1"/>
                </a:solidFill>
                <a:latin typeface="+mn-lt"/>
                <a:ea typeface="+mn-ea"/>
                <a:cs typeface="+mn-cs"/>
              </a:rPr>
              <a:t>Dimitris Siskopoulos, 2012</a:t>
            </a:r>
            <a:r>
              <a:rPr lang="en-US" sz="1200" b="0" kern="1200" baseline="0" dirty="0">
                <a:solidFill>
                  <a:schemeClr val="tx1"/>
                </a:solidFill>
                <a:latin typeface="+mn-lt"/>
                <a:ea typeface="+mn-ea"/>
                <a:cs typeface="+mn-cs"/>
              </a:rPr>
              <a:t>) </a:t>
            </a:r>
            <a:r>
              <a:rPr lang="en-US" sz="1200" b="0" i="0" kern="1200" dirty="0">
                <a:solidFill>
                  <a:schemeClr val="tx1"/>
                </a:solidFill>
                <a:latin typeface="+mn-lt"/>
                <a:ea typeface="+mn-ea"/>
                <a:cs typeface="+mn-cs"/>
              </a:rPr>
              <a:t>https://www.flickr.com</a:t>
            </a:r>
            <a:r>
              <a:rPr lang="en-US" sz="1200" i="0" kern="1200" dirty="0">
                <a:solidFill>
                  <a:schemeClr val="tx1"/>
                </a:solidFill>
                <a:latin typeface="+mn-lt"/>
                <a:ea typeface="+mn-ea"/>
                <a:cs typeface="+mn-cs"/>
              </a:rPr>
              <a:t>/photos/dimsis/7409895672</a:t>
            </a:r>
          </a:p>
          <a:p>
            <a:r>
              <a:rPr lang="en-US" sz="1200" i="0" kern="1200" dirty="0">
                <a:solidFill>
                  <a:schemeClr val="tx1"/>
                </a:solidFill>
                <a:latin typeface="+mn-lt"/>
                <a:ea typeface="+mn-ea"/>
                <a:cs typeface="+mn-cs"/>
              </a:rPr>
              <a:t>Kelp – (</a:t>
            </a:r>
            <a:r>
              <a:rPr lang="en-US" sz="1200" kern="1200" dirty="0">
                <a:solidFill>
                  <a:schemeClr val="tx1"/>
                </a:solidFill>
                <a:latin typeface="+mn-lt"/>
                <a:ea typeface="+mn-ea"/>
                <a:cs typeface="+mn-cs"/>
              </a:rPr>
              <a:t>Kike Ballesteros, 2014) http://voices.nationalgeographic.com/2014/04/14/diving-through-kelp-with-a-beautiful-giant/</a:t>
            </a:r>
            <a:endParaRPr lang="en-US" sz="1200" i="0" kern="1200" dirty="0">
              <a:solidFill>
                <a:schemeClr val="tx1"/>
              </a:solidFill>
              <a:latin typeface="+mn-lt"/>
              <a:ea typeface="+mn-ea"/>
              <a:cs typeface="+mn-cs"/>
            </a:endParaRPr>
          </a:p>
          <a:p>
            <a:r>
              <a:rPr lang="en-US" sz="1200" i="0" kern="1200" dirty="0">
                <a:solidFill>
                  <a:schemeClr val="tx1"/>
                </a:solidFill>
                <a:latin typeface="+mn-lt"/>
                <a:ea typeface="+mn-ea"/>
                <a:cs typeface="+mn-cs"/>
              </a:rPr>
              <a:t>Coral – (</a:t>
            </a:r>
            <a:r>
              <a:rPr lang="en-US" sz="1200" kern="1200" dirty="0">
                <a:solidFill>
                  <a:schemeClr val="tx1"/>
                </a:solidFill>
                <a:latin typeface="+mn-lt"/>
                <a:ea typeface="+mn-ea"/>
                <a:cs typeface="+mn-cs"/>
              </a:rPr>
              <a:t>Toby Hudson, 2010) https://en.wikipedia.org/wiki/File:Coral_Outcrop_Flynn_Reef.jpg</a:t>
            </a:r>
            <a:endParaRPr lang="en-US" sz="1200" i="0" kern="1200" dirty="0">
              <a:solidFill>
                <a:schemeClr val="tx1"/>
              </a:solidFill>
              <a:latin typeface="+mn-lt"/>
              <a:ea typeface="+mn-ea"/>
              <a:cs typeface="+mn-cs"/>
            </a:endParaRPr>
          </a:p>
          <a:p>
            <a:r>
              <a:rPr lang="en-US" sz="1200" i="0" kern="1200" dirty="0">
                <a:solidFill>
                  <a:schemeClr val="tx1"/>
                </a:solidFill>
                <a:latin typeface="+mn-lt"/>
                <a:ea typeface="+mn-ea"/>
                <a:cs typeface="+mn-cs"/>
              </a:rPr>
              <a:t>Rock – (</a:t>
            </a:r>
            <a:r>
              <a:rPr lang="en-US" sz="1200" kern="1200" dirty="0">
                <a:solidFill>
                  <a:schemeClr val="tx1"/>
                </a:solidFill>
                <a:latin typeface="+mn-lt"/>
                <a:ea typeface="+mn-ea"/>
                <a:cs typeface="+mn-cs"/>
              </a:rPr>
              <a:t>Fungus Guy, 2010) https://commons.wikimedia.org/wiki/File:Underwater_veins,_Agawa_Rock.JPG</a:t>
            </a:r>
            <a:endParaRPr lang="en-US" sz="1200" i="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726F570-5184-EF45-8716-07C1410864C9}" type="slidenum">
              <a:rPr lang="en-US" smtClean="0"/>
              <a:t>5</a:t>
            </a:fld>
            <a:endParaRPr lang="en-US" dirty="0"/>
          </a:p>
        </p:txBody>
      </p:sp>
    </p:spTree>
    <p:extLst>
      <p:ext uri="{BB962C8B-B14F-4D97-AF65-F5344CB8AC3E}">
        <p14:creationId xmlns:p14="http://schemas.microsoft.com/office/powerpoint/2010/main" val="304912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a:t>
            </a:r>
            <a:r>
              <a:rPr lang="en-US" baseline="0" dirty="0"/>
              <a:t> leaving radiometer??</a:t>
            </a:r>
          </a:p>
          <a:p>
            <a:endParaRPr lang="en-US" baseline="0" dirty="0"/>
          </a:p>
          <a:p>
            <a:r>
              <a:rPr lang="en-US" sz="1200" kern="1200" dirty="0">
                <a:solidFill>
                  <a:schemeClr val="tx1"/>
                </a:solidFill>
                <a:latin typeface="+mn-lt"/>
                <a:ea typeface="+mn-ea"/>
                <a:cs typeface="+mn-cs"/>
              </a:rPr>
              <a:t>Brownell, A.T., Hapke, C.J., Spore, N.J., and McNinch, J.E., 2015, Bathymetry of the Wilderness Breach at Fire Island, New York, June 2013: U.S. Geological Survey Data Series 914, </a:t>
            </a:r>
            <a:r>
              <a:rPr lang="en-US" sz="1200" i="1" kern="1200" dirty="0">
                <a:solidFill>
                  <a:schemeClr val="tx1"/>
                </a:solidFill>
                <a:latin typeface="+mn-lt"/>
                <a:ea typeface="+mn-ea"/>
                <a:cs typeface="+mn-cs"/>
              </a:rPr>
              <a:t>http://dx.doi.org/10.3133/ds914</a:t>
            </a:r>
            <a:r>
              <a:rPr lang="en-US" sz="1200" i="0" kern="1200" dirty="0">
                <a:solidFill>
                  <a:schemeClr val="tx1"/>
                </a:solidFill>
                <a:latin typeface="+mn-lt"/>
                <a:ea typeface="+mn-ea"/>
                <a:cs typeface="+mn-cs"/>
              </a:rPr>
              <a:t>.</a:t>
            </a:r>
          </a:p>
          <a:p>
            <a:endParaRPr lang="en-US" sz="1200" i="0" kern="1200" dirty="0">
              <a:solidFill>
                <a:schemeClr val="tx1"/>
              </a:solidFill>
              <a:latin typeface="+mn-lt"/>
              <a:ea typeface="+mn-ea"/>
              <a:cs typeface="+mn-cs"/>
            </a:endParaRPr>
          </a:p>
          <a:p>
            <a:r>
              <a:rPr lang="en-US" sz="1200" i="0" kern="1200" dirty="0">
                <a:solidFill>
                  <a:schemeClr val="tx1"/>
                </a:solidFill>
                <a:latin typeface="+mn-lt"/>
                <a:ea typeface="+mn-ea"/>
                <a:cs typeface="+mn-cs"/>
              </a:rPr>
              <a:t>Images: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Sand </a:t>
            </a:r>
            <a:r>
              <a:rPr lang="en-US" sz="1200" b="0" i="0" kern="1200" dirty="0">
                <a:solidFill>
                  <a:schemeClr val="tx1"/>
                </a:solidFill>
                <a:latin typeface="+mn-lt"/>
                <a:ea typeface="+mn-ea"/>
                <a:cs typeface="+mn-cs"/>
              </a:rPr>
              <a:t>– (</a:t>
            </a:r>
            <a:r>
              <a:rPr lang="en-US" sz="1200" b="0" kern="1200" dirty="0">
                <a:solidFill>
                  <a:schemeClr val="tx1"/>
                </a:solidFill>
                <a:latin typeface="+mn-lt"/>
                <a:ea typeface="+mn-ea"/>
                <a:cs typeface="+mn-cs"/>
              </a:rPr>
              <a:t>Dimitris Siskopoulos, 2012</a:t>
            </a:r>
            <a:r>
              <a:rPr lang="en-US" sz="1200" b="0" kern="1200" baseline="0" dirty="0">
                <a:solidFill>
                  <a:schemeClr val="tx1"/>
                </a:solidFill>
                <a:latin typeface="+mn-lt"/>
                <a:ea typeface="+mn-ea"/>
                <a:cs typeface="+mn-cs"/>
              </a:rPr>
              <a:t>) </a:t>
            </a:r>
            <a:r>
              <a:rPr lang="en-US" sz="1200" b="0" i="0" kern="1200" dirty="0">
                <a:solidFill>
                  <a:schemeClr val="tx1"/>
                </a:solidFill>
                <a:latin typeface="+mn-lt"/>
                <a:ea typeface="+mn-ea"/>
                <a:cs typeface="+mn-cs"/>
              </a:rPr>
              <a:t>https://www.flickr.com</a:t>
            </a:r>
            <a:r>
              <a:rPr lang="en-US" sz="1200" i="0" kern="1200" dirty="0">
                <a:solidFill>
                  <a:schemeClr val="tx1"/>
                </a:solidFill>
                <a:latin typeface="+mn-lt"/>
                <a:ea typeface="+mn-ea"/>
                <a:cs typeface="+mn-cs"/>
              </a:rPr>
              <a:t>/photos/dimsis/7409895672</a:t>
            </a:r>
          </a:p>
          <a:p>
            <a:r>
              <a:rPr lang="en-US" sz="1200" i="0" kern="1200" dirty="0">
                <a:solidFill>
                  <a:schemeClr val="tx1"/>
                </a:solidFill>
                <a:latin typeface="+mn-lt"/>
                <a:ea typeface="+mn-ea"/>
                <a:cs typeface="+mn-cs"/>
              </a:rPr>
              <a:t>Kelp – (</a:t>
            </a:r>
            <a:r>
              <a:rPr lang="en-US" sz="1200" kern="1200" dirty="0">
                <a:solidFill>
                  <a:schemeClr val="tx1"/>
                </a:solidFill>
                <a:latin typeface="+mn-lt"/>
                <a:ea typeface="+mn-ea"/>
                <a:cs typeface="+mn-cs"/>
              </a:rPr>
              <a:t>Kike Ballesteros, 2014) http://voices.nationalgeographic.com/2014/04/14/diving-through-kelp-with-a-beautiful-giant/</a:t>
            </a:r>
            <a:endParaRPr lang="en-US" sz="1200" i="0" kern="1200" dirty="0">
              <a:solidFill>
                <a:schemeClr val="tx1"/>
              </a:solidFill>
              <a:latin typeface="+mn-lt"/>
              <a:ea typeface="+mn-ea"/>
              <a:cs typeface="+mn-cs"/>
            </a:endParaRPr>
          </a:p>
          <a:p>
            <a:r>
              <a:rPr lang="en-US" sz="1200" i="0" kern="1200" dirty="0">
                <a:solidFill>
                  <a:schemeClr val="tx1"/>
                </a:solidFill>
                <a:latin typeface="+mn-lt"/>
                <a:ea typeface="+mn-ea"/>
                <a:cs typeface="+mn-cs"/>
              </a:rPr>
              <a:t>Coral – (</a:t>
            </a:r>
            <a:r>
              <a:rPr lang="en-US" sz="1200" kern="1200" dirty="0">
                <a:solidFill>
                  <a:schemeClr val="tx1"/>
                </a:solidFill>
                <a:latin typeface="+mn-lt"/>
                <a:ea typeface="+mn-ea"/>
                <a:cs typeface="+mn-cs"/>
              </a:rPr>
              <a:t>Toby Hudson, 2010) https://en.wikipedia.org/wiki/File:Coral_Outcrop_Flynn_Reef.jpg</a:t>
            </a:r>
            <a:endParaRPr lang="en-US" sz="1200" i="0" kern="1200" dirty="0">
              <a:solidFill>
                <a:schemeClr val="tx1"/>
              </a:solidFill>
              <a:latin typeface="+mn-lt"/>
              <a:ea typeface="+mn-ea"/>
              <a:cs typeface="+mn-cs"/>
            </a:endParaRPr>
          </a:p>
          <a:p>
            <a:r>
              <a:rPr lang="en-US" sz="1200" i="0" kern="1200" dirty="0">
                <a:solidFill>
                  <a:schemeClr val="tx1"/>
                </a:solidFill>
                <a:latin typeface="+mn-lt"/>
                <a:ea typeface="+mn-ea"/>
                <a:cs typeface="+mn-cs"/>
              </a:rPr>
              <a:t>Rock – (</a:t>
            </a:r>
            <a:r>
              <a:rPr lang="en-US" sz="1200" kern="1200" dirty="0">
                <a:solidFill>
                  <a:schemeClr val="tx1"/>
                </a:solidFill>
                <a:latin typeface="+mn-lt"/>
                <a:ea typeface="+mn-ea"/>
                <a:cs typeface="+mn-cs"/>
              </a:rPr>
              <a:t>Fungus Guy, 2010) https://commons.wikimedia.org/wiki/File:Underwater_veins,_Agawa_Rock.JPG</a:t>
            </a:r>
            <a:endParaRPr lang="en-US" sz="1200" i="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726F570-5184-EF45-8716-07C1410864C9}" type="slidenum">
              <a:rPr lang="en-US" smtClean="0"/>
              <a:t>6</a:t>
            </a:fld>
            <a:endParaRPr lang="en-US" dirty="0"/>
          </a:p>
        </p:txBody>
      </p:sp>
    </p:spTree>
    <p:extLst>
      <p:ext uri="{BB962C8B-B14F-4D97-AF65-F5344CB8AC3E}">
        <p14:creationId xmlns:p14="http://schemas.microsoft.com/office/powerpoint/2010/main" val="1524760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a:t>
            </a:r>
            <a:r>
              <a:rPr lang="en-US" baseline="0" dirty="0"/>
              <a:t> leaving radiometer??</a:t>
            </a:r>
          </a:p>
          <a:p>
            <a:endParaRPr lang="en-US" baseline="0" dirty="0"/>
          </a:p>
          <a:p>
            <a:r>
              <a:rPr lang="en-US" sz="1200" kern="1200" dirty="0">
                <a:solidFill>
                  <a:schemeClr val="tx1"/>
                </a:solidFill>
                <a:latin typeface="+mn-lt"/>
                <a:ea typeface="+mn-ea"/>
                <a:cs typeface="+mn-cs"/>
              </a:rPr>
              <a:t>Brownell, A.T., Hapke, C.J., Spore, N.J., and McNinch, J.E., 2015, Bathymetry of the Wilderness Breach at Fire Island, New York, June 2013: U.S. Geological Survey Data Series 914, </a:t>
            </a:r>
            <a:r>
              <a:rPr lang="en-US" sz="1200" i="1" kern="1200" dirty="0">
                <a:solidFill>
                  <a:schemeClr val="tx1"/>
                </a:solidFill>
                <a:latin typeface="+mn-lt"/>
                <a:ea typeface="+mn-ea"/>
                <a:cs typeface="+mn-cs"/>
              </a:rPr>
              <a:t>http://dx.doi.org/10.3133/ds914</a:t>
            </a:r>
            <a:r>
              <a:rPr lang="en-US" sz="1200" i="0" kern="1200" dirty="0">
                <a:solidFill>
                  <a:schemeClr val="tx1"/>
                </a:solidFill>
                <a:latin typeface="+mn-lt"/>
                <a:ea typeface="+mn-ea"/>
                <a:cs typeface="+mn-cs"/>
              </a:rPr>
              <a:t>.</a:t>
            </a:r>
          </a:p>
          <a:p>
            <a:endParaRPr lang="en-US" sz="1200" i="0" kern="1200" dirty="0">
              <a:solidFill>
                <a:schemeClr val="tx1"/>
              </a:solidFill>
              <a:latin typeface="+mn-lt"/>
              <a:ea typeface="+mn-ea"/>
              <a:cs typeface="+mn-cs"/>
            </a:endParaRPr>
          </a:p>
          <a:p>
            <a:r>
              <a:rPr lang="en-US" sz="1200" i="0" kern="1200" dirty="0">
                <a:solidFill>
                  <a:schemeClr val="tx1"/>
                </a:solidFill>
                <a:latin typeface="+mn-lt"/>
                <a:ea typeface="+mn-ea"/>
                <a:cs typeface="+mn-cs"/>
              </a:rPr>
              <a:t>Images: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latin typeface="+mn-lt"/>
                <a:ea typeface="+mn-ea"/>
                <a:cs typeface="+mn-cs"/>
              </a:rPr>
              <a:t>Sand </a:t>
            </a:r>
            <a:r>
              <a:rPr lang="en-US" sz="1200" b="0" i="0" kern="1200" dirty="0">
                <a:solidFill>
                  <a:schemeClr val="tx1"/>
                </a:solidFill>
                <a:latin typeface="+mn-lt"/>
                <a:ea typeface="+mn-ea"/>
                <a:cs typeface="+mn-cs"/>
              </a:rPr>
              <a:t>– (</a:t>
            </a:r>
            <a:r>
              <a:rPr lang="en-US" sz="1200" b="0" kern="1200" dirty="0">
                <a:solidFill>
                  <a:schemeClr val="tx1"/>
                </a:solidFill>
                <a:latin typeface="+mn-lt"/>
                <a:ea typeface="+mn-ea"/>
                <a:cs typeface="+mn-cs"/>
              </a:rPr>
              <a:t>Dimitris Siskopoulos, 2012</a:t>
            </a:r>
            <a:r>
              <a:rPr lang="en-US" sz="1200" b="0" kern="1200" baseline="0" dirty="0">
                <a:solidFill>
                  <a:schemeClr val="tx1"/>
                </a:solidFill>
                <a:latin typeface="+mn-lt"/>
                <a:ea typeface="+mn-ea"/>
                <a:cs typeface="+mn-cs"/>
              </a:rPr>
              <a:t>) </a:t>
            </a:r>
            <a:r>
              <a:rPr lang="en-US" sz="1200" b="0" i="0" kern="1200" dirty="0">
                <a:solidFill>
                  <a:schemeClr val="tx1"/>
                </a:solidFill>
                <a:latin typeface="+mn-lt"/>
                <a:ea typeface="+mn-ea"/>
                <a:cs typeface="+mn-cs"/>
              </a:rPr>
              <a:t>https://www.flickr.com</a:t>
            </a:r>
            <a:r>
              <a:rPr lang="en-US" sz="1200" i="0" kern="1200" dirty="0">
                <a:solidFill>
                  <a:schemeClr val="tx1"/>
                </a:solidFill>
                <a:latin typeface="+mn-lt"/>
                <a:ea typeface="+mn-ea"/>
                <a:cs typeface="+mn-cs"/>
              </a:rPr>
              <a:t>/photos/dimsis/7409895672</a:t>
            </a:r>
          </a:p>
          <a:p>
            <a:r>
              <a:rPr lang="en-US" sz="1200" i="0" kern="1200" dirty="0">
                <a:solidFill>
                  <a:schemeClr val="tx1"/>
                </a:solidFill>
                <a:latin typeface="+mn-lt"/>
                <a:ea typeface="+mn-ea"/>
                <a:cs typeface="+mn-cs"/>
              </a:rPr>
              <a:t>Kelp – (</a:t>
            </a:r>
            <a:r>
              <a:rPr lang="en-US" sz="1200" kern="1200" dirty="0">
                <a:solidFill>
                  <a:schemeClr val="tx1"/>
                </a:solidFill>
                <a:latin typeface="+mn-lt"/>
                <a:ea typeface="+mn-ea"/>
                <a:cs typeface="+mn-cs"/>
              </a:rPr>
              <a:t>Kike Ballesteros, 2014) http://voices.nationalgeographic.com/2014/04/14/diving-through-kelp-with-a-beautiful-giant/</a:t>
            </a:r>
            <a:endParaRPr lang="en-US" sz="1200" i="0" kern="1200" dirty="0">
              <a:solidFill>
                <a:schemeClr val="tx1"/>
              </a:solidFill>
              <a:latin typeface="+mn-lt"/>
              <a:ea typeface="+mn-ea"/>
              <a:cs typeface="+mn-cs"/>
            </a:endParaRPr>
          </a:p>
          <a:p>
            <a:r>
              <a:rPr lang="en-US" sz="1200" i="0" kern="1200" dirty="0">
                <a:solidFill>
                  <a:schemeClr val="tx1"/>
                </a:solidFill>
                <a:latin typeface="+mn-lt"/>
                <a:ea typeface="+mn-ea"/>
                <a:cs typeface="+mn-cs"/>
              </a:rPr>
              <a:t>Coral – (</a:t>
            </a:r>
            <a:r>
              <a:rPr lang="en-US" sz="1200" kern="1200" dirty="0">
                <a:solidFill>
                  <a:schemeClr val="tx1"/>
                </a:solidFill>
                <a:latin typeface="+mn-lt"/>
                <a:ea typeface="+mn-ea"/>
                <a:cs typeface="+mn-cs"/>
              </a:rPr>
              <a:t>Toby Hudson, 2010) https://en.wikipedia.org/wiki/File:Coral_Outcrop_Flynn_Reef.jpg</a:t>
            </a:r>
            <a:endParaRPr lang="en-US" sz="1200" i="0" kern="1200" dirty="0">
              <a:solidFill>
                <a:schemeClr val="tx1"/>
              </a:solidFill>
              <a:latin typeface="+mn-lt"/>
              <a:ea typeface="+mn-ea"/>
              <a:cs typeface="+mn-cs"/>
            </a:endParaRPr>
          </a:p>
          <a:p>
            <a:r>
              <a:rPr lang="en-US" sz="1200" i="0" kern="1200" dirty="0">
                <a:solidFill>
                  <a:schemeClr val="tx1"/>
                </a:solidFill>
                <a:latin typeface="+mn-lt"/>
                <a:ea typeface="+mn-ea"/>
                <a:cs typeface="+mn-cs"/>
              </a:rPr>
              <a:t>Rock – (</a:t>
            </a:r>
            <a:r>
              <a:rPr lang="en-US" sz="1200" kern="1200" dirty="0">
                <a:solidFill>
                  <a:schemeClr val="tx1"/>
                </a:solidFill>
                <a:latin typeface="+mn-lt"/>
                <a:ea typeface="+mn-ea"/>
                <a:cs typeface="+mn-cs"/>
              </a:rPr>
              <a:t>Fungus Guy, 2010) https://commons.wikimedia.org/wiki/File:Underwater_veins,_Agawa_Rock.JPG</a:t>
            </a:r>
            <a:endParaRPr lang="en-US" sz="1200" i="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726F570-5184-EF45-8716-07C1410864C9}" type="slidenum">
              <a:rPr lang="en-US" smtClean="0"/>
              <a:t>7</a:t>
            </a:fld>
            <a:endParaRPr lang="en-US" dirty="0"/>
          </a:p>
        </p:txBody>
      </p:sp>
    </p:spTree>
    <p:extLst>
      <p:ext uri="{BB962C8B-B14F-4D97-AF65-F5344CB8AC3E}">
        <p14:creationId xmlns:p14="http://schemas.microsoft.com/office/powerpoint/2010/main" val="3754926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GB"/>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Monday, November 20, 2017</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Monday, November 20, 2017</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GB"/>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Monday, November 20, 2017</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Monday, November 20, 2017</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GB"/>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Monday, November 20, 2017</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Monday, November 20, 2017</a:t>
            </a:fld>
            <a:endParaRPr lang="en-US" dirty="0"/>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Monday, November 20, 2017</a:t>
            </a:fld>
            <a:endParaRPr lang="en-US" dirty="0"/>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Monday, November 20, 2017</a:t>
            </a:fld>
            <a:endParaRPr lang="en-US" dirty="0"/>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Monday, November 20, 2017</a:t>
            </a:fld>
            <a:endParaRPr lang="en-US" dirty="0"/>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Monday, November 20, 2017</a:t>
            </a:fld>
            <a:endParaRPr lang="en-US" dirty="0"/>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Monday, November 20, 2017</a:t>
            </a:fld>
            <a:endParaRPr lang="en-US" dirty="0"/>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Monday, November 20, 2017</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tif"/><Relationship Id="rId5" Type="http://schemas.openxmlformats.org/officeDocument/2006/relationships/image" Target="../media/image6.tiff"/><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65136" y="361272"/>
            <a:ext cx="8213725" cy="1927225"/>
          </a:xfrm>
          <a:prstGeom prst="rect">
            <a:avLst/>
          </a:prstGeom>
        </p:spPr>
        <p:txBody>
          <a:bodyPr>
            <a:noAutofit/>
          </a:bodyPr>
          <a:lstStyle/>
          <a:p>
            <a:pPr algn="ctr"/>
            <a:r>
              <a:rPr lang="en-US" sz="4400" dirty="0"/>
              <a:t>BATHYMETRIC DATA DERIVED FROM FREE SOURCE SATELLITE </a:t>
            </a:r>
            <a:r>
              <a:rPr lang="en-US" sz="4400" dirty="0" smtClean="0"/>
              <a:t>IMAGERY</a:t>
            </a:r>
            <a:endParaRPr lang="en-US" sz="4400" dirty="0"/>
          </a:p>
        </p:txBody>
      </p:sp>
      <p:sp>
        <p:nvSpPr>
          <p:cNvPr id="4" name="Rectangle 3"/>
          <p:cNvSpPr/>
          <p:nvPr/>
        </p:nvSpPr>
        <p:spPr>
          <a:xfrm>
            <a:off x="1674216" y="2763510"/>
            <a:ext cx="5795563" cy="3426291"/>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18185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Sun Glint Removal – Hedley, et al (2005</a:t>
            </a:r>
            <a:r>
              <a:rPr lang="en-GB" dirty="0" smtClean="0"/>
              <a:t>):</a:t>
            </a:r>
            <a:endParaRPr lang="en-GB" dirty="0"/>
          </a:p>
        </p:txBody>
      </p:sp>
      <p:sp>
        <p:nvSpPr>
          <p:cNvPr id="8" name="Text Placeholder 7"/>
          <p:cNvSpPr>
            <a:spLocks noGrp="1"/>
          </p:cNvSpPr>
          <p:nvPr>
            <p:ph type="body" idx="1"/>
          </p:nvPr>
        </p:nvSpPr>
        <p:spPr/>
        <p:txBody>
          <a:bodyPr>
            <a:normAutofit/>
          </a:bodyPr>
          <a:lstStyle/>
          <a:p>
            <a:r>
              <a:rPr lang="en-GB" dirty="0"/>
              <a:t>Band (R</a:t>
            </a:r>
            <a:r>
              <a:rPr lang="en-GB" baseline="-25000" dirty="0"/>
              <a:t>i</a:t>
            </a:r>
            <a:r>
              <a:rPr lang="en-GB" dirty="0"/>
              <a:t>) before Glint Removal</a:t>
            </a:r>
          </a:p>
        </p:txBody>
      </p:sp>
      <p:sp>
        <p:nvSpPr>
          <p:cNvPr id="9" name="Text Placeholder 8"/>
          <p:cNvSpPr>
            <a:spLocks noGrp="1"/>
          </p:cNvSpPr>
          <p:nvPr>
            <p:ph type="body" sz="quarter" idx="3"/>
          </p:nvPr>
        </p:nvSpPr>
        <p:spPr/>
        <p:txBody>
          <a:bodyPr/>
          <a:lstStyle/>
          <a:p>
            <a:r>
              <a:rPr lang="en-GB" dirty="0"/>
              <a:t>Band (</a:t>
            </a:r>
            <a:r>
              <a:rPr lang="en-GB" dirty="0" err="1"/>
              <a:t>R’</a:t>
            </a:r>
            <a:r>
              <a:rPr lang="en-GB" baseline="-25000" dirty="0" err="1"/>
              <a:t>i</a:t>
            </a:r>
            <a:r>
              <a:rPr lang="en-GB" dirty="0"/>
              <a:t>) after Glint Removal</a:t>
            </a:r>
          </a:p>
        </p:txBody>
      </p:sp>
      <p:sp>
        <p:nvSpPr>
          <p:cNvPr id="5" name="TextBox 4"/>
          <p:cNvSpPr txBox="1"/>
          <p:nvPr/>
        </p:nvSpPr>
        <p:spPr>
          <a:xfrm>
            <a:off x="3699229" y="6453272"/>
            <a:ext cx="1745542" cy="276999"/>
          </a:xfrm>
          <a:prstGeom prst="rect">
            <a:avLst/>
          </a:prstGeom>
          <a:noFill/>
        </p:spPr>
        <p:txBody>
          <a:bodyPr wrap="none" rtlCol="0">
            <a:spAutoFit/>
          </a:bodyPr>
          <a:lstStyle/>
          <a:p>
            <a:r>
              <a:rPr lang="en-US" sz="1200" dirty="0"/>
              <a:t>(Sentinel-2, ESA 2016)</a:t>
            </a:r>
          </a:p>
        </p:txBody>
      </p:sp>
      <p:grpSp>
        <p:nvGrpSpPr>
          <p:cNvPr id="4" name="Group 3"/>
          <p:cNvGrpSpPr/>
          <p:nvPr/>
        </p:nvGrpSpPr>
        <p:grpSpPr>
          <a:xfrm>
            <a:off x="4850127" y="2468561"/>
            <a:ext cx="3741426" cy="3436849"/>
            <a:chOff x="4850127" y="2468561"/>
            <a:chExt cx="3741426" cy="3436849"/>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850127" y="2468561"/>
              <a:ext cx="3741426" cy="3436849"/>
            </a:xfrm>
            <a:prstGeom prst="rect">
              <a:avLst/>
            </a:prstGeom>
          </p:spPr>
        </p:pic>
        <p:sp>
          <p:nvSpPr>
            <p:cNvPr id="10" name="Rectangle 9"/>
            <p:cNvSpPr/>
            <p:nvPr/>
          </p:nvSpPr>
          <p:spPr>
            <a:xfrm>
              <a:off x="7913076" y="2660112"/>
              <a:ext cx="571575" cy="5520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589635" y="2468561"/>
            <a:ext cx="3667050" cy="3436840"/>
            <a:chOff x="589635" y="2468561"/>
            <a:chExt cx="3667050" cy="343684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9635" y="2468561"/>
              <a:ext cx="3667050" cy="3436840"/>
            </a:xfrm>
            <a:prstGeom prst="rect">
              <a:avLst/>
            </a:prstGeom>
          </p:spPr>
        </p:pic>
        <p:sp>
          <p:nvSpPr>
            <p:cNvPr id="11" name="Rectangle 10"/>
            <p:cNvSpPr/>
            <p:nvPr/>
          </p:nvSpPr>
          <p:spPr>
            <a:xfrm>
              <a:off x="3587261" y="2660111"/>
              <a:ext cx="564603" cy="5520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460071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Band Ratio Method: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GB" dirty="0"/>
                  <a:t>Stumpf et al. (2003)</a:t>
                </a:r>
              </a:p>
              <a:p>
                <a:endParaRPr lang="en-GB" dirty="0"/>
              </a:p>
              <a:p>
                <a:pPr marL="0" indent="0">
                  <a:buNone/>
                </a:pPr>
                <a14:m>
                  <m:oMathPara xmlns:m="http://schemas.openxmlformats.org/officeDocument/2006/math">
                    <m:oMathParaPr>
                      <m:jc m:val="centerGroup"/>
                    </m:oMathParaPr>
                    <m:oMath xmlns:m="http://schemas.openxmlformats.org/officeDocument/2006/math">
                      <m:r>
                        <m:rPr>
                          <m:sty m:val="p"/>
                        </m:rPr>
                        <a:rPr lang="en-GB" b="0" i="0" smtClean="0">
                          <a:latin typeface="Cambria Math" panose="02040503050406030204" pitchFamily="18" charset="0"/>
                        </a:rPr>
                        <m:t>Z</m:t>
                      </m:r>
                      <m:r>
                        <a:rPr lang="en-GB" i="1" smtClean="0">
                          <a:latin typeface="Cambria Math" panose="02040503050406030204" pitchFamily="18" charset="0"/>
                        </a:rPr>
                        <m:t>=</m:t>
                      </m:r>
                      <m:sSub>
                        <m:sSubPr>
                          <m:ctrlPr>
                            <a:rPr lang="en-GB" i="1" smtClean="0">
                              <a:latin typeface="Cambria Math"/>
                            </a:rPr>
                          </m:ctrlPr>
                        </m:sSubPr>
                        <m:e>
                          <m:r>
                            <a:rPr lang="en-GB" b="0" i="1" smtClean="0">
                              <a:latin typeface="Cambria Math" panose="02040503050406030204" pitchFamily="18" charset="0"/>
                            </a:rPr>
                            <m:t>𝑚</m:t>
                          </m:r>
                        </m:e>
                        <m:sub>
                          <m:r>
                            <a:rPr lang="en-GB" b="0" i="1" smtClean="0">
                              <a:latin typeface="Cambria Math" panose="02040503050406030204" pitchFamily="18" charset="0"/>
                            </a:rPr>
                            <m:t>1</m:t>
                          </m:r>
                        </m:sub>
                      </m:sSub>
                      <m:f>
                        <m:fPr>
                          <m:ctrlPr>
                            <a:rPr lang="en-GB" i="1" smtClean="0">
                              <a:latin typeface="Cambria Math"/>
                            </a:rPr>
                          </m:ctrlPr>
                        </m:fPr>
                        <m:num>
                          <m:r>
                            <a:rPr lang="en-GB" i="1">
                              <a:latin typeface="Cambria Math" panose="02040503050406030204" pitchFamily="18" charset="0"/>
                            </a:rPr>
                            <m:t>𝑙𝑛</m:t>
                          </m:r>
                          <m:d>
                            <m:dPr>
                              <m:begChr m:val="["/>
                              <m:endChr m:val="]"/>
                              <m:ctrlPr>
                                <a:rPr lang="en-GB" i="1">
                                  <a:latin typeface="Cambria Math"/>
                                </a:rPr>
                              </m:ctrlPr>
                            </m:dPr>
                            <m:e>
                              <m:sSub>
                                <m:sSubPr>
                                  <m:ctrlPr>
                                    <a:rPr lang="en-GB" i="1">
                                      <a:latin typeface="Cambria Math"/>
                                    </a:rPr>
                                  </m:ctrlPr>
                                </m:sSubPr>
                                <m:e>
                                  <m:r>
                                    <a:rPr lang="en-GB" i="1">
                                      <a:latin typeface="Cambria Math" panose="02040503050406030204" pitchFamily="18" charset="0"/>
                                    </a:rPr>
                                    <m:t>𝑅</m:t>
                                  </m:r>
                                </m:e>
                                <m:sub>
                                  <m:r>
                                    <a:rPr lang="en-GB" i="1">
                                      <a:latin typeface="Cambria Math" panose="02040503050406030204" pitchFamily="18" charset="0"/>
                                    </a:rPr>
                                    <m:t>𝑤</m:t>
                                  </m:r>
                                </m:sub>
                              </m:sSub>
                              <m:r>
                                <a:rPr lang="en-GB" i="1">
                                  <a:latin typeface="Cambria Math" panose="02040503050406030204" pitchFamily="18" charset="0"/>
                                </a:rPr>
                                <m:t>(</m:t>
                              </m:r>
                              <m:sSub>
                                <m:sSubPr>
                                  <m:ctrlPr>
                                    <a:rPr lang="en-GB" i="1">
                                      <a:latin typeface="Cambria Math"/>
                                    </a:rPr>
                                  </m:ctrlPr>
                                </m:sSubPr>
                                <m:e>
                                  <m:r>
                                    <a:rPr lang="en-GB" i="1">
                                      <a:latin typeface="Cambria Math" panose="02040503050406030204" pitchFamily="18" charset="0"/>
                                      <a:ea typeface="Cambria Math" panose="02040503050406030204" pitchFamily="18" charset="0"/>
                                    </a:rPr>
                                    <m:t>𝜆</m:t>
                                  </m:r>
                                </m:e>
                                <m:sub>
                                  <m:r>
                                    <a:rPr lang="en-GB" b="0" i="1" smtClean="0">
                                      <a:latin typeface="Cambria Math" panose="02040503050406030204" pitchFamily="18" charset="0"/>
                                      <a:ea typeface="Cambria Math" panose="02040503050406030204" pitchFamily="18" charset="0"/>
                                    </a:rPr>
                                    <m:t>𝑖</m:t>
                                  </m:r>
                                </m:sub>
                              </m:sSub>
                              <m:r>
                                <a:rPr lang="en-GB" i="1">
                                  <a:latin typeface="Cambria Math" panose="02040503050406030204" pitchFamily="18" charset="0"/>
                                </a:rPr>
                                <m:t>)</m:t>
                              </m:r>
                            </m:e>
                          </m:d>
                        </m:num>
                        <m:den>
                          <m:r>
                            <a:rPr lang="en-GB" b="0" i="1" smtClean="0">
                              <a:latin typeface="Cambria Math" panose="02040503050406030204" pitchFamily="18" charset="0"/>
                            </a:rPr>
                            <m:t>𝑙𝑛</m:t>
                          </m:r>
                          <m:d>
                            <m:dPr>
                              <m:begChr m:val="["/>
                              <m:endChr m:val="]"/>
                              <m:ctrlPr>
                                <a:rPr lang="en-GB" i="1" smtClean="0">
                                  <a:latin typeface="Cambria Math"/>
                                </a:rPr>
                              </m:ctrlPr>
                            </m:dPr>
                            <m:e>
                              <m:sSub>
                                <m:sSubPr>
                                  <m:ctrlPr>
                                    <a:rPr lang="en-GB" i="1" smtClean="0">
                                      <a:latin typeface="Cambria Math"/>
                                    </a:rPr>
                                  </m:ctrlPr>
                                </m:sSubPr>
                                <m:e>
                                  <m:r>
                                    <a:rPr lang="en-GB" b="0" i="1" smtClean="0">
                                      <a:latin typeface="Cambria Math" panose="02040503050406030204" pitchFamily="18" charset="0"/>
                                    </a:rPr>
                                    <m:t>𝑅</m:t>
                                  </m:r>
                                </m:e>
                                <m:sub>
                                  <m:r>
                                    <a:rPr lang="en-GB" b="0" i="1" smtClean="0">
                                      <a:latin typeface="Cambria Math" panose="02040503050406030204" pitchFamily="18" charset="0"/>
                                    </a:rPr>
                                    <m:t>𝑤</m:t>
                                  </m:r>
                                </m:sub>
                              </m:sSub>
                              <m:r>
                                <a:rPr lang="en-GB" b="0" i="1" smtClean="0">
                                  <a:latin typeface="Cambria Math" panose="02040503050406030204" pitchFamily="18" charset="0"/>
                                </a:rPr>
                                <m:t>(</m:t>
                              </m:r>
                              <m:sSub>
                                <m:sSubPr>
                                  <m:ctrlPr>
                                    <a:rPr lang="en-GB" b="0" i="1" smtClean="0">
                                      <a:latin typeface="Cambria Math"/>
                                    </a:rPr>
                                  </m:ctrlPr>
                                </m:sSubPr>
                                <m:e>
                                  <m:r>
                                    <a:rPr lang="en-GB" b="0" i="1" smtClean="0">
                                      <a:latin typeface="Cambria Math" panose="02040503050406030204" pitchFamily="18" charset="0"/>
                                      <a:ea typeface="Cambria Math" panose="02040503050406030204" pitchFamily="18" charset="0"/>
                                    </a:rPr>
                                    <m:t>𝜆</m:t>
                                  </m:r>
                                </m:e>
                                <m:sub>
                                  <m:r>
                                    <a:rPr lang="en-GB" b="0" i="1" smtClean="0">
                                      <a:latin typeface="Cambria Math" panose="02040503050406030204" pitchFamily="18" charset="0"/>
                                    </a:rPr>
                                    <m:t>𝑗</m:t>
                                  </m:r>
                                </m:sub>
                              </m:sSub>
                              <m:r>
                                <a:rPr lang="en-GB" b="0" i="1" smtClean="0">
                                  <a:latin typeface="Cambria Math" panose="02040503050406030204" pitchFamily="18" charset="0"/>
                                </a:rPr>
                                <m:t>)</m:t>
                              </m:r>
                            </m:e>
                          </m:d>
                        </m:den>
                      </m:f>
                      <m:r>
                        <a:rPr lang="en-GB" b="0" i="1" smtClean="0">
                          <a:latin typeface="Cambria Math" panose="02040503050406030204" pitchFamily="18" charset="0"/>
                        </a:rPr>
                        <m:t>−</m:t>
                      </m:r>
                      <m:sSub>
                        <m:sSubPr>
                          <m:ctrlPr>
                            <a:rPr lang="en-GB" b="0" i="1" smtClean="0">
                              <a:latin typeface="Cambria Math"/>
                            </a:rPr>
                          </m:ctrlPr>
                        </m:sSubPr>
                        <m:e>
                          <m:r>
                            <a:rPr lang="en-GB" b="0" i="1" smtClean="0">
                              <a:latin typeface="Cambria Math" panose="02040503050406030204" pitchFamily="18" charset="0"/>
                            </a:rPr>
                            <m:t>𝑚</m:t>
                          </m:r>
                        </m:e>
                        <m:sub>
                          <m:r>
                            <a:rPr lang="en-GB" b="0" i="1" smtClean="0">
                              <a:latin typeface="Cambria Math" panose="02040503050406030204" pitchFamily="18" charset="0"/>
                            </a:rPr>
                            <m:t>0</m:t>
                          </m:r>
                        </m:sub>
                      </m:sSub>
                    </m:oMath>
                  </m:oMathPara>
                </a14:m>
                <a:endParaRPr lang="en-GB" dirty="0"/>
              </a:p>
              <a:p>
                <a:pPr marL="0" indent="0">
                  <a:buNone/>
                </a:pPr>
                <a:endParaRPr lang="en-GB" dirty="0"/>
              </a:p>
              <a:p>
                <a:r>
                  <a:rPr lang="en-GB" dirty="0"/>
                  <a:t>Z = depth</a:t>
                </a:r>
              </a:p>
              <a:p>
                <a:r>
                  <a:rPr lang="en-GB" dirty="0"/>
                  <a:t>m1 = slope</a:t>
                </a:r>
              </a:p>
              <a:p>
                <a:r>
                  <a:rPr lang="en-GB" dirty="0"/>
                  <a:t>m0 = y-intercept</a:t>
                </a:r>
              </a:p>
              <a:p>
                <a:r>
                  <a:rPr lang="en-GB" dirty="0"/>
                  <a:t>ln[</a:t>
                </a:r>
                <a:r>
                  <a:rPr lang="en-GB" dirty="0" err="1"/>
                  <a:t>Rw</a:t>
                </a:r>
                <a:r>
                  <a:rPr lang="en-GB" dirty="0"/>
                  <a:t>(𝜆</a:t>
                </a:r>
                <a:r>
                  <a:rPr lang="en-GB" dirty="0" err="1"/>
                  <a:t>i</a:t>
                </a:r>
                <a:r>
                  <a:rPr lang="en-GB" dirty="0"/>
                  <a:t>)] = natural log reflectance in band </a:t>
                </a:r>
                <a:r>
                  <a:rPr lang="en-GB" dirty="0" err="1"/>
                  <a:t>i</a:t>
                </a:r>
                <a:endParaRPr lang="en-GB" dirty="0"/>
              </a:p>
              <a:p>
                <a:r>
                  <a:rPr lang="en-GB" dirty="0"/>
                  <a:t>ln[</a:t>
                </a:r>
                <a:r>
                  <a:rPr lang="en-GB" dirty="0" err="1"/>
                  <a:t>Rw</a:t>
                </a:r>
                <a:r>
                  <a:rPr lang="en-GB" dirty="0"/>
                  <a:t>(𝜆j)] = natural log reflectance in band j</a:t>
                </a:r>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667" t="-875"/>
                </a:stretch>
              </a:blipFill>
            </p:spPr>
            <p:txBody>
              <a:bodyPr/>
              <a:lstStyle/>
              <a:p>
                <a:r>
                  <a:rPr lang="en-GB">
                    <a:noFill/>
                  </a:rPr>
                  <a:t> </a:t>
                </a:r>
              </a:p>
            </p:txBody>
          </p:sp>
        </mc:Fallback>
      </mc:AlternateContent>
    </p:spTree>
    <p:extLst>
      <p:ext uri="{BB962C8B-B14F-4D97-AF65-F5344CB8AC3E}">
        <p14:creationId xmlns:p14="http://schemas.microsoft.com/office/powerpoint/2010/main" val="1232158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Band Ratio Method – Stumpf et al. (2003):</a:t>
            </a:r>
          </a:p>
        </p:txBody>
      </p:sp>
      <p:sp>
        <p:nvSpPr>
          <p:cNvPr id="3" name="Content Placeholder 2"/>
          <p:cNvSpPr>
            <a:spLocks noGrp="1"/>
          </p:cNvSpPr>
          <p:nvPr>
            <p:ph idx="1"/>
          </p:nvPr>
        </p:nvSpPr>
        <p:spPr/>
        <p:txBody>
          <a:bodyPr/>
          <a:lstStyle/>
          <a:p>
            <a:r>
              <a:rPr lang="en-GB" dirty="0"/>
              <a:t>Green(560nm)/Blue(490nm) Band Ratio</a:t>
            </a:r>
          </a:p>
        </p:txBody>
      </p:sp>
      <p:pic>
        <p:nvPicPr>
          <p:cNvPr id="7" name="Picture 6"/>
          <p:cNvPicPr>
            <a:picLocks noChangeAspect="1"/>
          </p:cNvPicPr>
          <p:nvPr/>
        </p:nvPicPr>
        <p:blipFill>
          <a:blip r:embed="rId2"/>
          <a:stretch>
            <a:fillRect/>
          </a:stretch>
        </p:blipFill>
        <p:spPr>
          <a:xfrm>
            <a:off x="743868" y="2263230"/>
            <a:ext cx="7656262" cy="3999600"/>
          </a:xfrm>
          <a:prstGeom prst="rect">
            <a:avLst/>
          </a:prstGeom>
        </p:spPr>
      </p:pic>
    </p:spTree>
    <p:extLst>
      <p:ext uri="{BB962C8B-B14F-4D97-AF65-F5344CB8AC3E}">
        <p14:creationId xmlns:p14="http://schemas.microsoft.com/office/powerpoint/2010/main" val="40648078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Applying the Algorithm:</a:t>
            </a:r>
          </a:p>
        </p:txBody>
      </p:sp>
      <p:sp>
        <p:nvSpPr>
          <p:cNvPr id="4" name="Content Placeholder 2"/>
          <p:cNvSpPr txBox="1">
            <a:spLocks noGrp="1"/>
          </p:cNvSpPr>
          <p:nvPr>
            <p:ph idx="1"/>
          </p:nvPr>
        </p:nvSpPr>
        <p:spPr>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GB" dirty="0"/>
              <a:t>Initial Results with Anomalous Data</a:t>
            </a:r>
          </a:p>
          <a:p>
            <a:pPr marL="0" indent="0">
              <a:buFont typeface="Arial" pitchFamily="34" charset="0"/>
              <a:buNone/>
            </a:pPr>
            <a:endParaRPr lang="en-GB" dirty="0"/>
          </a:p>
          <a:p>
            <a:pPr marL="0" indent="0">
              <a:buFont typeface="Arial" pitchFamily="34" charset="0"/>
              <a:buNone/>
            </a:pPr>
            <a:endParaRPr lang="en-GB" dirty="0"/>
          </a:p>
        </p:txBody>
      </p:sp>
      <p:pic>
        <p:nvPicPr>
          <p:cNvPr id="3" name="Picture 2"/>
          <p:cNvPicPr>
            <a:picLocks noChangeAspect="1"/>
          </p:cNvPicPr>
          <p:nvPr/>
        </p:nvPicPr>
        <p:blipFill>
          <a:blip r:embed="rId2"/>
          <a:stretch>
            <a:fillRect/>
          </a:stretch>
        </p:blipFill>
        <p:spPr>
          <a:xfrm>
            <a:off x="457200" y="2177894"/>
            <a:ext cx="8229600" cy="4299106"/>
          </a:xfrm>
          <a:prstGeom prst="rect">
            <a:avLst/>
          </a:prstGeom>
        </p:spPr>
      </p:pic>
      <p:sp>
        <p:nvSpPr>
          <p:cNvPr id="5" name="Rectangle 4"/>
          <p:cNvSpPr/>
          <p:nvPr/>
        </p:nvSpPr>
        <p:spPr>
          <a:xfrm>
            <a:off x="4163274" y="4038600"/>
            <a:ext cx="372178" cy="3863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735399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Applying the Algorithm:</a:t>
            </a:r>
          </a:p>
        </p:txBody>
      </p:sp>
      <p:sp>
        <p:nvSpPr>
          <p:cNvPr id="3" name="Content Placeholder 2"/>
          <p:cNvSpPr>
            <a:spLocks noGrp="1"/>
          </p:cNvSpPr>
          <p:nvPr>
            <p:ph idx="1"/>
          </p:nvPr>
        </p:nvSpPr>
        <p:spPr/>
        <p:txBody>
          <a:bodyPr/>
          <a:lstStyle/>
          <a:p>
            <a:r>
              <a:rPr lang="en-GB" dirty="0"/>
              <a:t>Median Filter and Reduction to Chart Datum </a:t>
            </a:r>
          </a:p>
        </p:txBody>
      </p:sp>
      <p:pic>
        <p:nvPicPr>
          <p:cNvPr id="6" name="Content Placeholder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2178406"/>
            <a:ext cx="8229600" cy="4298594"/>
          </a:xfrm>
          <a:prstGeom prst="rect">
            <a:avLst/>
          </a:prstGeom>
        </p:spPr>
      </p:pic>
    </p:spTree>
    <p:extLst>
      <p:ext uri="{BB962C8B-B14F-4D97-AF65-F5344CB8AC3E}">
        <p14:creationId xmlns:p14="http://schemas.microsoft.com/office/powerpoint/2010/main" val="1410257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Areas of Interest – LiDAR vs. SDB:</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125997" y="1600200"/>
            <a:ext cx="6892006" cy="4876800"/>
          </a:xfrm>
        </p:spPr>
      </p:pic>
    </p:spTree>
    <p:extLst>
      <p:ext uri="{BB962C8B-B14F-4D97-AF65-F5344CB8AC3E}">
        <p14:creationId xmlns:p14="http://schemas.microsoft.com/office/powerpoint/2010/main" val="2584969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Areas of Interest: A</a:t>
            </a:r>
          </a:p>
        </p:txBody>
      </p:sp>
      <p:sp>
        <p:nvSpPr>
          <p:cNvPr id="3" name="Content Placeholder 2"/>
          <p:cNvSpPr>
            <a:spLocks noGrp="1"/>
          </p:cNvSpPr>
          <p:nvPr>
            <p:ph idx="1"/>
          </p:nvPr>
        </p:nvSpPr>
        <p:spPr/>
        <p:txBody>
          <a:bodyPr/>
          <a:lstStyle/>
          <a:p>
            <a:r>
              <a:rPr lang="en-GB" dirty="0"/>
              <a:t>Survey </a:t>
            </a:r>
            <a:r>
              <a:rPr lang="en-GB" dirty="0" smtClean="0"/>
              <a:t>Area </a:t>
            </a:r>
            <a:r>
              <a:rPr lang="en-GB" dirty="0"/>
              <a:t>A with SDB and Profile Transect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68398" y="2157000"/>
            <a:ext cx="4040354" cy="4320000"/>
          </a:xfrm>
          <a:prstGeom prst="rect">
            <a:avLst/>
          </a:prstGeom>
        </p:spPr>
      </p:pic>
    </p:spTree>
    <p:extLst>
      <p:ext uri="{BB962C8B-B14F-4D97-AF65-F5344CB8AC3E}">
        <p14:creationId xmlns:p14="http://schemas.microsoft.com/office/powerpoint/2010/main" val="40325791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Results: Area-A</a:t>
            </a:r>
          </a:p>
        </p:txBody>
      </p:sp>
      <p:sp>
        <p:nvSpPr>
          <p:cNvPr id="6" name="Content Placeholder 5"/>
          <p:cNvSpPr>
            <a:spLocks noGrp="1"/>
          </p:cNvSpPr>
          <p:nvPr>
            <p:ph idx="1"/>
          </p:nvPr>
        </p:nvSpPr>
        <p:spPr/>
        <p:txBody>
          <a:bodyPr/>
          <a:lstStyle/>
          <a:p>
            <a:r>
              <a:rPr lang="en-GB" dirty="0"/>
              <a:t>Profile of Area-A including SDB, LiDAR and SBES</a:t>
            </a:r>
          </a:p>
        </p:txBody>
      </p:sp>
      <p:pic>
        <p:nvPicPr>
          <p:cNvPr id="2" name="Picture 1"/>
          <p:cNvPicPr>
            <a:picLocks noChangeAspect="1"/>
          </p:cNvPicPr>
          <p:nvPr/>
        </p:nvPicPr>
        <p:blipFill rotWithShape="1">
          <a:blip r:embed="rId2"/>
          <a:srcRect l="7739" r="8000"/>
          <a:stretch/>
        </p:blipFill>
        <p:spPr>
          <a:xfrm>
            <a:off x="1087985" y="2157000"/>
            <a:ext cx="6968029" cy="4320000"/>
          </a:xfrm>
          <a:prstGeom prst="rect">
            <a:avLst/>
          </a:prstGeom>
        </p:spPr>
      </p:pic>
    </p:spTree>
    <p:extLst>
      <p:ext uri="{BB962C8B-B14F-4D97-AF65-F5344CB8AC3E}">
        <p14:creationId xmlns:p14="http://schemas.microsoft.com/office/powerpoint/2010/main" val="2938216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 Area-A</a:t>
            </a:r>
          </a:p>
        </p:txBody>
      </p:sp>
      <p:sp>
        <p:nvSpPr>
          <p:cNvPr id="9" name="Content Placeholder 8"/>
          <p:cNvSpPr>
            <a:spLocks noGrp="1"/>
          </p:cNvSpPr>
          <p:nvPr>
            <p:ph sz="half" idx="1"/>
          </p:nvPr>
        </p:nvSpPr>
        <p:spPr>
          <a:xfrm>
            <a:off x="457200" y="1673352"/>
            <a:ext cx="8002988" cy="4718304"/>
          </a:xfrm>
        </p:spPr>
        <p:txBody>
          <a:bodyPr/>
          <a:lstStyle/>
          <a:p>
            <a:r>
              <a:rPr lang="en-GB" dirty="0"/>
              <a:t>Comparison Between SDB and LiDAR Surfaces</a:t>
            </a:r>
          </a:p>
        </p:txBody>
      </p:sp>
      <p:pic>
        <p:nvPicPr>
          <p:cNvPr id="3" name="Picture 2"/>
          <p:cNvPicPr>
            <a:picLocks noChangeAspect="1"/>
          </p:cNvPicPr>
          <p:nvPr/>
        </p:nvPicPr>
        <p:blipFill rotWithShape="1">
          <a:blip r:embed="rId2"/>
          <a:srcRect l="8175" r="7478"/>
          <a:stretch/>
        </p:blipFill>
        <p:spPr>
          <a:xfrm>
            <a:off x="2567552" y="2477289"/>
            <a:ext cx="5696430" cy="3528000"/>
          </a:xfrm>
          <a:prstGeom prst="rect">
            <a:avLst/>
          </a:prstGeom>
        </p:spPr>
      </p:pic>
      <p:pic>
        <p:nvPicPr>
          <p:cNvPr id="6" name="Picture 5"/>
          <p:cNvPicPr>
            <a:picLocks noChangeAspect="1"/>
          </p:cNvPicPr>
          <p:nvPr/>
        </p:nvPicPr>
        <p:blipFill>
          <a:blip r:embed="rId3"/>
          <a:stretch>
            <a:fillRect/>
          </a:stretch>
        </p:blipFill>
        <p:spPr>
          <a:xfrm>
            <a:off x="642854" y="3295139"/>
            <a:ext cx="1739044" cy="1892300"/>
          </a:xfrm>
          <a:prstGeom prst="rect">
            <a:avLst/>
          </a:prstGeom>
        </p:spPr>
      </p:pic>
    </p:spTree>
    <p:extLst>
      <p:ext uri="{BB962C8B-B14F-4D97-AF65-F5344CB8AC3E}">
        <p14:creationId xmlns:p14="http://schemas.microsoft.com/office/powerpoint/2010/main" val="11100866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Area of Interest: B</a:t>
            </a:r>
          </a:p>
        </p:txBody>
      </p:sp>
      <p:sp>
        <p:nvSpPr>
          <p:cNvPr id="3" name="Content Placeholder 2"/>
          <p:cNvSpPr>
            <a:spLocks noGrp="1"/>
          </p:cNvSpPr>
          <p:nvPr>
            <p:ph idx="1"/>
          </p:nvPr>
        </p:nvSpPr>
        <p:spPr/>
        <p:txBody>
          <a:bodyPr/>
          <a:lstStyle/>
          <a:p>
            <a:r>
              <a:rPr lang="en-GB" dirty="0"/>
              <a:t>Survey </a:t>
            </a:r>
            <a:r>
              <a:rPr lang="en-GB" dirty="0" smtClean="0"/>
              <a:t>Area </a:t>
            </a:r>
            <a:r>
              <a:rPr lang="en-GB" dirty="0"/>
              <a:t>B with SDB and Profile Transect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710509" y="2157000"/>
            <a:ext cx="3722981" cy="4320000"/>
          </a:xfrm>
          <a:prstGeom prst="rect">
            <a:avLst/>
          </a:prstGeom>
        </p:spPr>
      </p:pic>
    </p:spTree>
    <p:extLst>
      <p:ext uri="{BB962C8B-B14F-4D97-AF65-F5344CB8AC3E}">
        <p14:creationId xmlns:p14="http://schemas.microsoft.com/office/powerpoint/2010/main" val="41472166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Reason for Study:</a:t>
            </a:r>
          </a:p>
        </p:txBody>
      </p:sp>
      <p:sp>
        <p:nvSpPr>
          <p:cNvPr id="3" name="Content Placeholder 2"/>
          <p:cNvSpPr>
            <a:spLocks noGrp="1"/>
          </p:cNvSpPr>
          <p:nvPr>
            <p:ph idx="1"/>
          </p:nvPr>
        </p:nvSpPr>
        <p:spPr/>
        <p:txBody>
          <a:bodyPr>
            <a:normAutofit fontScale="92500" lnSpcReduction="10000"/>
          </a:bodyPr>
          <a:lstStyle/>
          <a:p>
            <a:r>
              <a:rPr lang="en-GB" dirty="0"/>
              <a:t>71% of the Earth surface is covered with water, yet only about 10% of the seafloor has been surveyed in detail.</a:t>
            </a:r>
            <a:br>
              <a:rPr lang="en-GB" dirty="0"/>
            </a:br>
            <a:endParaRPr lang="en-GB" dirty="0"/>
          </a:p>
          <a:p>
            <a:r>
              <a:rPr lang="en-GB" dirty="0"/>
              <a:t>IHO figures indicate that at least 50% of the World’s coastal waters are un-surveyed or are inadequately surveyed (IHO, 2015).</a:t>
            </a:r>
          </a:p>
          <a:p>
            <a:pPr marL="0" indent="0">
              <a:buNone/>
            </a:pPr>
            <a:endParaRPr lang="en-GB" dirty="0" smtClean="0"/>
          </a:p>
          <a:p>
            <a:pPr marL="0" indent="0">
              <a:buNone/>
            </a:pPr>
            <a:endParaRPr lang="en-GB" dirty="0"/>
          </a:p>
          <a:p>
            <a:r>
              <a:rPr lang="en-GB" dirty="0"/>
              <a:t>What methods could rapidly increase </a:t>
            </a:r>
            <a:r>
              <a:rPr lang="en-GB" dirty="0" smtClean="0"/>
              <a:t>coverage in the coastal zone?</a:t>
            </a:r>
            <a:r>
              <a:rPr lang="en-GB" dirty="0"/>
              <a:t/>
            </a:r>
            <a:br>
              <a:rPr lang="en-GB" dirty="0"/>
            </a:br>
            <a:endParaRPr lang="en-GB" dirty="0"/>
          </a:p>
          <a:p>
            <a:pPr marL="0" indent="0">
              <a:buNone/>
            </a:pPr>
            <a:endParaRPr lang="en-GB" sz="1400" dirty="0" smtClean="0"/>
          </a:p>
          <a:p>
            <a:pPr marL="0" indent="0">
              <a:buNone/>
            </a:pPr>
            <a:endParaRPr lang="en-GB" sz="1400" dirty="0" smtClean="0"/>
          </a:p>
          <a:p>
            <a:pPr marL="0" indent="0">
              <a:buNone/>
            </a:pPr>
            <a:endParaRPr lang="en-GB" sz="1400" dirty="0"/>
          </a:p>
          <a:p>
            <a:pPr marL="0" indent="0">
              <a:buNone/>
            </a:pPr>
            <a:endParaRPr lang="en-GB" sz="1400" dirty="0"/>
          </a:p>
          <a:p>
            <a:pPr marL="0" indent="0" algn="ctr">
              <a:buNone/>
            </a:pPr>
            <a:r>
              <a:rPr lang="en-GB" sz="1400" dirty="0"/>
              <a:t>(IHO Publication C-55 - Status of Surveying and Charting Worldwide, 2015)</a:t>
            </a:r>
          </a:p>
        </p:txBody>
      </p:sp>
    </p:spTree>
    <p:extLst>
      <p:ext uri="{BB962C8B-B14F-4D97-AF65-F5344CB8AC3E}">
        <p14:creationId xmlns:p14="http://schemas.microsoft.com/office/powerpoint/2010/main" val="35957528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Results: B</a:t>
            </a:r>
          </a:p>
        </p:txBody>
      </p:sp>
      <p:sp>
        <p:nvSpPr>
          <p:cNvPr id="6" name="Content Placeholder 5"/>
          <p:cNvSpPr>
            <a:spLocks noGrp="1"/>
          </p:cNvSpPr>
          <p:nvPr>
            <p:ph idx="1"/>
          </p:nvPr>
        </p:nvSpPr>
        <p:spPr/>
        <p:txBody>
          <a:bodyPr/>
          <a:lstStyle/>
          <a:p>
            <a:r>
              <a:rPr lang="en-GB" dirty="0"/>
              <a:t>Profile of Area-B including SDB, LiDAR and SBES</a:t>
            </a:r>
          </a:p>
          <a:p>
            <a:endParaRPr lang="en-GB" dirty="0"/>
          </a:p>
        </p:txBody>
      </p:sp>
      <p:pic>
        <p:nvPicPr>
          <p:cNvPr id="2" name="Picture 1"/>
          <p:cNvPicPr>
            <a:picLocks noChangeAspect="1"/>
          </p:cNvPicPr>
          <p:nvPr/>
        </p:nvPicPr>
        <p:blipFill rotWithShape="1">
          <a:blip r:embed="rId2"/>
          <a:srcRect l="7912" r="7566"/>
          <a:stretch/>
        </p:blipFill>
        <p:spPr>
          <a:xfrm>
            <a:off x="1077198" y="2157000"/>
            <a:ext cx="6989603" cy="4320000"/>
          </a:xfrm>
          <a:prstGeom prst="rect">
            <a:avLst/>
          </a:prstGeom>
        </p:spPr>
      </p:pic>
    </p:spTree>
    <p:extLst>
      <p:ext uri="{BB962C8B-B14F-4D97-AF65-F5344CB8AC3E}">
        <p14:creationId xmlns:p14="http://schemas.microsoft.com/office/powerpoint/2010/main" val="22756148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 Area-B</a:t>
            </a:r>
          </a:p>
        </p:txBody>
      </p:sp>
      <p:sp>
        <p:nvSpPr>
          <p:cNvPr id="3" name="Content Placeholder 2"/>
          <p:cNvSpPr>
            <a:spLocks noGrp="1"/>
          </p:cNvSpPr>
          <p:nvPr>
            <p:ph sz="half" idx="1"/>
          </p:nvPr>
        </p:nvSpPr>
        <p:spPr>
          <a:xfrm>
            <a:off x="457199" y="1673352"/>
            <a:ext cx="8017330" cy="4718304"/>
          </a:xfrm>
        </p:spPr>
        <p:txBody>
          <a:bodyPr/>
          <a:lstStyle/>
          <a:p>
            <a:r>
              <a:rPr lang="en-GB" dirty="0"/>
              <a:t>Comparison Between SDB and LiDAR Surfaces</a:t>
            </a:r>
          </a:p>
          <a:p>
            <a:endParaRPr lang="en-GB" dirty="0"/>
          </a:p>
        </p:txBody>
      </p:sp>
      <p:sp>
        <p:nvSpPr>
          <p:cNvPr id="6" name="Content Placeholder 2"/>
          <p:cNvSpPr txBox="1">
            <a:spLocks/>
          </p:cNvSpPr>
          <p:nvPr/>
        </p:nvSpPr>
        <p:spPr>
          <a:xfrm>
            <a:off x="457199" y="1665401"/>
            <a:ext cx="8017330" cy="4718304"/>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8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a:buNone/>
            </a:pPr>
            <a:endParaRPr lang="en-GB" dirty="0"/>
          </a:p>
        </p:txBody>
      </p:sp>
      <p:pic>
        <p:nvPicPr>
          <p:cNvPr id="4" name="Picture 3"/>
          <p:cNvPicPr>
            <a:picLocks noChangeAspect="1"/>
          </p:cNvPicPr>
          <p:nvPr/>
        </p:nvPicPr>
        <p:blipFill rotWithShape="1">
          <a:blip r:embed="rId2"/>
          <a:srcRect l="8000" r="7321"/>
          <a:stretch/>
        </p:blipFill>
        <p:spPr>
          <a:xfrm>
            <a:off x="2564112" y="2493787"/>
            <a:ext cx="5718767" cy="3528000"/>
          </a:xfrm>
          <a:prstGeom prst="rect">
            <a:avLst/>
          </a:prstGeom>
        </p:spPr>
      </p:pic>
      <p:pic>
        <p:nvPicPr>
          <p:cNvPr id="9" name="Picture 8"/>
          <p:cNvPicPr>
            <a:picLocks noChangeAspect="1"/>
          </p:cNvPicPr>
          <p:nvPr/>
        </p:nvPicPr>
        <p:blipFill>
          <a:blip r:embed="rId3"/>
          <a:stretch>
            <a:fillRect/>
          </a:stretch>
        </p:blipFill>
        <p:spPr>
          <a:xfrm>
            <a:off x="641134" y="3311637"/>
            <a:ext cx="1739044" cy="1892300"/>
          </a:xfrm>
          <a:prstGeom prst="rect">
            <a:avLst/>
          </a:prstGeom>
        </p:spPr>
      </p:pic>
    </p:spTree>
    <p:extLst>
      <p:ext uri="{BB962C8B-B14F-4D97-AF65-F5344CB8AC3E}">
        <p14:creationId xmlns:p14="http://schemas.microsoft.com/office/powerpoint/2010/main" val="15704384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Area of Interest: C</a:t>
            </a:r>
          </a:p>
        </p:txBody>
      </p:sp>
      <p:sp>
        <p:nvSpPr>
          <p:cNvPr id="3" name="Content Placeholder 2"/>
          <p:cNvSpPr>
            <a:spLocks noGrp="1"/>
          </p:cNvSpPr>
          <p:nvPr>
            <p:ph idx="1"/>
          </p:nvPr>
        </p:nvSpPr>
        <p:spPr/>
        <p:txBody>
          <a:bodyPr/>
          <a:lstStyle/>
          <a:p>
            <a:r>
              <a:rPr lang="en-GB" dirty="0"/>
              <a:t>Survey Areas C with SDB and Profile Transect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728673" y="2162753"/>
            <a:ext cx="3686653" cy="4320000"/>
          </a:xfrm>
          <a:prstGeom prst="rect">
            <a:avLst/>
          </a:prstGeom>
        </p:spPr>
      </p:pic>
    </p:spTree>
    <p:extLst>
      <p:ext uri="{BB962C8B-B14F-4D97-AF65-F5344CB8AC3E}">
        <p14:creationId xmlns:p14="http://schemas.microsoft.com/office/powerpoint/2010/main" val="27093643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Results: Area-C</a:t>
            </a:r>
          </a:p>
        </p:txBody>
      </p:sp>
      <p:sp>
        <p:nvSpPr>
          <p:cNvPr id="6" name="Content Placeholder 5"/>
          <p:cNvSpPr>
            <a:spLocks noGrp="1"/>
          </p:cNvSpPr>
          <p:nvPr>
            <p:ph idx="1"/>
          </p:nvPr>
        </p:nvSpPr>
        <p:spPr/>
        <p:txBody>
          <a:bodyPr/>
          <a:lstStyle/>
          <a:p>
            <a:r>
              <a:rPr lang="en-GB" dirty="0"/>
              <a:t>Profile of Area-C including SDB, LiDAR and SBES</a:t>
            </a:r>
          </a:p>
          <a:p>
            <a:endParaRPr lang="en-GB" dirty="0"/>
          </a:p>
        </p:txBody>
      </p:sp>
      <p:pic>
        <p:nvPicPr>
          <p:cNvPr id="2" name="Picture 1"/>
          <p:cNvPicPr>
            <a:picLocks noChangeAspect="1"/>
          </p:cNvPicPr>
          <p:nvPr/>
        </p:nvPicPr>
        <p:blipFill rotWithShape="1">
          <a:blip r:embed="rId2"/>
          <a:srcRect l="8782" r="8087"/>
          <a:stretch/>
        </p:blipFill>
        <p:spPr>
          <a:xfrm>
            <a:off x="1134727" y="2157000"/>
            <a:ext cx="6874546" cy="4320000"/>
          </a:xfrm>
          <a:prstGeom prst="rect">
            <a:avLst/>
          </a:prstGeom>
        </p:spPr>
      </p:pic>
    </p:spTree>
    <p:extLst>
      <p:ext uri="{BB962C8B-B14F-4D97-AF65-F5344CB8AC3E}">
        <p14:creationId xmlns:p14="http://schemas.microsoft.com/office/powerpoint/2010/main" val="5924419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 Area-C</a:t>
            </a:r>
          </a:p>
        </p:txBody>
      </p:sp>
      <p:sp>
        <p:nvSpPr>
          <p:cNvPr id="3" name="Content Placeholder 2"/>
          <p:cNvSpPr>
            <a:spLocks noGrp="1"/>
          </p:cNvSpPr>
          <p:nvPr>
            <p:ph sz="half" idx="1"/>
          </p:nvPr>
        </p:nvSpPr>
        <p:spPr>
          <a:xfrm>
            <a:off x="457199" y="1673352"/>
            <a:ext cx="8017330" cy="4718304"/>
          </a:xfrm>
        </p:spPr>
        <p:txBody>
          <a:bodyPr/>
          <a:lstStyle/>
          <a:p>
            <a:r>
              <a:rPr lang="en-GB" dirty="0"/>
              <a:t>Comparison Between SDB and LiDAR Surfaces</a:t>
            </a:r>
          </a:p>
          <a:p>
            <a:endParaRPr lang="en-GB" dirty="0"/>
          </a:p>
        </p:txBody>
      </p:sp>
      <p:sp>
        <p:nvSpPr>
          <p:cNvPr id="6" name="Content Placeholder 2"/>
          <p:cNvSpPr txBox="1">
            <a:spLocks/>
          </p:cNvSpPr>
          <p:nvPr/>
        </p:nvSpPr>
        <p:spPr>
          <a:xfrm>
            <a:off x="457199" y="1665401"/>
            <a:ext cx="8017330" cy="4718304"/>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8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a:buNone/>
            </a:pPr>
            <a:endParaRPr lang="en-GB" dirty="0"/>
          </a:p>
        </p:txBody>
      </p:sp>
      <p:pic>
        <p:nvPicPr>
          <p:cNvPr id="4" name="Picture 3"/>
          <p:cNvPicPr>
            <a:picLocks noChangeAspect="1"/>
          </p:cNvPicPr>
          <p:nvPr/>
        </p:nvPicPr>
        <p:blipFill rotWithShape="1">
          <a:blip r:embed="rId2"/>
          <a:srcRect l="8000" r="8128"/>
          <a:stretch/>
        </p:blipFill>
        <p:spPr>
          <a:xfrm>
            <a:off x="2580445" y="2478400"/>
            <a:ext cx="5664279" cy="3528000"/>
          </a:xfrm>
          <a:prstGeom prst="rect">
            <a:avLst/>
          </a:prstGeom>
        </p:spPr>
      </p:pic>
      <p:pic>
        <p:nvPicPr>
          <p:cNvPr id="5" name="Picture 4"/>
          <p:cNvPicPr>
            <a:picLocks noChangeAspect="1"/>
          </p:cNvPicPr>
          <p:nvPr/>
        </p:nvPicPr>
        <p:blipFill>
          <a:blip r:embed="rId3"/>
          <a:stretch>
            <a:fillRect/>
          </a:stretch>
        </p:blipFill>
        <p:spPr>
          <a:xfrm>
            <a:off x="649300" y="3078403"/>
            <a:ext cx="1739044" cy="1892300"/>
          </a:xfrm>
          <a:prstGeom prst="rect">
            <a:avLst/>
          </a:prstGeom>
        </p:spPr>
      </p:pic>
    </p:spTree>
    <p:extLst>
      <p:ext uri="{BB962C8B-B14F-4D97-AF65-F5344CB8AC3E}">
        <p14:creationId xmlns:p14="http://schemas.microsoft.com/office/powerpoint/2010/main" val="34207422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a:t>
            </a:r>
            <a:endParaRPr lang="en-GB" dirty="0"/>
          </a:p>
        </p:txBody>
      </p:sp>
      <p:sp>
        <p:nvSpPr>
          <p:cNvPr id="3" name="Content Placeholder 2"/>
          <p:cNvSpPr>
            <a:spLocks noGrp="1"/>
          </p:cNvSpPr>
          <p:nvPr>
            <p:ph sz="half" idx="1"/>
          </p:nvPr>
        </p:nvSpPr>
        <p:spPr>
          <a:xfrm>
            <a:off x="457199" y="1673352"/>
            <a:ext cx="8017330" cy="4718304"/>
          </a:xfrm>
        </p:spPr>
        <p:txBody>
          <a:bodyPr/>
          <a:lstStyle/>
          <a:p>
            <a:r>
              <a:rPr lang="en-GB" dirty="0" smtClean="0"/>
              <a:t>Could it be used in nautical charting?</a:t>
            </a:r>
          </a:p>
          <a:p>
            <a:pPr lvl="1"/>
            <a:r>
              <a:rPr lang="en-GB" dirty="0"/>
              <a:t>No, more work is needed</a:t>
            </a:r>
            <a:r>
              <a:rPr lang="en-GB" dirty="0" smtClean="0"/>
              <a:t>.</a:t>
            </a:r>
            <a:br>
              <a:rPr lang="en-GB" dirty="0" smtClean="0"/>
            </a:br>
            <a:endParaRPr lang="en-GB" dirty="0" smtClean="0"/>
          </a:p>
          <a:p>
            <a:r>
              <a:rPr lang="en-GB" dirty="0" smtClean="0"/>
              <a:t>Better more complex algorithms</a:t>
            </a:r>
            <a:br>
              <a:rPr lang="en-GB" dirty="0" smtClean="0"/>
            </a:br>
            <a:endParaRPr lang="en-GB" dirty="0" smtClean="0"/>
          </a:p>
          <a:p>
            <a:r>
              <a:rPr lang="en-GB" dirty="0" smtClean="0"/>
              <a:t>A way of describing the uncertainty</a:t>
            </a:r>
          </a:p>
        </p:txBody>
      </p:sp>
      <p:sp>
        <p:nvSpPr>
          <p:cNvPr id="6" name="Content Placeholder 2"/>
          <p:cNvSpPr txBox="1">
            <a:spLocks/>
          </p:cNvSpPr>
          <p:nvPr/>
        </p:nvSpPr>
        <p:spPr>
          <a:xfrm>
            <a:off x="457199" y="1665401"/>
            <a:ext cx="8017330" cy="4718304"/>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8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a:buNone/>
            </a:pPr>
            <a:endParaRPr lang="en-GB" dirty="0"/>
          </a:p>
        </p:txBody>
      </p:sp>
    </p:spTree>
    <p:extLst>
      <p:ext uri="{BB962C8B-B14F-4D97-AF65-F5344CB8AC3E}">
        <p14:creationId xmlns:p14="http://schemas.microsoft.com/office/powerpoint/2010/main" val="9097042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References:</a:t>
            </a:r>
          </a:p>
        </p:txBody>
      </p:sp>
      <p:sp>
        <p:nvSpPr>
          <p:cNvPr id="3" name="Content Placeholder 2"/>
          <p:cNvSpPr>
            <a:spLocks noGrp="1"/>
          </p:cNvSpPr>
          <p:nvPr>
            <p:ph idx="1"/>
          </p:nvPr>
        </p:nvSpPr>
        <p:spPr/>
        <p:txBody>
          <a:bodyPr>
            <a:noAutofit/>
          </a:bodyPr>
          <a:lstStyle/>
          <a:p>
            <a:r>
              <a:rPr lang="en-GB" sz="1600" dirty="0">
                <a:latin typeface="Arial" panose="020B0604020202020204" pitchFamily="34" charset="0"/>
                <a:cs typeface="Arial" panose="020B0604020202020204" pitchFamily="34" charset="0"/>
              </a:rPr>
              <a:t>Gordon, H. R., 1989. Can the Lambert-Beer law be applied to the diffuse attenuation coefficient of ocean water?. Limnology and Oceanography, 34(8), pp. 1389-1409.</a:t>
            </a:r>
          </a:p>
          <a:p>
            <a:r>
              <a:rPr lang="en-GB" sz="1600" dirty="0">
                <a:latin typeface="Arial" panose="020B0604020202020204" pitchFamily="34" charset="0"/>
                <a:cs typeface="Arial" panose="020B0604020202020204" pitchFamily="34" charset="0"/>
              </a:rPr>
              <a:t>Hedley, J. D., </a:t>
            </a:r>
            <a:r>
              <a:rPr lang="en-GB" sz="1600" dirty="0" err="1">
                <a:latin typeface="Arial" panose="020B0604020202020204" pitchFamily="34" charset="0"/>
                <a:cs typeface="Arial" panose="020B0604020202020204" pitchFamily="34" charset="0"/>
              </a:rPr>
              <a:t>Harborne</a:t>
            </a:r>
            <a:r>
              <a:rPr lang="en-GB" sz="1600" dirty="0">
                <a:latin typeface="Arial" panose="020B0604020202020204" pitchFamily="34" charset="0"/>
                <a:cs typeface="Arial" panose="020B0604020202020204" pitchFamily="34" charset="0"/>
              </a:rPr>
              <a:t>, A. R. &amp; </a:t>
            </a:r>
            <a:r>
              <a:rPr lang="en-GB" sz="1600" dirty="0" err="1">
                <a:latin typeface="Arial" panose="020B0604020202020204" pitchFamily="34" charset="0"/>
                <a:cs typeface="Arial" panose="020B0604020202020204" pitchFamily="34" charset="0"/>
              </a:rPr>
              <a:t>Mumby</a:t>
            </a:r>
            <a:r>
              <a:rPr lang="en-GB" sz="1600" dirty="0">
                <a:latin typeface="Arial" panose="020B0604020202020204" pitchFamily="34" charset="0"/>
                <a:cs typeface="Arial" panose="020B0604020202020204" pitchFamily="34" charset="0"/>
              </a:rPr>
              <a:t>, P. J., 2005. Simple and robust removal of sun glint for mapping shallow-water. International Journal of Remote Sensing, 26(10), p. 2107–2112.</a:t>
            </a:r>
          </a:p>
          <a:p>
            <a:r>
              <a:rPr lang="en-GB" sz="1600" dirty="0">
                <a:latin typeface="Arial" panose="020B0604020202020204" pitchFamily="34" charset="0"/>
                <a:cs typeface="Arial" panose="020B0604020202020204" pitchFamily="34" charset="0"/>
              </a:rPr>
              <a:t>International Hydrographic Organization , 2008. IHO STANDARDS FOR HYDROGRAPHIC SURVEYS, Monaco: International Hydrographic Bureau .</a:t>
            </a:r>
          </a:p>
          <a:p>
            <a:r>
              <a:rPr lang="en-GB" sz="1600" dirty="0">
                <a:latin typeface="Arial" panose="020B0604020202020204" pitchFamily="34" charset="0"/>
                <a:cs typeface="Arial" panose="020B0604020202020204" pitchFamily="34" charset="0"/>
              </a:rPr>
              <a:t>International Hydrographic Organization, 2000. IHO TRANSFER STANDARD for DIGITAL HYDROGRAPHIC DATA, Monaco: International Hydrographic Bureau.</a:t>
            </a:r>
          </a:p>
          <a:p>
            <a:r>
              <a:rPr lang="en-GB" sz="1600" dirty="0">
                <a:latin typeface="Arial" panose="020B0604020202020204" pitchFamily="34" charset="0"/>
                <a:cs typeface="Arial" panose="020B0604020202020204" pitchFamily="34" charset="0"/>
              </a:rPr>
              <a:t>International Hydrographic Organization, 2017. Status of Hydrographic Surveying and Charting Worldwide, Monaco: International Hydrographic Organization.</a:t>
            </a:r>
          </a:p>
          <a:p>
            <a:r>
              <a:rPr lang="en-GB" sz="1600" dirty="0" err="1">
                <a:latin typeface="Arial" panose="020B0604020202020204" pitchFamily="34" charset="0"/>
                <a:cs typeface="Arial" panose="020B0604020202020204" pitchFamily="34" charset="0"/>
              </a:rPr>
              <a:t>Müller-Wilm</a:t>
            </a:r>
            <a:r>
              <a:rPr lang="en-GB" sz="1600" dirty="0">
                <a:latin typeface="Arial" panose="020B0604020202020204" pitchFamily="34" charset="0"/>
                <a:cs typeface="Arial" panose="020B0604020202020204" pitchFamily="34" charset="0"/>
              </a:rPr>
              <a:t>, U., 2016. Sentinel-2 MSI – Level-2A Prototype Processor Installation and User Manual, Darmstadt: Telespazio VEGA Deutschland GmbH.</a:t>
            </a:r>
          </a:p>
          <a:p>
            <a:r>
              <a:rPr lang="en-GB" sz="1600" dirty="0">
                <a:latin typeface="Arial" panose="020B0604020202020204" pitchFamily="34" charset="0"/>
                <a:cs typeface="Arial" panose="020B0604020202020204" pitchFamily="34" charset="0"/>
              </a:rPr>
              <a:t>Stumpf, R. P., </a:t>
            </a:r>
            <a:r>
              <a:rPr lang="en-GB" sz="1600" dirty="0" err="1">
                <a:latin typeface="Arial" panose="020B0604020202020204" pitchFamily="34" charset="0"/>
                <a:cs typeface="Arial" panose="020B0604020202020204" pitchFamily="34" charset="0"/>
              </a:rPr>
              <a:t>Holderied</a:t>
            </a:r>
            <a:r>
              <a:rPr lang="en-GB" sz="1600" dirty="0">
                <a:latin typeface="Arial" panose="020B0604020202020204" pitchFamily="34" charset="0"/>
                <a:cs typeface="Arial" panose="020B0604020202020204" pitchFamily="34" charset="0"/>
              </a:rPr>
              <a:t>, K. &amp; Sinclair, M., 2003. Determination of water depth with high-resolution satellite imagery over variable bottom types. Limnology and Oceanography, 48(1, part 2), pp. 547-556.</a:t>
            </a:r>
          </a:p>
          <a:p>
            <a:r>
              <a:rPr lang="en-GB" sz="1600" dirty="0">
                <a:latin typeface="Arial" panose="020B0604020202020204" pitchFamily="34" charset="0"/>
                <a:cs typeface="Arial" panose="020B0604020202020204" pitchFamily="34" charset="0"/>
              </a:rPr>
              <a:t>United Kingdom Hydrographic Office, 2015. Satellite Derived Bathymetry, Monaco: International Hydrographic Bureau.</a:t>
            </a:r>
          </a:p>
        </p:txBody>
      </p:sp>
    </p:spTree>
    <p:extLst>
      <p:ext uri="{BB962C8B-B14F-4D97-AF65-F5344CB8AC3E}">
        <p14:creationId xmlns:p14="http://schemas.microsoft.com/office/powerpoint/2010/main" val="10489805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853840"/>
          </a:xfrm>
        </p:spPr>
        <p:txBody>
          <a:bodyPr/>
          <a:lstStyle/>
          <a:p>
            <a:r>
              <a:rPr lang="en-US" dirty="0">
                <a:solidFill>
                  <a:srgbClr val="D2533C"/>
                </a:solidFill>
              </a:rPr>
              <a:t>Current UKHO SBD Practices: </a:t>
            </a:r>
            <a:endParaRPr lang="en-GB" dirty="0"/>
          </a:p>
        </p:txBody>
      </p:sp>
      <p:sp>
        <p:nvSpPr>
          <p:cNvPr id="4" name="Text Placeholder 3"/>
          <p:cNvSpPr>
            <a:spLocks noGrp="1"/>
          </p:cNvSpPr>
          <p:nvPr>
            <p:ph type="body" sz="half" idx="2"/>
          </p:nvPr>
        </p:nvSpPr>
        <p:spPr>
          <a:xfrm>
            <a:off x="457201" y="1645920"/>
            <a:ext cx="2139696" cy="4728247"/>
          </a:xfrm>
        </p:spPr>
        <p:txBody>
          <a:bodyPr>
            <a:normAutofit/>
          </a:bodyPr>
          <a:lstStyle/>
          <a:p>
            <a:r>
              <a:rPr lang="en-GB" sz="2000" dirty="0"/>
              <a:t>A case study from the UKHO and commercial partners, produced the first nautical chart (BA2066) with depths derived from satellite imagery. The area of study, was off the Southwest coast of Antigua in the Caribbean.</a:t>
            </a:r>
          </a:p>
        </p:txBody>
      </p:sp>
      <p:pic>
        <p:nvPicPr>
          <p:cNvPr id="5" name="Content Placeholder 13"/>
          <p:cNvPicPr>
            <a:picLocks noGrp="1" noChangeAspect="1"/>
          </p:cNvPicPr>
          <p:nvPr>
            <p:ph idx="1"/>
          </p:nvPr>
        </p:nvPicPr>
        <p:blipFill>
          <a:blip r:embed="rId2"/>
          <a:stretch>
            <a:fillRect/>
          </a:stretch>
        </p:blipFill>
        <p:spPr>
          <a:xfrm>
            <a:off x="2971800" y="906683"/>
            <a:ext cx="5715000" cy="5349434"/>
          </a:xfrm>
          <a:prstGeom prst="rect">
            <a:avLst/>
          </a:prstGeom>
        </p:spPr>
      </p:pic>
    </p:spTree>
    <p:extLst>
      <p:ext uri="{BB962C8B-B14F-4D97-AF65-F5344CB8AC3E}">
        <p14:creationId xmlns:p14="http://schemas.microsoft.com/office/powerpoint/2010/main" val="34433969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Satellite Imagery Resolution:</a:t>
            </a:r>
          </a:p>
        </p:txBody>
      </p:sp>
      <p:sp>
        <p:nvSpPr>
          <p:cNvPr id="4" name="Text Placeholder 3"/>
          <p:cNvSpPr>
            <a:spLocks noGrp="1"/>
          </p:cNvSpPr>
          <p:nvPr>
            <p:ph type="body" idx="1"/>
          </p:nvPr>
        </p:nvSpPr>
        <p:spPr>
          <a:xfrm>
            <a:off x="457200" y="1503794"/>
            <a:ext cx="3931920" cy="639762"/>
          </a:xfrm>
        </p:spPr>
        <p:txBody>
          <a:bodyPr/>
          <a:lstStyle/>
          <a:p>
            <a:r>
              <a:rPr lang="en-US" dirty="0"/>
              <a:t>ESA Sentinel-2 (10m resolution)</a:t>
            </a:r>
          </a:p>
        </p:txBody>
      </p:sp>
      <p:pic>
        <p:nvPicPr>
          <p:cNvPr id="8" name="Content Placeholder 7" descr="MAD2.tif"/>
          <p:cNvPicPr>
            <a:picLocks noGrp="1" noChangeAspect="1"/>
          </p:cNvPicPr>
          <p:nvPr>
            <p:ph sz="half" idx="2"/>
          </p:nvPr>
        </p:nvPicPr>
        <p:blipFill>
          <a:blip r:embed="rId3">
            <a:extLst>
              <a:ext uri="{28A0092B-C50C-407E-A947-70E740481C1C}">
                <a14:useLocalDpi xmlns:a14="http://schemas.microsoft.com/office/drawing/2010/main" val="0"/>
              </a:ext>
            </a:extLst>
          </a:blip>
          <a:srcRect t="8131" b="8131"/>
          <a:stretch>
            <a:fillRect/>
          </a:stretch>
        </p:blipFill>
        <p:spPr>
          <a:xfrm>
            <a:off x="457200" y="2265794"/>
            <a:ext cx="3931920" cy="3951288"/>
          </a:xfrm>
        </p:spPr>
      </p:pic>
      <p:sp>
        <p:nvSpPr>
          <p:cNvPr id="6" name="Text Placeholder 5"/>
          <p:cNvSpPr>
            <a:spLocks noGrp="1"/>
          </p:cNvSpPr>
          <p:nvPr>
            <p:ph type="body" sz="quarter" idx="3"/>
          </p:nvPr>
        </p:nvSpPr>
        <p:spPr>
          <a:xfrm>
            <a:off x="4762350" y="1503794"/>
            <a:ext cx="3931920" cy="639762"/>
          </a:xfrm>
        </p:spPr>
        <p:txBody>
          <a:bodyPr>
            <a:normAutofit/>
          </a:bodyPr>
          <a:lstStyle/>
          <a:p>
            <a:r>
              <a:rPr lang="en-US" dirty="0" smtClean="0"/>
              <a:t>Worldview </a:t>
            </a:r>
            <a:r>
              <a:rPr lang="en-US" dirty="0"/>
              <a:t>(</a:t>
            </a:r>
            <a:r>
              <a:rPr lang="en-US" dirty="0" smtClean="0"/>
              <a:t>0.3 - 2m </a:t>
            </a:r>
            <a:r>
              <a:rPr lang="en-US" dirty="0"/>
              <a:t>resolution)</a:t>
            </a:r>
          </a:p>
        </p:txBody>
      </p:sp>
      <p:pic>
        <p:nvPicPr>
          <p:cNvPr id="9" name="Content Placeholder 8" descr="MAD1.tif"/>
          <p:cNvPicPr>
            <a:picLocks noGrp="1" noChangeAspect="1"/>
          </p:cNvPicPr>
          <p:nvPr>
            <p:ph sz="quarter" idx="4"/>
          </p:nvPr>
        </p:nvPicPr>
        <p:blipFill>
          <a:blip r:embed="rId4" cstate="email">
            <a:extLst>
              <a:ext uri="{28A0092B-C50C-407E-A947-70E740481C1C}">
                <a14:useLocalDpi xmlns:a14="http://schemas.microsoft.com/office/drawing/2010/main" val="0"/>
              </a:ext>
            </a:extLst>
          </a:blip>
          <a:srcRect t="7224" b="7224"/>
          <a:stretch>
            <a:fillRect/>
          </a:stretch>
        </p:blipFill>
        <p:spPr>
          <a:xfrm>
            <a:off x="4776155" y="2265794"/>
            <a:ext cx="3931920" cy="3951288"/>
          </a:xfrm>
        </p:spPr>
      </p:pic>
      <p:pic>
        <p:nvPicPr>
          <p:cNvPr id="10" name="Picture 9" descr="MAD1 copy.ti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988466" y="4866487"/>
            <a:ext cx="1691999" cy="1322982"/>
          </a:xfrm>
          <a:prstGeom prst="rect">
            <a:avLst/>
          </a:prstGeom>
          <a:ln w="25400">
            <a:solidFill>
              <a:srgbClr val="FF0000"/>
            </a:solidFill>
          </a:ln>
        </p:spPr>
      </p:pic>
      <p:pic>
        <p:nvPicPr>
          <p:cNvPr id="11" name="Picture 10" descr="MAD2 copy.t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6116" y="4857470"/>
            <a:ext cx="1664999" cy="1331999"/>
          </a:xfrm>
          <a:prstGeom prst="rect">
            <a:avLst/>
          </a:prstGeom>
          <a:ln w="25400">
            <a:solidFill>
              <a:srgbClr val="FF0000"/>
            </a:solidFill>
          </a:ln>
        </p:spPr>
      </p:pic>
      <p:sp>
        <p:nvSpPr>
          <p:cNvPr id="3" name="TextBox 2"/>
          <p:cNvSpPr txBox="1"/>
          <p:nvPr/>
        </p:nvSpPr>
        <p:spPr>
          <a:xfrm>
            <a:off x="5469094" y="6229999"/>
            <a:ext cx="2380780" cy="276999"/>
          </a:xfrm>
          <a:prstGeom prst="rect">
            <a:avLst/>
          </a:prstGeom>
          <a:noFill/>
        </p:spPr>
        <p:txBody>
          <a:bodyPr wrap="none" rtlCol="0">
            <a:spAutoFit/>
          </a:bodyPr>
          <a:lstStyle/>
          <a:p>
            <a:r>
              <a:rPr lang="en-US" sz="1200" dirty="0">
                <a:solidFill>
                  <a:srgbClr val="292934"/>
                </a:solidFill>
              </a:rPr>
              <a:t>(</a:t>
            </a:r>
            <a:r>
              <a:rPr lang="en-US" sz="1200" dirty="0" smtClean="0">
                <a:solidFill>
                  <a:srgbClr val="292934"/>
                </a:solidFill>
              </a:rPr>
              <a:t>World-view, Digital </a:t>
            </a:r>
            <a:r>
              <a:rPr lang="en-US" sz="1200" dirty="0">
                <a:solidFill>
                  <a:srgbClr val="292934"/>
                </a:solidFill>
              </a:rPr>
              <a:t>Globe 2014)</a:t>
            </a:r>
          </a:p>
        </p:txBody>
      </p:sp>
      <p:sp>
        <p:nvSpPr>
          <p:cNvPr id="12" name="TextBox 11"/>
          <p:cNvSpPr txBox="1"/>
          <p:nvPr/>
        </p:nvSpPr>
        <p:spPr>
          <a:xfrm>
            <a:off x="1540980" y="6229999"/>
            <a:ext cx="1745542" cy="276999"/>
          </a:xfrm>
          <a:prstGeom prst="rect">
            <a:avLst/>
          </a:prstGeom>
          <a:noFill/>
        </p:spPr>
        <p:txBody>
          <a:bodyPr wrap="none" rtlCol="0">
            <a:spAutoFit/>
          </a:bodyPr>
          <a:lstStyle/>
          <a:p>
            <a:r>
              <a:rPr lang="en-US" sz="1200" dirty="0">
                <a:solidFill>
                  <a:srgbClr val="292934"/>
                </a:solidFill>
              </a:rPr>
              <a:t>(Sentinel-2, ESA 2015)</a:t>
            </a:r>
          </a:p>
        </p:txBody>
      </p:sp>
    </p:spTree>
    <p:extLst>
      <p:ext uri="{BB962C8B-B14F-4D97-AF65-F5344CB8AC3E}">
        <p14:creationId xmlns:p14="http://schemas.microsoft.com/office/powerpoint/2010/main" val="3131558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Area – Isles of </a:t>
            </a:r>
            <a:r>
              <a:rPr lang="en-US" dirty="0" err="1"/>
              <a:t>Scilly</a:t>
            </a:r>
            <a:r>
              <a:rPr lang="en-US" dirty="0"/>
              <a:t>, UK:</a:t>
            </a:r>
          </a:p>
        </p:txBody>
      </p:sp>
      <p:pic>
        <p:nvPicPr>
          <p:cNvPr id="3" name="Content Placeholder 2"/>
          <p:cNvPicPr>
            <a:picLocks noGrp="1" noChangeAspect="1"/>
          </p:cNvPicPr>
          <p:nvPr>
            <p:ph idx="1"/>
          </p:nvPr>
        </p:nvPicPr>
        <p:blipFill rotWithShape="1">
          <a:blip r:embed="rId3">
            <a:extLst>
              <a:ext uri="{28A0092B-C50C-407E-A947-70E740481C1C}">
                <a14:useLocalDpi xmlns:a14="http://schemas.microsoft.com/office/drawing/2010/main"/>
              </a:ext>
            </a:extLst>
          </a:blip>
          <a:srcRect/>
          <a:stretch/>
        </p:blipFill>
        <p:spPr>
          <a:xfrm>
            <a:off x="1125997" y="1600200"/>
            <a:ext cx="6892006" cy="4466645"/>
          </a:xfrm>
        </p:spPr>
      </p:pic>
    </p:spTree>
    <p:extLst>
      <p:ext uri="{BB962C8B-B14F-4D97-AF65-F5344CB8AC3E}">
        <p14:creationId xmlns:p14="http://schemas.microsoft.com/office/powerpoint/2010/main" val="21782837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 Truthing Data – SBES: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125997" y="1600200"/>
            <a:ext cx="6892006" cy="4876800"/>
          </a:xfrm>
        </p:spPr>
      </p:pic>
      <p:sp>
        <p:nvSpPr>
          <p:cNvPr id="9" name="TextBox 8"/>
          <p:cNvSpPr txBox="1"/>
          <p:nvPr/>
        </p:nvSpPr>
        <p:spPr>
          <a:xfrm>
            <a:off x="3035361" y="6477546"/>
            <a:ext cx="3073277" cy="276999"/>
          </a:xfrm>
          <a:prstGeom prst="rect">
            <a:avLst/>
          </a:prstGeom>
          <a:noFill/>
        </p:spPr>
        <p:txBody>
          <a:bodyPr wrap="none" rtlCol="0">
            <a:spAutoFit/>
          </a:bodyPr>
          <a:lstStyle/>
          <a:p>
            <a:r>
              <a:rPr lang="en-US" sz="1200" dirty="0"/>
              <a:t>(Will Dann with Plymouth University, 2016)</a:t>
            </a:r>
          </a:p>
        </p:txBody>
      </p:sp>
    </p:spTree>
    <p:extLst>
      <p:ext uri="{BB962C8B-B14F-4D97-AF65-F5344CB8AC3E}">
        <p14:creationId xmlns:p14="http://schemas.microsoft.com/office/powerpoint/2010/main" val="16529605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 Truthing Data – LiDAR:</a:t>
            </a:r>
          </a:p>
        </p:txBody>
      </p:sp>
      <p:sp>
        <p:nvSpPr>
          <p:cNvPr id="9" name="TextBox 8"/>
          <p:cNvSpPr txBox="1"/>
          <p:nvPr/>
        </p:nvSpPr>
        <p:spPr>
          <a:xfrm>
            <a:off x="3179727" y="6490136"/>
            <a:ext cx="2784545" cy="276999"/>
          </a:xfrm>
          <a:prstGeom prst="rect">
            <a:avLst/>
          </a:prstGeom>
          <a:noFill/>
        </p:spPr>
        <p:txBody>
          <a:bodyPr wrap="none" rtlCol="0">
            <a:spAutoFit/>
          </a:bodyPr>
          <a:lstStyle/>
          <a:p>
            <a:r>
              <a:rPr lang="en-US" sz="1200" dirty="0"/>
              <a:t>(Plymouth Coastal Observatory, 2015)</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125997" y="1600200"/>
            <a:ext cx="6892006" cy="4876800"/>
          </a:xfrm>
        </p:spPr>
      </p:pic>
    </p:spTree>
    <p:extLst>
      <p:ext uri="{BB962C8B-B14F-4D97-AF65-F5344CB8AC3E}">
        <p14:creationId xmlns:p14="http://schemas.microsoft.com/office/powerpoint/2010/main" val="16379595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Satellite Image Processing:</a:t>
            </a:r>
          </a:p>
        </p:txBody>
      </p:sp>
      <p:sp>
        <p:nvSpPr>
          <p:cNvPr id="8" name="Content Placeholder 7"/>
          <p:cNvSpPr>
            <a:spLocks noGrp="1"/>
          </p:cNvSpPr>
          <p:nvPr>
            <p:ph idx="1"/>
          </p:nvPr>
        </p:nvSpPr>
        <p:spPr/>
        <p:txBody>
          <a:bodyPr/>
          <a:lstStyle/>
          <a:p>
            <a:r>
              <a:rPr lang="en-GB" dirty="0"/>
              <a:t>Raw Sentinel-2 Multi Spectral Image from ESA</a:t>
            </a:r>
          </a:p>
          <a:p>
            <a:pPr marL="0" indent="0">
              <a:buNone/>
            </a:pPr>
            <a:endParaRPr lang="en-GB" dirty="0"/>
          </a:p>
        </p:txBody>
      </p:sp>
      <p:sp>
        <p:nvSpPr>
          <p:cNvPr id="5" name="TextBox 4"/>
          <p:cNvSpPr txBox="1"/>
          <p:nvPr/>
        </p:nvSpPr>
        <p:spPr>
          <a:xfrm>
            <a:off x="3699228" y="6276201"/>
            <a:ext cx="1745542" cy="276999"/>
          </a:xfrm>
          <a:prstGeom prst="rect">
            <a:avLst/>
          </a:prstGeom>
          <a:noFill/>
        </p:spPr>
        <p:txBody>
          <a:bodyPr wrap="none" rtlCol="0">
            <a:spAutoFit/>
          </a:bodyPr>
          <a:lstStyle/>
          <a:p>
            <a:r>
              <a:rPr lang="en-US" sz="1200" dirty="0"/>
              <a:t>(Sentinel-2, ESA 2016)</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050" y="2233629"/>
            <a:ext cx="6509897" cy="3999600"/>
          </a:xfrm>
          <a:prstGeom prst="rect">
            <a:avLst/>
          </a:prstGeom>
        </p:spPr>
      </p:pic>
    </p:spTree>
    <p:extLst>
      <p:ext uri="{BB962C8B-B14F-4D97-AF65-F5344CB8AC3E}">
        <p14:creationId xmlns:p14="http://schemas.microsoft.com/office/powerpoint/2010/main" val="14839566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Satellite Image Processing:</a:t>
            </a:r>
          </a:p>
        </p:txBody>
      </p:sp>
      <p:sp>
        <p:nvSpPr>
          <p:cNvPr id="3" name="Content Placeholder 2"/>
          <p:cNvSpPr>
            <a:spLocks noGrp="1"/>
          </p:cNvSpPr>
          <p:nvPr>
            <p:ph idx="1"/>
          </p:nvPr>
        </p:nvSpPr>
        <p:spPr/>
        <p:txBody>
          <a:bodyPr/>
          <a:lstStyle/>
          <a:p>
            <a:r>
              <a:rPr lang="en-GB" dirty="0"/>
              <a:t>Atmospherically corrected and Land Masked, via ESA SNAP</a:t>
            </a:r>
          </a:p>
        </p:txBody>
      </p:sp>
      <p:sp>
        <p:nvSpPr>
          <p:cNvPr id="5" name="TextBox 4"/>
          <p:cNvSpPr txBox="1"/>
          <p:nvPr/>
        </p:nvSpPr>
        <p:spPr>
          <a:xfrm>
            <a:off x="3699228" y="6314773"/>
            <a:ext cx="1745542" cy="276999"/>
          </a:xfrm>
          <a:prstGeom prst="rect">
            <a:avLst/>
          </a:prstGeom>
          <a:noFill/>
        </p:spPr>
        <p:txBody>
          <a:bodyPr wrap="none" rtlCol="0">
            <a:spAutoFit/>
          </a:bodyPr>
          <a:lstStyle/>
          <a:p>
            <a:r>
              <a:rPr lang="en-US" sz="1200" dirty="0"/>
              <a:t>(Sentinel-2, ESA 2016)</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5524" y="2315173"/>
            <a:ext cx="5872949" cy="3999600"/>
          </a:xfrm>
          <a:prstGeom prst="rect">
            <a:avLst/>
          </a:prstGeom>
        </p:spPr>
      </p:pic>
    </p:spTree>
    <p:extLst>
      <p:ext uri="{BB962C8B-B14F-4D97-AF65-F5344CB8AC3E}">
        <p14:creationId xmlns:p14="http://schemas.microsoft.com/office/powerpoint/2010/main" val="62189929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18939</TotalTime>
  <Words>1075</Words>
  <Application>Microsoft Office PowerPoint</Application>
  <PresentationFormat>On-screen Show (4:3)</PresentationFormat>
  <Paragraphs>127</Paragraphs>
  <Slides>26</Slides>
  <Notes>4</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Clarity</vt:lpstr>
      <vt:lpstr>BATHYMETRIC DATA DERIVED FROM FREE SOURCE SATELLITE IMAGERY</vt:lpstr>
      <vt:lpstr>Reason for Study:</vt:lpstr>
      <vt:lpstr>Current UKHO SBD Practices: </vt:lpstr>
      <vt:lpstr>Satellite Imagery Resolution:</vt:lpstr>
      <vt:lpstr>Research Area – Isles of Scilly, UK:</vt:lpstr>
      <vt:lpstr>Ground Truthing Data – SBES:</vt:lpstr>
      <vt:lpstr>Ground Truthing Data – LiDAR:</vt:lpstr>
      <vt:lpstr>Satellite Image Processing:</vt:lpstr>
      <vt:lpstr>Satellite Image Processing:</vt:lpstr>
      <vt:lpstr>Sun Glint Removal – Hedley, et al (2005):</vt:lpstr>
      <vt:lpstr>Band Ratio Method:</vt:lpstr>
      <vt:lpstr>Band Ratio Method – Stumpf et al. (2003):</vt:lpstr>
      <vt:lpstr>Applying the Algorithm:</vt:lpstr>
      <vt:lpstr>Applying the Algorithm:</vt:lpstr>
      <vt:lpstr>Areas of Interest – LiDAR vs. SDB:</vt:lpstr>
      <vt:lpstr>Areas of Interest: A</vt:lpstr>
      <vt:lpstr>Results: Area-A</vt:lpstr>
      <vt:lpstr>Results: Area-A</vt:lpstr>
      <vt:lpstr>Area of Interest: B</vt:lpstr>
      <vt:lpstr>Results: B</vt:lpstr>
      <vt:lpstr>Results: Area-B</vt:lpstr>
      <vt:lpstr>Area of Interest: C</vt:lpstr>
      <vt:lpstr>Results: Area-C</vt:lpstr>
      <vt:lpstr>Results: Area-C</vt:lpstr>
      <vt:lpstr>Conclusion:</vt:lpstr>
      <vt:lpstr>References: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Bathymetric data Derived from free source satellite imagery</dc:title>
  <dc:creator>William Dann</dc:creator>
  <cp:lastModifiedBy>Matthieu Vrakking - Periplus Group</cp:lastModifiedBy>
  <cp:revision>224</cp:revision>
  <cp:lastPrinted>2016-03-19T22:23:51Z</cp:lastPrinted>
  <dcterms:created xsi:type="dcterms:W3CDTF">2016-03-07T10:22:18Z</dcterms:created>
  <dcterms:modified xsi:type="dcterms:W3CDTF">2017-11-20T21:23:41Z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