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4" r:id="rId2"/>
    <p:sldId id="262" r:id="rId3"/>
    <p:sldId id="271" r:id="rId4"/>
    <p:sldId id="272" r:id="rId5"/>
    <p:sldId id="270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5" autoAdjust="0"/>
    <p:restoredTop sz="87927" autoAdjust="0"/>
  </p:normalViewPr>
  <p:slideViewPr>
    <p:cSldViewPr snapToGrid="0">
      <p:cViewPr>
        <p:scale>
          <a:sx n="72" d="100"/>
          <a:sy n="72" d="100"/>
        </p:scale>
        <p:origin x="-2226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nregistry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280" y="3369001"/>
            <a:ext cx="9885276" cy="2387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Data Centric Hydrography - Bringing Knowledge to Action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Dr Mathias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Jonas</a:t>
            </a:r>
            <a:b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Secretary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-General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International </a:t>
            </a:r>
            <a:r>
              <a:rPr lang="fr-FR" sz="3600" dirty="0" err="1">
                <a:solidFill>
                  <a:schemeClr val="bg2">
                    <a:lumMod val="50000"/>
                  </a:schemeClr>
                </a:solidFill>
              </a:rPr>
              <a:t>Hydrographic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bg2">
                    <a:lumMod val="50000"/>
                  </a:schemeClr>
                </a:solidFill>
              </a:rPr>
              <a:t>Organization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 (IHO) </a:t>
            </a: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4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4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 2017      Rotterdam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4320" y="6225322"/>
            <a:ext cx="4114800" cy="365125"/>
          </a:xfrm>
        </p:spPr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2497" y="62253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6664" y="509712"/>
            <a:ext cx="8818141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How to bring knowledge to action?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391557" y="1852947"/>
            <a:ext cx="81341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</a:rPr>
              <a:t>For data centric hydrography, it is  </a:t>
            </a:r>
            <a:br>
              <a:rPr lang="de-DE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</a:rPr>
              <a:t>(almost) all about standardization!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897086" y="4722119"/>
            <a:ext cx="3037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27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European knowledge about Africa`s </a:t>
            </a:r>
            <a:r>
              <a:rPr lang="en-US" b="1" dirty="0" err="1"/>
              <a:t>t</a:t>
            </a:r>
            <a:r>
              <a:rPr lang="en-US" b="1" dirty="0" err="1" smtClean="0"/>
              <a:t>opogaphy</a:t>
            </a:r>
            <a:r>
              <a:rPr lang="en-US" b="1" dirty="0" smtClean="0"/>
              <a:t> in 1812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3" y="1133289"/>
            <a:ext cx="5824545" cy="47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1:80,000 – 1:40,000 scale ENC Coverage (Nov 2017)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67" y="1041425"/>
            <a:ext cx="5209266" cy="49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930" y="405864"/>
            <a:ext cx="4541052" cy="6235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121" y="1296516"/>
            <a:ext cx="5191760" cy="42011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80000" lvl="1">
              <a:spcBef>
                <a:spcPts val="18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SEABED 2030 Aspiration:</a:t>
            </a:r>
          </a:p>
          <a:p>
            <a:pPr marL="180000" lvl="1">
              <a:spcBef>
                <a:spcPts val="18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No </a:t>
            </a:r>
            <a:r>
              <a:rPr lang="en-US" sz="3600" dirty="0">
                <a:solidFill>
                  <a:schemeClr val="bg1"/>
                </a:solidFill>
              </a:rPr>
              <a:t>features of the accessible parts of the World Ocean floor larger than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100 </a:t>
            </a:r>
            <a:r>
              <a:rPr lang="en-US" sz="3600" dirty="0">
                <a:solidFill>
                  <a:schemeClr val="bg1"/>
                </a:solidFill>
              </a:rPr>
              <a:t>m remains to be portrayed.</a:t>
            </a:r>
          </a:p>
        </p:txBody>
      </p:sp>
    </p:spTree>
    <p:extLst>
      <p:ext uri="{BB962C8B-B14F-4D97-AF65-F5344CB8AC3E}">
        <p14:creationId xmlns:p14="http://schemas.microsoft.com/office/powerpoint/2010/main" val="11914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Basics of data chain standardizations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17250"/>
              </p:ext>
            </p:extLst>
          </p:nvPr>
        </p:nvGraphicFramePr>
        <p:xfrm>
          <a:off x="863600" y="1072801"/>
          <a:ext cx="10500359" cy="4511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6273"/>
                <a:gridCol w="6734086"/>
              </a:tblGrid>
              <a:tr h="6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Activity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/>
                </a:tc>
              </a:tr>
              <a:tr h="1211154">
                <a:tc>
                  <a:txBody>
                    <a:bodyPr/>
                    <a:lstStyle/>
                    <a:p>
                      <a:pPr marL="180000" lvl="1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data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identity</a:t>
                      </a:r>
                    </a:p>
                  </a:txBody>
                  <a:tcPr marL="38448" marR="38448" marT="0" marB="0" anchor="ctr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Associate to the Unified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Naming </a:t>
                      </a:r>
                      <a:r>
                        <a:rPr lang="en-GB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b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Maritime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name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http://www.mrnregistry.org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endParaRPr lang="en-US" sz="20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180000" marB="180000" anchor="ctr"/>
                </a:tc>
              </a:tr>
              <a:tr h="0">
                <a:tc>
                  <a:txBody>
                    <a:bodyPr/>
                    <a:lstStyle/>
                    <a:p>
                      <a:pPr marL="180000" lvl="1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data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nature</a:t>
                      </a:r>
                    </a:p>
                  </a:txBody>
                  <a:tcPr marL="38448" marR="38448" marT="0" marB="0" anchor="ctr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IHO Guideline on Metadata</a:t>
                      </a:r>
                      <a:r>
                        <a:rPr lang="en-US" sz="20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crowd sourced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L="38448" marR="38448" marT="180000" marB="180000" anchor="ctr"/>
                </a:tc>
              </a:tr>
              <a:tr h="547770">
                <a:tc>
                  <a:txBody>
                    <a:bodyPr/>
                    <a:lstStyle/>
                    <a:p>
                      <a:pPr marL="180000" lvl="1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data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quality</a:t>
                      </a:r>
                    </a:p>
                  </a:txBody>
                  <a:tcPr marL="38448" marR="38448" marT="0" marB="0" anchor="ctr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process for IHO Standards for Hydrographic Surveys (S-44) to adopt quality criteria for the widest range of use of survey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(not limited to navigation)  </a:t>
                      </a:r>
                    </a:p>
                  </a:txBody>
                  <a:tcPr marL="38448" marR="38448" marT="180000" marB="180000" anchor="ctr"/>
                </a:tc>
              </a:tr>
              <a:tr h="1034673">
                <a:tc>
                  <a:txBody>
                    <a:bodyPr/>
                    <a:lstStyle/>
                    <a:p>
                      <a:pPr marL="180000" lvl="1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various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data 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 model</a:t>
                      </a:r>
                    </a:p>
                  </a:txBody>
                  <a:tcPr marL="38448" marR="38448" marT="0" marB="0" anchor="ctr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S-100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Universal</a:t>
                      </a:r>
                      <a:r>
                        <a:rPr lang="en-US" sz="20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Hydrographic Data Model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according to ISO 19000 series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86410" y="4364871"/>
            <a:ext cx="665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Please visit and fill https</a:t>
            </a:r>
            <a:r>
              <a:rPr lang="en-US" dirty="0">
                <a:solidFill>
                  <a:srgbClr val="00B050"/>
                </a:solidFill>
              </a:rPr>
              <a:t>://www.surveymonkey.co.uk/r/HSPT_S-44_Q</a:t>
            </a:r>
          </a:p>
        </p:txBody>
      </p:sp>
    </p:spTree>
    <p:extLst>
      <p:ext uri="{BB962C8B-B14F-4D97-AF65-F5344CB8AC3E}">
        <p14:creationId xmlns:p14="http://schemas.microsoft.com/office/powerpoint/2010/main" val="2122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 2017     Rotterdam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7630" y="605175"/>
            <a:ext cx="11012347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Marine data box standardizations</a:t>
            </a:r>
            <a:endParaRPr lang="en-US" sz="3600" b="1" dirty="0"/>
          </a:p>
          <a:p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18097"/>
              </p:ext>
            </p:extLst>
          </p:nvPr>
        </p:nvGraphicFramePr>
        <p:xfrm>
          <a:off x="773893" y="1079646"/>
          <a:ext cx="10515600" cy="4526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1457"/>
                <a:gridCol w="6244143"/>
              </a:tblGrid>
              <a:tr h="2982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</a:p>
                  </a:txBody>
                  <a:tcPr marL="38448" marR="3844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27857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data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modeler’s the option to continuously improve and share their modelling</a:t>
                      </a:r>
                    </a:p>
                  </a:txBody>
                  <a:tcPr marL="38448" marR="3844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IHO Registry consisting of </a:t>
                      </a:r>
                      <a:r>
                        <a:rPr lang="en-US" sz="2000" b="1" u="sng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 readable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registers of Features, Attributes,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Symbols, portrayal rules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180000" marB="180000"/>
                </a:tc>
              </a:tr>
              <a:tr h="927857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boxes individuality</a:t>
                      </a:r>
                    </a:p>
                  </a:txBody>
                  <a:tcPr marL="38448" marR="3844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customized </a:t>
                      </a:r>
                      <a:r>
                        <a:rPr lang="en-US" sz="2000" b="1" u="sng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 readable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product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specifications (S-1xx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S-4xx)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180000" marB="180000"/>
                </a:tc>
              </a:tr>
              <a:tr h="927857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boxed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data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000" b="1" u="sng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achine </a:t>
                      </a:r>
                      <a:r>
                        <a:rPr lang="en-US" sz="2000" b="1" u="sng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readable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portrayal for basic symbols and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coded visualization rules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180000" marB="180000"/>
                </a:tc>
              </a:tr>
              <a:tr h="1291919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 integration of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data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coming in different S-XXX data boxes</a:t>
                      </a:r>
                    </a:p>
                  </a:txBody>
                  <a:tcPr marL="38448" marR="3844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</a:t>
                      </a:r>
                      <a:r>
                        <a:rPr lang="en-US" sz="2000" b="1" u="sng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 readable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interoperability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specifications to control visualization</a:t>
                      </a:r>
                      <a:r>
                        <a:rPr lang="en-US" sz="20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referencing of entities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180000" marB="180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4320" y="6225322"/>
            <a:ext cx="4114800" cy="365125"/>
          </a:xfrm>
        </p:spPr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2497" y="62253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2264" y="551996"/>
            <a:ext cx="11099736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Creation, dissemination and use standardizations</a:t>
            </a:r>
            <a:endParaRPr lang="en-US" b="1" dirty="0"/>
          </a:p>
          <a:p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74444"/>
              </p:ext>
            </p:extLst>
          </p:nvPr>
        </p:nvGraphicFramePr>
        <p:xfrm>
          <a:off x="798652" y="1111126"/>
          <a:ext cx="10515600" cy="443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1456"/>
                <a:gridCol w="6244144"/>
              </a:tblGrid>
              <a:tr h="0"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</a:p>
                  </a:txBody>
                  <a:tcPr marL="38448" marR="3844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0" marB="0">
                    <a:solidFill>
                      <a:srgbClr val="FFC000"/>
                    </a:solidFill>
                  </a:tcPr>
                </a:tc>
              </a:tr>
              <a:tr h="927947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sets (semi) automatically</a:t>
                      </a:r>
                    </a:p>
                  </a:txBody>
                  <a:tcPr marL="38448" marR="3844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Handle big data.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classification, failure detection,</a:t>
                      </a:r>
                      <a:r>
                        <a:rPr lang="en-US" sz="20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generalization and</a:t>
                      </a:r>
                      <a:r>
                        <a:rPr lang="en-US" sz="20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modelling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180000" marB="180000"/>
                </a:tc>
              </a:tr>
              <a:tr h="0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sets a common accessible place</a:t>
                      </a:r>
                    </a:p>
                  </a:txBody>
                  <a:tcPr marL="38448" marR="3844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Maritime Connectivity Platform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MCD –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Maritime Cloud – an e-navigation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180000" marB="180000"/>
                </a:tc>
              </a:tr>
              <a:tr h="0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Forward data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sets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(at sea)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provision streams: high bandwidth solutions (INMARSAT, VSAT) and low bandwidth solutions (VDES)</a:t>
                      </a:r>
                    </a:p>
                  </a:txBody>
                  <a:tcPr marL="38448" marR="38448" marT="180000" marB="180000"/>
                </a:tc>
              </a:tr>
              <a:tr h="511922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Combine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nteroperable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sets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constitute “the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the physics of the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seas” composite at the end users front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end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48" marR="3844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the versatility of maritime </a:t>
                      </a:r>
                      <a:r>
                        <a:rPr lang="en-US" sz="20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sets in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Applications </a:t>
                      </a:r>
                    </a:p>
                  </a:txBody>
                  <a:tcPr marL="38448" marR="38448" marT="180000" marB="18000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41361" y="4994477"/>
            <a:ext cx="4930837" cy="54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Fill the digital aquarium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!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8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4320" y="6225322"/>
            <a:ext cx="4114800" cy="365125"/>
          </a:xfrm>
        </p:spPr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2497" y="62253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6664" y="509712"/>
            <a:ext cx="8818141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IHO S-100 Standards Factory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40" y="1006049"/>
            <a:ext cx="10475959" cy="50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4320" y="6225322"/>
            <a:ext cx="4114800" cy="365125"/>
          </a:xfrm>
        </p:spPr>
        <p:txBody>
          <a:bodyPr/>
          <a:lstStyle/>
          <a:p>
            <a:r>
              <a:rPr lang="en-US" dirty="0"/>
              <a:t>Hydro 2017     Rotterdam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2497" y="62253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6664" y="509712"/>
            <a:ext cx="8818141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IHO S-100 Standards Aquarium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89" y="941626"/>
            <a:ext cx="10576383" cy="50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2219</TotalTime>
  <Words>400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Data Centric Hydrography - Bringing Knowledge to Action  Dr Mathias Jonas  Secretary-General International Hydrographic Organization (IHO)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Matthieu Vrakking - Periplus Group</cp:lastModifiedBy>
  <cp:revision>78</cp:revision>
  <dcterms:created xsi:type="dcterms:W3CDTF">2017-10-09T13:46:17Z</dcterms:created>
  <dcterms:modified xsi:type="dcterms:W3CDTF">2017-11-20T21:25:32Z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