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9"/>
  </p:notesMasterIdLst>
  <p:handoutMasterIdLst>
    <p:handoutMasterId r:id="rId20"/>
  </p:handoutMasterIdLst>
  <p:sldIdLst>
    <p:sldId id="256" r:id="rId3"/>
    <p:sldId id="266" r:id="rId4"/>
    <p:sldId id="267" r:id="rId5"/>
    <p:sldId id="315" r:id="rId6"/>
    <p:sldId id="268" r:id="rId7"/>
    <p:sldId id="310" r:id="rId8"/>
    <p:sldId id="311" r:id="rId9"/>
    <p:sldId id="320" r:id="rId10"/>
    <p:sldId id="322" r:id="rId11"/>
    <p:sldId id="313" r:id="rId12"/>
    <p:sldId id="316" r:id="rId13"/>
    <p:sldId id="317" r:id="rId14"/>
    <p:sldId id="318" r:id="rId15"/>
    <p:sldId id="321" r:id="rId16"/>
    <p:sldId id="319" r:id="rId17"/>
    <p:sldId id="309"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CA1A"/>
    <a:srgbClr val="00A6D6"/>
    <a:srgbClr val="E1C400"/>
    <a:srgbClr val="008891"/>
    <a:srgbClr val="6B8689"/>
    <a:srgbClr val="EBD3B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80" autoAdjust="0"/>
    <p:restoredTop sz="86410" autoAdjust="0"/>
  </p:normalViewPr>
  <p:slideViewPr>
    <p:cSldViewPr snapToGrid="0" snapToObjects="1">
      <p:cViewPr>
        <p:scale>
          <a:sx n="64" d="100"/>
          <a:sy n="64" d="100"/>
        </p:scale>
        <p:origin x="-2982" y="-12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p:scale>
          <a:sx n="208" d="100"/>
          <a:sy n="208" d="100"/>
        </p:scale>
        <p:origin x="708" y="173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BAE3B3E-782A-9745-8E84-372F7B6771BF}" type="datetimeFigureOut">
              <a:rPr lang="en-US" smtClean="0"/>
              <a:pPr/>
              <a:t>11/20/2017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C171C0A-6FC9-E54E-92BE-11816E6C8A1A}" type="slidenum">
              <a:rPr lang="en-US" smtClean="0"/>
              <a:pPr/>
              <a:t>‹#›</a:t>
            </a:fld>
            <a:endParaRPr lang="en-US" dirty="0"/>
          </a:p>
        </p:txBody>
      </p:sp>
    </p:spTree>
    <p:extLst>
      <p:ext uri="{BB962C8B-B14F-4D97-AF65-F5344CB8AC3E}">
        <p14:creationId xmlns:p14="http://schemas.microsoft.com/office/powerpoint/2010/main" val="1640606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C5A989-4AA1-E441-BD87-B2998961218A}" type="datetimeFigureOut">
              <a:rPr lang="en-US" smtClean="0"/>
              <a:pPr/>
              <a:t>11/20/2017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AC3AA0-0127-1F48-84B6-5EC0961FA807}" type="slidenum">
              <a:rPr lang="en-US" smtClean="0"/>
              <a:pPr/>
              <a:t>‹#›</a:t>
            </a:fld>
            <a:endParaRPr lang="en-US"/>
          </a:p>
        </p:txBody>
      </p:sp>
    </p:spTree>
    <p:extLst>
      <p:ext uri="{BB962C8B-B14F-4D97-AF65-F5344CB8AC3E}">
        <p14:creationId xmlns:p14="http://schemas.microsoft.com/office/powerpoint/2010/main" val="178913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pPr/>
              <a:t>1</a:t>
            </a:fld>
            <a:endParaRPr lang="en-US"/>
          </a:p>
        </p:txBody>
      </p:sp>
    </p:spTree>
    <p:extLst>
      <p:ext uri="{BB962C8B-B14F-4D97-AF65-F5344CB8AC3E}">
        <p14:creationId xmlns:p14="http://schemas.microsoft.com/office/powerpoint/2010/main" val="917230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AC3AA0-0127-1F48-84B6-5EC0961FA807}"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AC3AA0-0127-1F48-84B6-5EC0961FA807}"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AC3AA0-0127-1F48-84B6-5EC0961FA807}"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AC3AA0-0127-1F48-84B6-5EC0961FA807}" type="slidenum">
              <a:rPr lang="en-US" smtClean="0"/>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4" name="Slide Number Placeholder 3"/>
          <p:cNvSpPr>
            <a:spLocks noGrp="1"/>
          </p:cNvSpPr>
          <p:nvPr>
            <p:ph type="sldNum" sz="quarter" idx="10"/>
          </p:nvPr>
        </p:nvSpPr>
        <p:spPr/>
        <p:txBody>
          <a:bodyPr/>
          <a:lstStyle/>
          <a:p>
            <a:fld id="{ACAC3AA0-0127-1F48-84B6-5EC0961FA807}" type="slidenum">
              <a:rPr lang="en-US" smtClean="0"/>
              <a:pPr/>
              <a:t>2</a:t>
            </a:fld>
            <a:endParaRPr lang="en-US"/>
          </a:p>
        </p:txBody>
      </p:sp>
      <p:sp>
        <p:nvSpPr>
          <p:cNvPr id="5" name="Notes Placeholder 4"/>
          <p:cNvSpPr>
            <a:spLocks noGrp="1"/>
          </p:cNvSpPr>
          <p:nvPr>
            <p:ph type="body" sz="quarter" idx="11"/>
          </p:nvPr>
        </p:nvSpPr>
        <p:spPr/>
        <p:txBody>
          <a:bodyPr>
            <a:normAutofit/>
          </a:bodyPr>
          <a:lstStyle/>
          <a:p>
            <a:endParaRPr lang="en-US"/>
          </a:p>
        </p:txBody>
      </p:sp>
    </p:spTree>
    <p:extLst>
      <p:ext uri="{BB962C8B-B14F-4D97-AF65-F5344CB8AC3E}">
        <p14:creationId xmlns:p14="http://schemas.microsoft.com/office/powerpoint/2010/main" val="1057356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pPr/>
              <a:t>3</a:t>
            </a:fld>
            <a:endParaRPr lang="en-US"/>
          </a:p>
        </p:txBody>
      </p:sp>
    </p:spTree>
    <p:extLst>
      <p:ext uri="{BB962C8B-B14F-4D97-AF65-F5344CB8AC3E}">
        <p14:creationId xmlns:p14="http://schemas.microsoft.com/office/powerpoint/2010/main" val="212094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AC3AA0-0127-1F48-84B6-5EC0961FA807}"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AC3AA0-0127-1F48-84B6-5EC0961FA807}"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AC3AA0-0127-1F48-84B6-5EC0961FA807}"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AC3AA0-0127-1F48-84B6-5EC0961FA807}"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AC3AA0-0127-1F48-84B6-5EC0961FA807}"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It is hypothesized there are several factors contributing to the above described ambiguity in this study. First of all, it is observed that the backscatter values increase with mean grain size for small mean grain size sediments, but for coarser sediments this behaviour changes, showing a decrease in backscatter values. This indicates that there is no one-to-one relationship between grain size and backscatter for the entire grain size spectrum. This matter is more elaborately addressed in section 5.4. Secondly, Folk classes are just based on the percentages of mud, sand and gravel content. Therefore, detailed grain size distribution are neglected which is, in particular, important for the gravel fraction because backscatter might be disproportionately affected by large grains [7]. Especially, if high frequencies (e.g. 300 kHz) are used the influence of the size and number of large grains, representing discrete scatters, on backscatter is significant [2].  Furthermore, volume scattering, gradients, layering or a large range of roughness values within the same sediment class, might also contribute to the backscatter strength [1] [3]. In addition, mixed sediment types within a grid cell (spatial resolution of classification method) affect the averaged backscatter values for each grid cell. All factors hamper a unique conversion of acoustic class to Folk class</a:t>
            </a:r>
            <a:endParaRPr lang="en-US" dirty="0" smtClean="0"/>
          </a:p>
          <a:p>
            <a:endParaRPr lang="en-US" dirty="0"/>
          </a:p>
        </p:txBody>
      </p:sp>
      <p:sp>
        <p:nvSpPr>
          <p:cNvPr id="4" name="Slide Number Placeholder 3"/>
          <p:cNvSpPr>
            <a:spLocks noGrp="1"/>
          </p:cNvSpPr>
          <p:nvPr>
            <p:ph type="sldNum" sz="quarter" idx="10"/>
          </p:nvPr>
        </p:nvSpPr>
        <p:spPr/>
        <p:txBody>
          <a:bodyPr/>
          <a:lstStyle/>
          <a:p>
            <a:fld id="{ACAC3AA0-0127-1F48-84B6-5EC0961FA807}"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02192" y="822996"/>
            <a:ext cx="7265534" cy="2972717"/>
          </a:xfrm>
        </p:spPr>
        <p:txBody>
          <a:bodyPr>
            <a:noAutofit/>
          </a:bodyPr>
          <a:lstStyle>
            <a:lvl1pPr algn="l">
              <a:defRPr sz="7200">
                <a:solidFill>
                  <a:srgbClr val="00A6D6"/>
                </a:solidFill>
                <a:latin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02192" y="4271063"/>
            <a:ext cx="7067378" cy="1367736"/>
          </a:xfrm>
        </p:spPr>
        <p:txBody>
          <a:bodyPr>
            <a:normAutofit/>
          </a:bodyPr>
          <a:lstStyle>
            <a:lvl1pPr marL="0" indent="0" algn="l">
              <a:buNone/>
              <a:defRPr sz="280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915834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8743361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34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0"/>
            <a:ext cx="9144000" cy="6858000"/>
          </a:xfrm>
        </p:spPr>
        <p:txBody>
          <a:bodyPr/>
          <a:lstStyle/>
          <a:p>
            <a:endParaRPr lang="en-US" dirty="0"/>
          </a:p>
        </p:txBody>
      </p:sp>
      <p:pic>
        <p:nvPicPr>
          <p:cNvPr id="12" name="Afbeelding 2" descr="TUDelft_LogoZWART.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9146" y="6218337"/>
            <a:ext cx="1104294" cy="430675"/>
          </a:xfrm>
          <a:prstGeom prst="rect">
            <a:avLst/>
          </a:prstGeom>
        </p:spPr>
      </p:pic>
      <p:sp>
        <p:nvSpPr>
          <p:cNvPr id="13" name="Slide Number Placeholder 5"/>
          <p:cNvSpPr txBox="1">
            <a:spLocks/>
          </p:cNvSpPr>
          <p:nvPr userDrawn="1"/>
        </p:nvSpPr>
        <p:spPr>
          <a:xfrm>
            <a:off x="6651560" y="6420936"/>
            <a:ext cx="231637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00A6D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7312C-2AB5-4E4E-8F57-D0081D5FE9E6}" type="slidenum">
              <a:rPr lang="en-US" sz="1000" smtClean="0"/>
              <a:pPr/>
              <a:t>‹#›</a:t>
            </a:fld>
            <a:endParaRPr lang="en-US" sz="1000" dirty="0"/>
          </a:p>
        </p:txBody>
      </p:sp>
      <p:sp>
        <p:nvSpPr>
          <p:cNvPr id="3" name="TextBox 2"/>
          <p:cNvSpPr txBox="1"/>
          <p:nvPr userDrawn="1"/>
        </p:nvSpPr>
        <p:spPr>
          <a:xfrm>
            <a:off x="-3990281" y="5582121"/>
            <a:ext cx="184731" cy="369332"/>
          </a:xfrm>
          <a:prstGeom prst="rect">
            <a:avLst/>
          </a:prstGeom>
          <a:noFill/>
        </p:spPr>
        <p:txBody>
          <a:bodyPr wrap="none" rtlCol="0">
            <a:spAutoFit/>
          </a:bodyPr>
          <a:lstStyle/>
          <a:p>
            <a:endParaRPr lang="en-US" sz="1800" dirty="0"/>
          </a:p>
        </p:txBody>
      </p:sp>
    </p:spTree>
    <p:extLst>
      <p:ext uri="{BB962C8B-B14F-4D97-AF65-F5344CB8AC3E}">
        <p14:creationId xmlns:p14="http://schemas.microsoft.com/office/powerpoint/2010/main" val="4012058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462A2416-1570-3849-86F9-07F78746E1B2}" type="datetimeFigureOut">
              <a:rPr lang="en-US" smtClean="0"/>
              <a:pPr/>
              <a:t>11/20/2017</a:t>
            </a:fld>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A832CF66-B496-874C-8E08-71A5E0622B6E}" type="slidenum">
              <a:rPr lang="en-US" smtClean="0"/>
              <a:pPr/>
              <a:t>‹#›</a:t>
            </a:fld>
            <a:endParaRPr lang="en-US" dirty="0"/>
          </a:p>
        </p:txBody>
      </p:sp>
    </p:spTree>
    <p:extLst>
      <p:ext uri="{BB962C8B-B14F-4D97-AF65-F5344CB8AC3E}">
        <p14:creationId xmlns:p14="http://schemas.microsoft.com/office/powerpoint/2010/main" val="121253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2"/>
            <a:ext cx="9144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7770509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63106" y="274639"/>
            <a:ext cx="7106464"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763106" y="1600200"/>
            <a:ext cx="7106464" cy="46481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pic>
        <p:nvPicPr>
          <p:cNvPr id="8" name="Picture 3" descr="TU_P5#white.eps"/>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0265" y="6108245"/>
            <a:ext cx="1368883" cy="843232"/>
          </a:xfrm>
          <a:prstGeom prst="rect">
            <a:avLst/>
          </a:prstGeom>
        </p:spPr>
      </p:pic>
      <p:sp>
        <p:nvSpPr>
          <p:cNvPr id="10" name="Slide Number Placeholder 5"/>
          <p:cNvSpPr txBox="1">
            <a:spLocks/>
          </p:cNvSpPr>
          <p:nvPr userDrawn="1"/>
        </p:nvSpPr>
        <p:spPr>
          <a:xfrm>
            <a:off x="6651560" y="6420936"/>
            <a:ext cx="231637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00A6D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7312C-2AB5-4E4E-8F57-D0081D5FE9E6}" type="slidenum">
              <a:rPr lang="en-US" sz="1000" smtClean="0"/>
              <a:pPr/>
              <a:t>‹#›</a:t>
            </a:fld>
            <a:endParaRPr lang="en-US" sz="1000" dirty="0"/>
          </a:p>
        </p:txBody>
      </p:sp>
      <p:sp>
        <p:nvSpPr>
          <p:cNvPr id="12" name="Rectangle 28"/>
          <p:cNvSpPr>
            <a:spLocks noChangeArrowheads="1"/>
          </p:cNvSpPr>
          <p:nvPr userDrawn="1"/>
        </p:nvSpPr>
        <p:spPr bwMode="auto">
          <a:xfrm>
            <a:off x="-1" y="13"/>
            <a:ext cx="1576384" cy="6857987"/>
          </a:xfrm>
          <a:prstGeom prst="rect">
            <a:avLst/>
          </a:prstGeom>
          <a:solidFill>
            <a:srgbClr val="00A6D6"/>
          </a:solidFill>
          <a:ln w="9525">
            <a:noFill/>
            <a:miter lim="800000"/>
            <a:headEnd/>
            <a:tailEnd/>
          </a:ln>
        </p:spPr>
        <p:txBody>
          <a:bodyPr wrap="none" lIns="91436" tIns="45719" rIns="91436" bIns="45719" anchor="ctr"/>
          <a:lstStyle/>
          <a:p>
            <a:pPr algn="r"/>
            <a:endParaRPr lang="nl-NL" sz="2100" dirty="0">
              <a:latin typeface="Tahoma" pitchFamily="34" charset="0"/>
            </a:endParaRPr>
          </a:p>
        </p:txBody>
      </p:sp>
      <p:pic>
        <p:nvPicPr>
          <p:cNvPr id="13" name="Picture 3" descr="TU_P5#white.eps"/>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0263" y="6108245"/>
            <a:ext cx="1368883" cy="843232"/>
          </a:xfrm>
          <a:prstGeom prst="rect">
            <a:avLst/>
          </a:prstGeom>
        </p:spPr>
      </p:pic>
    </p:spTree>
    <p:extLst>
      <p:ext uri="{BB962C8B-B14F-4D97-AF65-F5344CB8AC3E}">
        <p14:creationId xmlns:p14="http://schemas.microsoft.com/office/powerpoint/2010/main" val="3480247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457200" rtl="0" eaLnBrk="1" latinLnBrk="0" hangingPunct="1">
        <a:spcBef>
          <a:spcPct val="0"/>
        </a:spcBef>
        <a:buNone/>
        <a:defRPr sz="3600" kern="1200">
          <a:solidFill>
            <a:srgbClr val="00A6D6"/>
          </a:solidFill>
          <a:latin typeface="Arial"/>
          <a:ea typeface="+mj-ea"/>
          <a:cs typeface="Arial"/>
        </a:defRPr>
      </a:lvl1pPr>
    </p:titleStyle>
    <p:body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72405" y="274639"/>
            <a:ext cx="7090513"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772405" y="1600201"/>
            <a:ext cx="7090513" cy="482073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Slide Number Placeholder 5"/>
          <p:cNvSpPr txBox="1">
            <a:spLocks/>
          </p:cNvSpPr>
          <p:nvPr userDrawn="1"/>
        </p:nvSpPr>
        <p:spPr>
          <a:xfrm>
            <a:off x="6651560" y="6420936"/>
            <a:ext cx="231637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00A6D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7312C-2AB5-4E4E-8F57-D0081D5FE9E6}" type="slidenum">
              <a:rPr lang="en-US" sz="1000" smtClean="0"/>
              <a:pPr/>
              <a:t>‹#›</a:t>
            </a:fld>
            <a:endParaRPr lang="en-US" sz="1000" dirty="0"/>
          </a:p>
        </p:txBody>
      </p:sp>
    </p:spTree>
    <p:extLst>
      <p:ext uri="{BB962C8B-B14F-4D97-AF65-F5344CB8AC3E}">
        <p14:creationId xmlns:p14="http://schemas.microsoft.com/office/powerpoint/2010/main" val="1303442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Lst>
  <p:txStyles>
    <p:titleStyle>
      <a:lvl1pPr algn="l" defTabSz="457200" rtl="0" eaLnBrk="1" latinLnBrk="0" hangingPunct="1">
        <a:spcBef>
          <a:spcPct val="0"/>
        </a:spcBef>
        <a:buNone/>
        <a:defRPr sz="3600" kern="1200">
          <a:solidFill>
            <a:srgbClr val="00A6D6"/>
          </a:solidFill>
          <a:latin typeface="Arial"/>
          <a:ea typeface="+mj-ea"/>
          <a:cs typeface="Arial"/>
        </a:defRPr>
      </a:lvl1pPr>
    </p:titleStyle>
    <p:body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12.tiff"/></Relationships>
</file>

<file path=ppt/slides/_rels/slide1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tif"/><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339" r="31907"/>
          <a:stretch/>
        </p:blipFill>
        <p:spPr>
          <a:xfrm>
            <a:off x="14514" y="-49629"/>
            <a:ext cx="9129486" cy="6922619"/>
          </a:xfrm>
          <a:prstGeom prst="rect">
            <a:avLst/>
          </a:prstGeom>
        </p:spPr>
      </p:pic>
      <p:pic>
        <p:nvPicPr>
          <p:cNvPr id="13" name="Picture 1" descr="C:\Users\Tannaz\Desktop\images.png"/>
          <p:cNvPicPr>
            <a:picLocks noChangeAspect="1" noChangeArrowheads="1"/>
          </p:cNvPicPr>
          <p:nvPr/>
        </p:nvPicPr>
        <p:blipFill>
          <a:blip r:embed="rId4"/>
          <a:srcRect/>
          <a:stretch>
            <a:fillRect/>
          </a:stretch>
        </p:blipFill>
        <p:spPr bwMode="auto">
          <a:xfrm>
            <a:off x="-15465" y="6030520"/>
            <a:ext cx="1393372" cy="857460"/>
          </a:xfrm>
          <a:prstGeom prst="rect">
            <a:avLst/>
          </a:prstGeom>
          <a:noFill/>
        </p:spPr>
      </p:pic>
      <p:sp>
        <p:nvSpPr>
          <p:cNvPr id="3" name="Subtitle 2"/>
          <p:cNvSpPr>
            <a:spLocks noGrp="1"/>
          </p:cNvSpPr>
          <p:nvPr>
            <p:ph type="subTitle" idx="1"/>
          </p:nvPr>
        </p:nvSpPr>
        <p:spPr>
          <a:xfrm>
            <a:off x="1891628" y="4031319"/>
            <a:ext cx="6251668" cy="837380"/>
          </a:xfrm>
        </p:spPr>
        <p:txBody>
          <a:bodyPr>
            <a:normAutofit fontScale="92500" lnSpcReduction="10000"/>
          </a:bodyPr>
          <a:lstStyle/>
          <a:p>
            <a:pPr algn="ctr"/>
            <a:r>
              <a:rPr lang="en-GB" dirty="0" smtClean="0">
                <a:latin typeface="Times New Roman" pitchFamily="18" charset="0"/>
                <a:cs typeface="Times New Roman" pitchFamily="18" charset="0"/>
              </a:rPr>
              <a:t>T.H. </a:t>
            </a:r>
            <a:r>
              <a:rPr lang="en-GB" dirty="0" err="1" smtClean="0">
                <a:latin typeface="Times New Roman" pitchFamily="18" charset="0"/>
                <a:cs typeface="Times New Roman" pitchFamily="18" charset="0"/>
              </a:rPr>
              <a:t>Mohammadloo</a:t>
            </a:r>
            <a:r>
              <a:rPr lang="en-GB" baseline="30000" dirty="0" err="1" smtClean="0">
                <a:latin typeface="Times New Roman" pitchFamily="18" charset="0"/>
                <a:cs typeface="Times New Roman" pitchFamily="18" charset="0"/>
              </a:rPr>
              <a:t>a</a:t>
            </a:r>
            <a:r>
              <a:rPr lang="en-GB" dirty="0" smtClean="0">
                <a:latin typeface="Times New Roman" pitchFamily="18" charset="0"/>
                <a:cs typeface="Times New Roman" pitchFamily="18" charset="0"/>
              </a:rPr>
              <a:t>, M. </a:t>
            </a:r>
            <a:r>
              <a:rPr lang="en-GB" dirty="0" err="1" smtClean="0">
                <a:latin typeface="Times New Roman" pitchFamily="18" charset="0"/>
                <a:cs typeface="Times New Roman" pitchFamily="18" charset="0"/>
              </a:rPr>
              <a:t>Snellen</a:t>
            </a:r>
            <a:r>
              <a:rPr lang="en-GB" baseline="30000" dirty="0" err="1">
                <a:latin typeface="Times New Roman" pitchFamily="18" charset="0"/>
                <a:cs typeface="Times New Roman" pitchFamily="18" charset="0"/>
              </a:rPr>
              <a:t>a</a:t>
            </a:r>
            <a:r>
              <a:rPr lang="en-GB" dirty="0" smtClean="0">
                <a:latin typeface="Times New Roman" pitchFamily="18" charset="0"/>
                <a:cs typeface="Times New Roman" pitchFamily="18" charset="0"/>
              </a:rPr>
              <a:t>, D.G. </a:t>
            </a:r>
            <a:r>
              <a:rPr lang="en-GB" dirty="0" err="1" smtClean="0">
                <a:latin typeface="Times New Roman" pitchFamily="18" charset="0"/>
                <a:cs typeface="Times New Roman" pitchFamily="18" charset="0"/>
              </a:rPr>
              <a:t>Simons</a:t>
            </a:r>
            <a:r>
              <a:rPr lang="en-GB" baseline="30000" dirty="0" err="1">
                <a:latin typeface="Times New Roman" pitchFamily="18" charset="0"/>
                <a:cs typeface="Times New Roman" pitchFamily="18" charset="0"/>
              </a:rPr>
              <a:t>a</a:t>
            </a:r>
            <a:r>
              <a:rPr lang="en-GB" dirty="0" smtClean="0">
                <a:latin typeface="Times New Roman" pitchFamily="18" charset="0"/>
                <a:cs typeface="Times New Roman" pitchFamily="18" charset="0"/>
              </a:rPr>
              <a:t>, B. </a:t>
            </a:r>
            <a:r>
              <a:rPr lang="en-GB" dirty="0" err="1" smtClean="0">
                <a:latin typeface="Times New Roman" pitchFamily="18" charset="0"/>
                <a:cs typeface="Times New Roman" pitchFamily="18" charset="0"/>
              </a:rPr>
              <a:t>Dierikx</a:t>
            </a:r>
            <a:r>
              <a:rPr lang="en-GB" baseline="30000" dirty="0" err="1">
                <a:latin typeface="Times New Roman" pitchFamily="18" charset="0"/>
                <a:cs typeface="Times New Roman" pitchFamily="18" charset="0"/>
              </a:rPr>
              <a:t>b</a:t>
            </a:r>
            <a:r>
              <a:rPr lang="en-GB" dirty="0" smtClean="0">
                <a:latin typeface="Times New Roman" pitchFamily="18" charset="0"/>
                <a:cs typeface="Times New Roman" pitchFamily="18" charset="0"/>
              </a:rPr>
              <a:t>, S. </a:t>
            </a:r>
            <a:r>
              <a:rPr lang="en-GB" dirty="0" err="1" smtClean="0">
                <a:latin typeface="Times New Roman" pitchFamily="18" charset="0"/>
                <a:cs typeface="Times New Roman" pitchFamily="18" charset="0"/>
              </a:rPr>
              <a:t>Bicknese</a:t>
            </a:r>
            <a:r>
              <a:rPr lang="en-GB" baseline="30000" dirty="0" err="1" smtClean="0">
                <a:latin typeface="Times New Roman" pitchFamily="18" charset="0"/>
                <a:cs typeface="Times New Roman" pitchFamily="18" charset="0"/>
              </a:rPr>
              <a:t>b</a:t>
            </a:r>
            <a:r>
              <a:rPr lang="en-GB" dirty="0" smtClean="0">
                <a:latin typeface="Times New Roman" pitchFamily="18" charset="0"/>
                <a:cs typeface="Times New Roman" pitchFamily="18" charset="0"/>
              </a:rPr>
              <a:t> </a:t>
            </a:r>
            <a:endParaRPr lang="en-US" dirty="0" smtClean="0">
              <a:latin typeface="Times New Roman" pitchFamily="18" charset="0"/>
              <a:cs typeface="Times New Roman" pitchFamily="18" charset="0"/>
            </a:endParaRPr>
          </a:p>
        </p:txBody>
      </p:sp>
      <p:sp>
        <p:nvSpPr>
          <p:cNvPr id="6" name="Rectangle 5"/>
          <p:cNvSpPr/>
          <p:nvPr/>
        </p:nvSpPr>
        <p:spPr>
          <a:xfrm>
            <a:off x="890925" y="610076"/>
            <a:ext cx="8253075" cy="2381251"/>
          </a:xfrm>
          <a:prstGeom prst="rect">
            <a:avLst/>
          </a:prstGeom>
          <a:gradFill>
            <a:gsLst>
              <a:gs pos="0">
                <a:schemeClr val="bg1">
                  <a:alpha val="0"/>
                </a:schemeClr>
              </a:gs>
              <a:gs pos="99000">
                <a:schemeClr val="bg1">
                  <a:alpha val="95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txBox="1">
            <a:spLocks noGrp="1"/>
          </p:cNvSpPr>
          <p:nvPr>
            <p:ph type="ctrTitle"/>
          </p:nvPr>
        </p:nvSpPr>
        <p:spPr>
          <a:xfrm>
            <a:off x="1407887" y="1121193"/>
            <a:ext cx="7533925" cy="954107"/>
          </a:xfrm>
          <a:prstGeom prst="rect">
            <a:avLst/>
          </a:prstGeom>
          <a:noFill/>
        </p:spPr>
        <p:txBody>
          <a:bodyPr wrap="square" rtlCol="0">
            <a:spAutoFit/>
          </a:bodyPr>
          <a:lstStyle/>
          <a:p>
            <a:pPr algn="ctr"/>
            <a:r>
              <a:rPr lang="en-US" sz="2800" b="1" dirty="0">
                <a:solidFill>
                  <a:schemeClr val="tx1"/>
                </a:solidFill>
                <a:latin typeface="Times" pitchFamily="18" charset="0"/>
              </a:rPr>
              <a:t>Minimum depth, mean depth or something in between?</a:t>
            </a:r>
            <a:endParaRPr lang="nl-NL" sz="2800" dirty="0">
              <a:solidFill>
                <a:schemeClr val="tx1"/>
              </a:solidFill>
              <a:latin typeface="Times" pitchFamily="18" charset="0"/>
            </a:endParaRPr>
          </a:p>
        </p:txBody>
      </p:sp>
      <p:sp>
        <p:nvSpPr>
          <p:cNvPr id="11" name="Title 7"/>
          <p:cNvSpPr txBox="1">
            <a:spLocks/>
          </p:cNvSpPr>
          <p:nvPr/>
        </p:nvSpPr>
        <p:spPr>
          <a:xfrm>
            <a:off x="1274640" y="4979268"/>
            <a:ext cx="7533925" cy="861774"/>
          </a:xfrm>
          <a:prstGeom prst="rect">
            <a:avLst/>
          </a:prstGeom>
          <a:noFill/>
        </p:spPr>
        <p:txBody>
          <a:bodyPr vert="horz" wrap="square" lIns="91440" tIns="45720" rIns="91440" bIns="45720" rtlCol="0" anchor="ctr">
            <a:spAutoFit/>
          </a:bodyPr>
          <a:lstStyle/>
          <a:p>
            <a:pPr lvl="0" algn="ctr">
              <a:spcBef>
                <a:spcPct val="0"/>
              </a:spcBef>
            </a:pPr>
            <a:r>
              <a:rPr lang="en-GB" sz="2800" b="1" baseline="30000" dirty="0" smtClean="0">
                <a:latin typeface="Times New Roman" pitchFamily="18" charset="0"/>
                <a:cs typeface="Times New Roman" pitchFamily="18" charset="0"/>
              </a:rPr>
              <a:t>a</a:t>
            </a:r>
            <a:r>
              <a:rPr lang="en-GB" sz="2800" baseline="30000" dirty="0" smtClean="0">
                <a:latin typeface="Times New Roman" pitchFamily="18" charset="0"/>
                <a:cs typeface="Times New Roman" pitchFamily="18" charset="0"/>
              </a:rPr>
              <a:t> </a:t>
            </a:r>
            <a:r>
              <a:rPr lang="nl-NL" sz="2500" b="1" dirty="0" smtClean="0">
                <a:latin typeface="Times New Roman" pitchFamily="18" charset="0"/>
                <a:cs typeface="Times New Roman" pitchFamily="18" charset="0"/>
              </a:rPr>
              <a:t>Group </a:t>
            </a:r>
            <a:r>
              <a:rPr lang="nl-NL" sz="2500" b="1" dirty="0" err="1" smtClean="0">
                <a:latin typeface="Times New Roman" pitchFamily="18" charset="0"/>
                <a:cs typeface="Times New Roman" pitchFamily="18" charset="0"/>
              </a:rPr>
              <a:t>Acoustics</a:t>
            </a:r>
            <a:r>
              <a:rPr lang="nl-NL" sz="2500" b="1" dirty="0" smtClean="0">
                <a:latin typeface="Times New Roman" pitchFamily="18" charset="0"/>
                <a:cs typeface="Times New Roman" pitchFamily="18" charset="0"/>
              </a:rPr>
              <a:t>, Delft University of Technology</a:t>
            </a:r>
          </a:p>
          <a:p>
            <a:pPr lvl="0" algn="ctr">
              <a:spcBef>
                <a:spcPct val="0"/>
              </a:spcBef>
            </a:pPr>
            <a:r>
              <a:rPr lang="en-GB" sz="2800" b="1" baseline="30000" dirty="0" smtClean="0">
                <a:latin typeface="Times New Roman" pitchFamily="18" charset="0"/>
                <a:cs typeface="Times New Roman" pitchFamily="18" charset="0"/>
              </a:rPr>
              <a:t>b</a:t>
            </a:r>
            <a:r>
              <a:rPr lang="nl-NL" sz="2500" b="1" dirty="0" smtClean="0">
                <a:latin typeface="Times New Roman" pitchFamily="18" charset="0"/>
                <a:cs typeface="Times New Roman" pitchFamily="18" charset="0"/>
              </a:rPr>
              <a:t>Rijkswaterstaat </a:t>
            </a:r>
            <a:r>
              <a:rPr lang="nl-NL" sz="2500" b="1" dirty="0">
                <a:latin typeface="Times New Roman" pitchFamily="18" charset="0"/>
                <a:cs typeface="Times New Roman" pitchFamily="18" charset="0"/>
              </a:rPr>
              <a:t>Centrale Informatievoorziening</a:t>
            </a:r>
            <a:endParaRPr lang="en-US" sz="2500" b="1" dirty="0">
              <a:latin typeface="Times New Roman" pitchFamily="18" charset="0"/>
              <a:cs typeface="Times New Roman" pitchFamily="18" charset="0"/>
            </a:endParaRPr>
          </a:p>
        </p:txBody>
      </p:sp>
      <p:pic>
        <p:nvPicPr>
          <p:cNvPr id="1026" name="Picture 2" descr="H:\DOCUMENTS\Hydro 2017\Hydro Logo.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8" y="4161"/>
            <a:ext cx="1274640" cy="643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9523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5233" y="1498603"/>
            <a:ext cx="7403627" cy="2704429"/>
          </a:xfrm>
        </p:spPr>
        <p:txBody>
          <a:bodyPr>
            <a:noAutofit/>
          </a:bodyPr>
          <a:lstStyle/>
          <a:p>
            <a:r>
              <a:rPr lang="en-GB" sz="2400" dirty="0">
                <a:latin typeface="Times" panose="02020603050405020304" pitchFamily="18" charset="0"/>
                <a:cs typeface="Times" panose="02020603050405020304" pitchFamily="18" charset="0"/>
              </a:rPr>
              <a:t>An approach </a:t>
            </a:r>
            <a:r>
              <a:rPr lang="en-GB" sz="2400" dirty="0" smtClean="0">
                <a:latin typeface="Times" panose="02020603050405020304" pitchFamily="18" charset="0"/>
                <a:cs typeface="Times" panose="02020603050405020304" pitchFamily="18" charset="0"/>
              </a:rPr>
              <a:t>to handle this is </a:t>
            </a:r>
            <a:r>
              <a:rPr lang="en-GB" sz="2400" dirty="0">
                <a:latin typeface="Times" panose="02020603050405020304" pitchFamily="18" charset="0"/>
                <a:cs typeface="Times" panose="02020603050405020304" pitchFamily="18" charset="0"/>
              </a:rPr>
              <a:t>to </a:t>
            </a:r>
            <a:r>
              <a:rPr lang="en-GB" sz="2400" dirty="0" smtClean="0">
                <a:latin typeface="Times" panose="02020603050405020304" pitchFamily="18" charset="0"/>
                <a:cs typeface="Times" panose="02020603050405020304" pitchFamily="18" charset="0"/>
              </a:rPr>
              <a:t>consider. </a:t>
            </a:r>
            <a:r>
              <a:rPr lang="en-GB" sz="2400" b="1" dirty="0" smtClean="0">
                <a:solidFill>
                  <a:srgbClr val="C00000"/>
                </a:solidFill>
                <a:latin typeface="Times" panose="02020603050405020304" pitchFamily="18" charset="0"/>
                <a:cs typeface="Times" panose="02020603050405020304" pitchFamily="18" charset="0"/>
              </a:rPr>
              <a:t>However</a:t>
            </a:r>
            <a:endParaRPr lang="en-GB" sz="2400" dirty="0" smtClean="0">
              <a:latin typeface="Times" panose="02020603050405020304" pitchFamily="18" charset="0"/>
              <a:cs typeface="Times" panose="02020603050405020304" pitchFamily="18" charset="0"/>
            </a:endParaRPr>
          </a:p>
          <a:p>
            <a:pPr marL="457200" indent="-457200">
              <a:buFont typeface="+mj-lt"/>
              <a:buAutoNum type="arabicPeriod"/>
            </a:pPr>
            <a:r>
              <a:rPr lang="en-GB" sz="2400" dirty="0" smtClean="0">
                <a:latin typeface="Times" panose="02020603050405020304" pitchFamily="18" charset="0"/>
                <a:cs typeface="Times" panose="02020603050405020304" pitchFamily="18" charset="0"/>
              </a:rPr>
              <a:t>What criteria are required for this </a:t>
            </a:r>
            <a:r>
              <a:rPr lang="en-GB" sz="2400" dirty="0">
                <a:latin typeface="Times" panose="02020603050405020304" pitchFamily="18" charset="0"/>
                <a:cs typeface="Times" panose="02020603050405020304" pitchFamily="18" charset="0"/>
              </a:rPr>
              <a:t>threshold? </a:t>
            </a:r>
            <a:endParaRPr lang="nl-NL" sz="2400" dirty="0">
              <a:latin typeface="Times" panose="02020603050405020304" pitchFamily="18" charset="0"/>
              <a:cs typeface="Times" panose="02020603050405020304" pitchFamily="18" charset="0"/>
            </a:endParaRPr>
          </a:p>
          <a:p>
            <a:pPr marL="457200" lvl="0" indent="-457200">
              <a:buFont typeface="+mj-lt"/>
              <a:buAutoNum type="arabicPeriod"/>
            </a:pPr>
            <a:r>
              <a:rPr lang="en-GB" sz="2400" dirty="0" smtClean="0">
                <a:latin typeface="Times" panose="02020603050405020304" pitchFamily="18" charset="0"/>
                <a:cs typeface="Times" panose="02020603050405020304" pitchFamily="18" charset="0"/>
              </a:rPr>
              <a:t>To </a:t>
            </a:r>
            <a:r>
              <a:rPr lang="en-GB" sz="2400" dirty="0">
                <a:latin typeface="Times" panose="02020603050405020304" pitchFamily="18" charset="0"/>
                <a:cs typeface="Times" panose="02020603050405020304" pitchFamily="18" charset="0"/>
              </a:rPr>
              <a:t>what extend a single </a:t>
            </a:r>
            <a:r>
              <a:rPr lang="en-GB" sz="2400" dirty="0" smtClean="0">
                <a:latin typeface="Times" panose="02020603050405020304" pitchFamily="18" charset="0"/>
                <a:cs typeface="Times" panose="02020603050405020304" pitchFamily="18" charset="0"/>
              </a:rPr>
              <a:t>set of criteria is applicable?</a:t>
            </a:r>
          </a:p>
          <a:p>
            <a:pPr marL="457200" lvl="0" indent="-457200">
              <a:buFont typeface="+mj-lt"/>
              <a:buAutoNum type="arabicPeriod"/>
            </a:pPr>
            <a:r>
              <a:rPr lang="en-GB" sz="2400" dirty="0">
                <a:latin typeface="Times" panose="02020603050405020304" pitchFamily="18" charset="0"/>
                <a:cs typeface="Times" panose="02020603050405020304" pitchFamily="18" charset="0"/>
              </a:rPr>
              <a:t>H</a:t>
            </a:r>
            <a:r>
              <a:rPr lang="en-GB" sz="2400" dirty="0" smtClean="0">
                <a:latin typeface="Times" panose="02020603050405020304" pitchFamily="18" charset="0"/>
                <a:cs typeface="Times" panose="02020603050405020304" pitchFamily="18" charset="0"/>
              </a:rPr>
              <a:t>ow </a:t>
            </a:r>
            <a:r>
              <a:rPr lang="en-GB" sz="2400" dirty="0">
                <a:latin typeface="Times" panose="02020603050405020304" pitchFamily="18" charset="0"/>
                <a:cs typeface="Times" panose="02020603050405020304" pitchFamily="18" charset="0"/>
              </a:rPr>
              <a:t>can the mathematical shallowest depth in the cells with slope angles larger than the threshold be determined? </a:t>
            </a:r>
            <a:endParaRPr lang="nl-NL" sz="2400" dirty="0">
              <a:latin typeface="Times" panose="02020603050405020304" pitchFamily="18" charset="0"/>
              <a:cs typeface="Times" panose="02020603050405020304" pitchFamily="18" charset="0"/>
            </a:endParaRPr>
          </a:p>
        </p:txBody>
      </p:sp>
      <p:sp>
        <p:nvSpPr>
          <p:cNvPr id="4" name="Title 1"/>
          <p:cNvSpPr>
            <a:spLocks noGrp="1"/>
          </p:cNvSpPr>
          <p:nvPr>
            <p:ph type="title"/>
          </p:nvPr>
        </p:nvSpPr>
        <p:spPr/>
        <p:txBody>
          <a:bodyPr>
            <a:normAutofit/>
          </a:bodyPr>
          <a:lstStyle/>
          <a:p>
            <a:r>
              <a:rPr lang="en-US" dirty="0" smtClean="0">
                <a:latin typeface="Times New Roman" pitchFamily="18" charset="0"/>
                <a:cs typeface="Times New Roman" pitchFamily="18" charset="0"/>
              </a:rPr>
              <a:t>Based on Regression coefficients</a:t>
            </a:r>
            <a:endParaRPr lang="en-US" dirty="0">
              <a:latin typeface="Times New Roman" pitchFamily="18" charset="0"/>
              <a:cs typeface="Times New Roman" pitchFamily="18" charset="0"/>
            </a:endParaRPr>
          </a:p>
        </p:txBody>
      </p:sp>
      <p:sp>
        <p:nvSpPr>
          <p:cNvPr id="7" name="TextBox 6"/>
          <p:cNvSpPr txBox="1"/>
          <p:nvPr/>
        </p:nvSpPr>
        <p:spPr>
          <a:xfrm>
            <a:off x="3342805" y="1567"/>
            <a:ext cx="5801194" cy="307777"/>
          </a:xfrm>
          <a:prstGeom prst="rect">
            <a:avLst/>
          </a:prstGeom>
          <a:solidFill>
            <a:srgbClr val="00B0F0"/>
          </a:solidFill>
        </p:spPr>
        <p:txBody>
          <a:bodyPr wrap="square" rtlCol="0">
            <a:spAutoFit/>
          </a:bodyPr>
          <a:lstStyle/>
          <a:p>
            <a:r>
              <a:rPr lang="en-GB" sz="1400" dirty="0" smtClean="0">
                <a:latin typeface="Times New Roman" panose="02020603050405020304" pitchFamily="18" charset="0"/>
                <a:cs typeface="Times New Roman" panose="02020603050405020304" pitchFamily="18" charset="0"/>
              </a:rPr>
              <a:t>Introduction –</a:t>
            </a:r>
            <a:r>
              <a:rPr lang="en-GB" sz="1400" b="1" dirty="0" smtClean="0">
                <a:latin typeface="Times New Roman" panose="02020603050405020304" pitchFamily="18" charset="0"/>
                <a:cs typeface="Times New Roman" panose="02020603050405020304" pitchFamily="18" charset="0"/>
              </a:rPr>
              <a:t> </a:t>
            </a:r>
            <a:r>
              <a:rPr lang="en-GB" sz="1400" dirty="0" smtClean="0">
                <a:latin typeface="Times New Roman" panose="02020603050405020304" pitchFamily="18" charset="0"/>
                <a:cs typeface="Times New Roman" panose="02020603050405020304" pitchFamily="18" charset="0"/>
              </a:rPr>
              <a:t>Method Description – Data Description–</a:t>
            </a:r>
            <a:r>
              <a:rPr lang="en-GB" sz="1400" b="1" dirty="0" smtClean="0">
                <a:latin typeface="Times New Roman" panose="02020603050405020304" pitchFamily="18" charset="0"/>
                <a:cs typeface="Times New Roman" panose="02020603050405020304" pitchFamily="18" charset="0"/>
              </a:rPr>
              <a:t> Results</a:t>
            </a:r>
            <a:r>
              <a:rPr lang="en-GB" sz="1400" dirty="0" smtClean="0">
                <a:latin typeface="Times New Roman" panose="02020603050405020304" pitchFamily="18" charset="0"/>
                <a:cs typeface="Times New Roman" panose="02020603050405020304" pitchFamily="18" charset="0"/>
              </a:rPr>
              <a:t> – Conclusion</a:t>
            </a:r>
            <a:endParaRPr lang="nl-NL" sz="1400" dirty="0">
              <a:latin typeface="Times New Roman" panose="02020603050405020304" pitchFamily="18" charset="0"/>
              <a:cs typeface="Times New Roman" panose="02020603050405020304" pitchFamily="18" charset="0"/>
            </a:endParaRPr>
          </a:p>
        </p:txBody>
      </p:sp>
      <p:pic>
        <p:nvPicPr>
          <p:cNvPr id="8" name="Picture 2" descr="H:\DOCUMENTS\Hydro 2017\Hydro Logo.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633" y="14989"/>
            <a:ext cx="1310469" cy="661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Based on Standard deviation</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1582634" y="1417639"/>
            <a:ext cx="7416988" cy="5012189"/>
          </a:xfrm>
        </p:spPr>
        <p:txBody>
          <a:bodyPr>
            <a:normAutofit/>
          </a:bodyPr>
          <a:lstStyle/>
          <a:p>
            <a:pPr algn="just"/>
            <a:r>
              <a:rPr lang="en-US" sz="2200" dirty="0" smtClean="0">
                <a:latin typeface="Times New Roman" pitchFamily="18" charset="0"/>
                <a:cs typeface="Times New Roman" pitchFamily="18" charset="0"/>
              </a:rPr>
              <a:t>For nearly 6% of the both data sets the mathematical shallowest depth is shallower than the shallowest measured depth.</a:t>
            </a:r>
            <a:endParaRPr lang="en-US" sz="2200" dirty="0">
              <a:latin typeface="Times New Roman" pitchFamily="18" charset="0"/>
              <a:cs typeface="Times New Roman" pitchFamily="18" charset="0"/>
            </a:endParaRPr>
          </a:p>
        </p:txBody>
      </p:sp>
      <p:sp>
        <p:nvSpPr>
          <p:cNvPr id="5" name="TextBox 4"/>
          <p:cNvSpPr txBox="1"/>
          <p:nvPr/>
        </p:nvSpPr>
        <p:spPr>
          <a:xfrm>
            <a:off x="3342805" y="1567"/>
            <a:ext cx="5801194" cy="307777"/>
          </a:xfrm>
          <a:prstGeom prst="rect">
            <a:avLst/>
          </a:prstGeom>
          <a:solidFill>
            <a:srgbClr val="00B0F0"/>
          </a:solidFill>
        </p:spPr>
        <p:txBody>
          <a:bodyPr wrap="square" rtlCol="0">
            <a:spAutoFit/>
          </a:bodyPr>
          <a:lstStyle/>
          <a:p>
            <a:r>
              <a:rPr lang="en-GB" sz="1400" dirty="0" smtClean="0">
                <a:latin typeface="Times New Roman" panose="02020603050405020304" pitchFamily="18" charset="0"/>
                <a:cs typeface="Times New Roman" panose="02020603050405020304" pitchFamily="18" charset="0"/>
              </a:rPr>
              <a:t>Introduction –</a:t>
            </a:r>
            <a:r>
              <a:rPr lang="en-GB" sz="1400" b="1" dirty="0" smtClean="0">
                <a:latin typeface="Times New Roman" panose="02020603050405020304" pitchFamily="18" charset="0"/>
                <a:cs typeface="Times New Roman" panose="02020603050405020304" pitchFamily="18" charset="0"/>
              </a:rPr>
              <a:t> </a:t>
            </a:r>
            <a:r>
              <a:rPr lang="en-GB" sz="1400" dirty="0" smtClean="0">
                <a:latin typeface="Times New Roman" panose="02020603050405020304" pitchFamily="18" charset="0"/>
                <a:cs typeface="Times New Roman" panose="02020603050405020304" pitchFamily="18" charset="0"/>
              </a:rPr>
              <a:t>Method Description – Data Description–</a:t>
            </a:r>
            <a:r>
              <a:rPr lang="en-GB" sz="1400" b="1" dirty="0" smtClean="0">
                <a:latin typeface="Times New Roman" panose="02020603050405020304" pitchFamily="18" charset="0"/>
                <a:cs typeface="Times New Roman" panose="02020603050405020304" pitchFamily="18" charset="0"/>
              </a:rPr>
              <a:t> Results</a:t>
            </a:r>
            <a:r>
              <a:rPr lang="en-GB" sz="1400" dirty="0" smtClean="0">
                <a:latin typeface="Times New Roman" panose="02020603050405020304" pitchFamily="18" charset="0"/>
                <a:cs typeface="Times New Roman" panose="02020603050405020304" pitchFamily="18" charset="0"/>
              </a:rPr>
              <a:t> – Conclusion</a:t>
            </a:r>
            <a:endParaRPr lang="nl-NL" sz="1400" dirty="0">
              <a:latin typeface="Times New Roman" panose="02020603050405020304" pitchFamily="18" charset="0"/>
              <a:cs typeface="Times New Roman" panose="02020603050405020304" pitchFamily="18" charset="0"/>
            </a:endParaRPr>
          </a:p>
        </p:txBody>
      </p:sp>
      <p:pic>
        <p:nvPicPr>
          <p:cNvPr id="6" name="Picture 2" descr="H:\DOCUMENTS\Hydro 2017\Hydro Logo.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633" y="14989"/>
            <a:ext cx="1310469" cy="6614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DOCUMENTS\Hydro 2017\Presentation\rastert_c0543di_uncorr.tif"/>
          <p:cNvPicPr>
            <a:picLocks noChangeAspect="1" noChangeArrowheads="1"/>
          </p:cNvPicPr>
          <p:nvPr/>
        </p:nvPicPr>
        <p:blipFill rotWithShape="1">
          <a:blip r:embed="rId4">
            <a:extLst>
              <a:ext uri="{28A0092B-C50C-407E-A947-70E740481C1C}">
                <a14:useLocalDpi xmlns:a14="http://schemas.microsoft.com/office/drawing/2010/main" val="0"/>
              </a:ext>
            </a:extLst>
          </a:blip>
          <a:srcRect l="13277" r="10041" b="2001"/>
          <a:stretch/>
        </p:blipFill>
        <p:spPr bwMode="auto">
          <a:xfrm>
            <a:off x="5560559" y="3087445"/>
            <a:ext cx="3583439" cy="339239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DOCUMENTS\Hydro 2017\Presentation\rastert_ceemsdi_.tif"/>
          <p:cNvPicPr>
            <a:picLocks noChangeAspect="1" noChangeArrowheads="1"/>
          </p:cNvPicPr>
          <p:nvPr/>
        </p:nvPicPr>
        <p:blipFill rotWithShape="1">
          <a:blip r:embed="rId5">
            <a:extLst>
              <a:ext uri="{28A0092B-C50C-407E-A947-70E740481C1C}">
                <a14:useLocalDpi xmlns:a14="http://schemas.microsoft.com/office/drawing/2010/main" val="0"/>
              </a:ext>
            </a:extLst>
          </a:blip>
          <a:srcRect l="11868" r="8768" b="2068"/>
          <a:stretch/>
        </p:blipFill>
        <p:spPr bwMode="auto">
          <a:xfrm>
            <a:off x="1582633" y="2485013"/>
            <a:ext cx="3977926" cy="36360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246527" y="5366477"/>
            <a:ext cx="310461" cy="369332"/>
          </a:xfrm>
          <a:prstGeom prst="rect">
            <a:avLst/>
          </a:prstGeom>
          <a:noFill/>
        </p:spPr>
        <p:txBody>
          <a:bodyPr wrap="square" rtlCol="0">
            <a:spAutoFit/>
          </a:bodyPr>
          <a:lstStyle/>
          <a:p>
            <a:r>
              <a:rPr lang="en-GB" b="1" i="1" dirty="0" smtClean="0">
                <a:latin typeface="Times" panose="02020603050405020304" pitchFamily="18" charset="0"/>
                <a:cs typeface="Times" panose="02020603050405020304" pitchFamily="18" charset="0"/>
              </a:rPr>
              <a:t>A</a:t>
            </a:r>
            <a:endParaRPr lang="nl-NL" b="1" i="1" dirty="0">
              <a:latin typeface="Times" panose="02020603050405020304" pitchFamily="18" charset="0"/>
              <a:cs typeface="Times" panose="02020603050405020304" pitchFamily="18" charset="0"/>
            </a:endParaRPr>
          </a:p>
        </p:txBody>
      </p:sp>
      <p:sp>
        <p:nvSpPr>
          <p:cNvPr id="9" name="TextBox 8"/>
          <p:cNvSpPr txBox="1"/>
          <p:nvPr/>
        </p:nvSpPr>
        <p:spPr>
          <a:xfrm>
            <a:off x="7949057" y="5741227"/>
            <a:ext cx="310461" cy="369332"/>
          </a:xfrm>
          <a:prstGeom prst="rect">
            <a:avLst/>
          </a:prstGeom>
          <a:noFill/>
        </p:spPr>
        <p:txBody>
          <a:bodyPr wrap="square" rtlCol="0">
            <a:spAutoFit/>
          </a:bodyPr>
          <a:lstStyle/>
          <a:p>
            <a:r>
              <a:rPr lang="en-GB" b="1" i="1" dirty="0" smtClean="0">
                <a:latin typeface="Times" panose="02020603050405020304" pitchFamily="18" charset="0"/>
                <a:cs typeface="Times" panose="02020603050405020304" pitchFamily="18" charset="0"/>
              </a:rPr>
              <a:t>B</a:t>
            </a:r>
            <a:endParaRPr lang="nl-NL" b="1" i="1" dirty="0">
              <a:latin typeface="Times" panose="02020603050405020304" pitchFamily="18" charset="0"/>
              <a:cs typeface="Times" panose="02020603050405020304"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3106" y="1219201"/>
            <a:ext cx="7106464" cy="5342019"/>
          </a:xfrm>
        </p:spPr>
        <p:txBody>
          <a:bodyPr>
            <a:normAutofit/>
          </a:bodyPr>
          <a:lstStyle/>
          <a:p>
            <a:r>
              <a:rPr lang="en-GB" dirty="0" smtClean="0">
                <a:latin typeface="Times New Roman" pitchFamily="18" charset="0"/>
                <a:cs typeface="Times New Roman" pitchFamily="18" charset="0"/>
              </a:rPr>
              <a:t>Using the corrected standard deviation reduces the percentage to 1%. </a:t>
            </a:r>
          </a:p>
        </p:txBody>
      </p:sp>
      <p:sp>
        <p:nvSpPr>
          <p:cNvPr id="4" name="Title 1"/>
          <p:cNvSpPr>
            <a:spLocks noGrp="1"/>
          </p:cNvSpPr>
          <p:nvPr>
            <p:ph type="title"/>
          </p:nvPr>
        </p:nvSpPr>
        <p:spPr>
          <a:xfrm>
            <a:off x="1763106" y="370891"/>
            <a:ext cx="7106464" cy="944563"/>
          </a:xfrm>
        </p:spPr>
        <p:txBody>
          <a:bodyPr>
            <a:normAutofit fontScale="90000"/>
          </a:bodyPr>
          <a:lstStyle/>
          <a:p>
            <a:r>
              <a:rPr lang="en-US" dirty="0" smtClean="0">
                <a:latin typeface="Times New Roman" pitchFamily="18" charset="0"/>
                <a:cs typeface="Times New Roman" pitchFamily="18" charset="0"/>
              </a:rPr>
              <a:t>Based on corrected standard deviation</a:t>
            </a:r>
            <a:endParaRPr lang="en-US" dirty="0">
              <a:latin typeface="Times New Roman" pitchFamily="18" charset="0"/>
              <a:cs typeface="Times New Roman" pitchFamily="18" charset="0"/>
            </a:endParaRPr>
          </a:p>
        </p:txBody>
      </p:sp>
      <p:sp>
        <p:nvSpPr>
          <p:cNvPr id="7" name="TextBox 6"/>
          <p:cNvSpPr txBox="1"/>
          <p:nvPr/>
        </p:nvSpPr>
        <p:spPr>
          <a:xfrm>
            <a:off x="3342805" y="1567"/>
            <a:ext cx="5801194" cy="307777"/>
          </a:xfrm>
          <a:prstGeom prst="rect">
            <a:avLst/>
          </a:prstGeom>
          <a:solidFill>
            <a:srgbClr val="00B0F0"/>
          </a:solidFill>
        </p:spPr>
        <p:txBody>
          <a:bodyPr wrap="square" rtlCol="0">
            <a:spAutoFit/>
          </a:bodyPr>
          <a:lstStyle/>
          <a:p>
            <a:r>
              <a:rPr lang="en-GB" sz="1400" dirty="0" smtClean="0">
                <a:latin typeface="Times New Roman" panose="02020603050405020304" pitchFamily="18" charset="0"/>
                <a:cs typeface="Times New Roman" panose="02020603050405020304" pitchFamily="18" charset="0"/>
              </a:rPr>
              <a:t>Introduction –</a:t>
            </a:r>
            <a:r>
              <a:rPr lang="en-GB" sz="1400" b="1" dirty="0" smtClean="0">
                <a:latin typeface="Times New Roman" panose="02020603050405020304" pitchFamily="18" charset="0"/>
                <a:cs typeface="Times New Roman" panose="02020603050405020304" pitchFamily="18" charset="0"/>
              </a:rPr>
              <a:t> </a:t>
            </a:r>
            <a:r>
              <a:rPr lang="en-GB" sz="1400" dirty="0" smtClean="0">
                <a:latin typeface="Times New Roman" panose="02020603050405020304" pitchFamily="18" charset="0"/>
                <a:cs typeface="Times New Roman" panose="02020603050405020304" pitchFamily="18" charset="0"/>
              </a:rPr>
              <a:t>Method Description – Data Description–</a:t>
            </a:r>
            <a:r>
              <a:rPr lang="en-GB" sz="1400" b="1" dirty="0" smtClean="0">
                <a:latin typeface="Times New Roman" panose="02020603050405020304" pitchFamily="18" charset="0"/>
                <a:cs typeface="Times New Roman" panose="02020603050405020304" pitchFamily="18" charset="0"/>
              </a:rPr>
              <a:t> Results</a:t>
            </a:r>
            <a:r>
              <a:rPr lang="en-GB" sz="1400" dirty="0" smtClean="0">
                <a:latin typeface="Times New Roman" panose="02020603050405020304" pitchFamily="18" charset="0"/>
                <a:cs typeface="Times New Roman" panose="02020603050405020304" pitchFamily="18" charset="0"/>
              </a:rPr>
              <a:t> – Conclusion</a:t>
            </a:r>
            <a:endParaRPr lang="nl-NL" sz="1400" dirty="0">
              <a:latin typeface="Times New Roman" panose="02020603050405020304" pitchFamily="18" charset="0"/>
              <a:cs typeface="Times New Roman" panose="02020603050405020304" pitchFamily="18" charset="0"/>
            </a:endParaRPr>
          </a:p>
        </p:txBody>
      </p:sp>
      <p:pic>
        <p:nvPicPr>
          <p:cNvPr id="8" name="Picture 2" descr="H:\DOCUMENTS\Hydro 2017\Hydro Logo.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633" y="14989"/>
            <a:ext cx="1310469" cy="66147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DOCUMENTS\Hydro 2017\Presentation\rastert_c0543di_corr.tif"/>
          <p:cNvPicPr>
            <a:picLocks noChangeAspect="1" noChangeArrowheads="1"/>
          </p:cNvPicPr>
          <p:nvPr/>
        </p:nvPicPr>
        <p:blipFill rotWithShape="1">
          <a:blip r:embed="rId4">
            <a:extLst>
              <a:ext uri="{28A0092B-C50C-407E-A947-70E740481C1C}">
                <a14:useLocalDpi xmlns:a14="http://schemas.microsoft.com/office/drawing/2010/main" val="0"/>
              </a:ext>
            </a:extLst>
          </a:blip>
          <a:srcRect l="13404" r="8752" b="1824"/>
          <a:stretch/>
        </p:blipFill>
        <p:spPr bwMode="auto">
          <a:xfrm>
            <a:off x="5375744" y="2827916"/>
            <a:ext cx="3787477" cy="353837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H:\DOCUMENTS\Hydro 2017\Presentation\rastert_ceemsdi_.tif"/>
          <p:cNvPicPr>
            <a:picLocks noChangeAspect="1" noChangeArrowheads="1"/>
          </p:cNvPicPr>
          <p:nvPr/>
        </p:nvPicPr>
        <p:blipFill rotWithShape="1">
          <a:blip r:embed="rId5">
            <a:extLst>
              <a:ext uri="{28A0092B-C50C-407E-A947-70E740481C1C}">
                <a14:useLocalDpi xmlns:a14="http://schemas.microsoft.com/office/drawing/2010/main" val="0"/>
              </a:ext>
            </a:extLst>
          </a:blip>
          <a:srcRect l="11856" r="7841" b="2183"/>
          <a:stretch/>
        </p:blipFill>
        <p:spPr bwMode="auto">
          <a:xfrm>
            <a:off x="1582633" y="2420471"/>
            <a:ext cx="3933259" cy="35490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31537" y="5216577"/>
            <a:ext cx="310461" cy="369332"/>
          </a:xfrm>
          <a:prstGeom prst="rect">
            <a:avLst/>
          </a:prstGeom>
          <a:noFill/>
        </p:spPr>
        <p:txBody>
          <a:bodyPr wrap="square" rtlCol="0">
            <a:spAutoFit/>
          </a:bodyPr>
          <a:lstStyle/>
          <a:p>
            <a:r>
              <a:rPr lang="en-GB" b="1" i="1" dirty="0" smtClean="0">
                <a:latin typeface="Times" panose="02020603050405020304" pitchFamily="18" charset="0"/>
                <a:cs typeface="Times" panose="02020603050405020304" pitchFamily="18" charset="0"/>
              </a:rPr>
              <a:t>A</a:t>
            </a:r>
            <a:endParaRPr lang="nl-NL" b="1" i="1" dirty="0">
              <a:latin typeface="Times" panose="02020603050405020304" pitchFamily="18" charset="0"/>
              <a:cs typeface="Times" panose="02020603050405020304" pitchFamily="18" charset="0"/>
            </a:endParaRPr>
          </a:p>
        </p:txBody>
      </p:sp>
      <p:sp>
        <p:nvSpPr>
          <p:cNvPr id="9" name="TextBox 8"/>
          <p:cNvSpPr txBox="1"/>
          <p:nvPr/>
        </p:nvSpPr>
        <p:spPr>
          <a:xfrm>
            <a:off x="7846627" y="5608817"/>
            <a:ext cx="310461" cy="369332"/>
          </a:xfrm>
          <a:prstGeom prst="rect">
            <a:avLst/>
          </a:prstGeom>
          <a:noFill/>
        </p:spPr>
        <p:txBody>
          <a:bodyPr wrap="square" rtlCol="0">
            <a:spAutoFit/>
          </a:bodyPr>
          <a:lstStyle/>
          <a:p>
            <a:r>
              <a:rPr lang="en-GB" b="1" i="1" dirty="0" smtClean="0">
                <a:latin typeface="Times" panose="02020603050405020304" pitchFamily="18" charset="0"/>
                <a:cs typeface="Times" panose="02020603050405020304" pitchFamily="18" charset="0"/>
              </a:rPr>
              <a:t>B</a:t>
            </a:r>
            <a:endParaRPr lang="nl-NL" b="1" i="1" dirty="0">
              <a:latin typeface="Times" panose="02020603050405020304" pitchFamily="18" charset="0"/>
              <a:cs typeface="Times" panose="02020603050405020304"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3106" y="1417640"/>
            <a:ext cx="7106464" cy="5258932"/>
          </a:xfrm>
        </p:spPr>
        <p:txBody>
          <a:bodyPr/>
          <a:lstStyle/>
          <a:p>
            <a:r>
              <a:rPr lang="en-US" dirty="0" smtClean="0">
                <a:latin typeface="Times" panose="02020603050405020304" pitchFamily="18" charset="0"/>
                <a:cs typeface="Times" panose="02020603050405020304" pitchFamily="18" charset="0"/>
              </a:rPr>
              <a:t>For the shallowest part of Area </a:t>
            </a:r>
            <a:r>
              <a:rPr lang="en-US" i="1" dirty="0" smtClean="0">
                <a:latin typeface="Times" panose="02020603050405020304" pitchFamily="18" charset="0"/>
                <a:cs typeface="Times" panose="02020603050405020304" pitchFamily="18" charset="0"/>
              </a:rPr>
              <a:t>A</a:t>
            </a:r>
          </a:p>
          <a:p>
            <a:endParaRPr lang="en-US" dirty="0"/>
          </a:p>
        </p:txBody>
      </p:sp>
      <p:sp>
        <p:nvSpPr>
          <p:cNvPr id="4" name="Title 1"/>
          <p:cNvSpPr>
            <a:spLocks noGrp="1"/>
          </p:cNvSpPr>
          <p:nvPr>
            <p:ph type="title"/>
          </p:nvPr>
        </p:nvSpPr>
        <p:spPr>
          <a:xfrm>
            <a:off x="1763106" y="354849"/>
            <a:ext cx="7106464" cy="1143000"/>
          </a:xfrm>
        </p:spPr>
        <p:txBody>
          <a:bodyPr/>
          <a:lstStyle/>
          <a:p>
            <a:r>
              <a:rPr lang="en-US" dirty="0" smtClean="0">
                <a:latin typeface="Times New Roman" pitchFamily="18" charset="0"/>
                <a:cs typeface="Times New Roman" pitchFamily="18" charset="0"/>
              </a:rPr>
              <a:t>Seafloor profile</a:t>
            </a:r>
            <a:endParaRPr lang="en-US" dirty="0">
              <a:latin typeface="Times New Roman" pitchFamily="18" charset="0"/>
              <a:cs typeface="Times New Roman" pitchFamily="18" charset="0"/>
            </a:endParaRPr>
          </a:p>
        </p:txBody>
      </p:sp>
      <p:sp>
        <p:nvSpPr>
          <p:cNvPr id="7" name="TextBox 6"/>
          <p:cNvSpPr txBox="1"/>
          <p:nvPr/>
        </p:nvSpPr>
        <p:spPr>
          <a:xfrm>
            <a:off x="3342805" y="1567"/>
            <a:ext cx="5801194" cy="307777"/>
          </a:xfrm>
          <a:prstGeom prst="rect">
            <a:avLst/>
          </a:prstGeom>
          <a:solidFill>
            <a:srgbClr val="00B0F0"/>
          </a:solidFill>
        </p:spPr>
        <p:txBody>
          <a:bodyPr wrap="square" rtlCol="0">
            <a:spAutoFit/>
          </a:bodyPr>
          <a:lstStyle/>
          <a:p>
            <a:r>
              <a:rPr lang="en-GB" sz="1400" dirty="0" smtClean="0">
                <a:latin typeface="Times New Roman" panose="02020603050405020304" pitchFamily="18" charset="0"/>
                <a:cs typeface="Times New Roman" panose="02020603050405020304" pitchFamily="18" charset="0"/>
              </a:rPr>
              <a:t>Introduction –</a:t>
            </a:r>
            <a:r>
              <a:rPr lang="en-GB" sz="1400" b="1" dirty="0" smtClean="0">
                <a:latin typeface="Times New Roman" panose="02020603050405020304" pitchFamily="18" charset="0"/>
                <a:cs typeface="Times New Roman" panose="02020603050405020304" pitchFamily="18" charset="0"/>
              </a:rPr>
              <a:t> </a:t>
            </a:r>
            <a:r>
              <a:rPr lang="en-GB" sz="1400" dirty="0" smtClean="0">
                <a:latin typeface="Times New Roman" panose="02020603050405020304" pitchFamily="18" charset="0"/>
                <a:cs typeface="Times New Roman" panose="02020603050405020304" pitchFamily="18" charset="0"/>
              </a:rPr>
              <a:t>Method Description – Data Description–</a:t>
            </a:r>
            <a:r>
              <a:rPr lang="en-GB" sz="1400" b="1" dirty="0" smtClean="0">
                <a:latin typeface="Times New Roman" panose="02020603050405020304" pitchFamily="18" charset="0"/>
                <a:cs typeface="Times New Roman" panose="02020603050405020304" pitchFamily="18" charset="0"/>
              </a:rPr>
              <a:t> Results</a:t>
            </a:r>
            <a:r>
              <a:rPr lang="en-GB" sz="1400" dirty="0" smtClean="0">
                <a:latin typeface="Times New Roman" panose="02020603050405020304" pitchFamily="18" charset="0"/>
                <a:cs typeface="Times New Roman" panose="02020603050405020304" pitchFamily="18" charset="0"/>
              </a:rPr>
              <a:t> – Conclusion</a:t>
            </a:r>
            <a:endParaRPr lang="nl-NL" sz="1400" dirty="0">
              <a:latin typeface="Times New Roman" panose="02020603050405020304" pitchFamily="18" charset="0"/>
              <a:cs typeface="Times New Roman" panose="02020603050405020304" pitchFamily="18" charset="0"/>
            </a:endParaRPr>
          </a:p>
        </p:txBody>
      </p:sp>
      <p:pic>
        <p:nvPicPr>
          <p:cNvPr id="8" name="Picture 2" descr="H:\DOCUMENTS\Hydro 2017\Hydro Logo.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633" y="14989"/>
            <a:ext cx="1310469" cy="66147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H:\DOCUMENTS\Hydro 2017\Figures\Figures\Figure 8.tif"/>
          <p:cNvPicPr>
            <a:picLocks noChangeAspect="1" noChangeArrowheads="1"/>
          </p:cNvPicPr>
          <p:nvPr/>
        </p:nvPicPr>
        <p:blipFill rotWithShape="1">
          <a:blip r:embed="rId4">
            <a:extLst>
              <a:ext uri="{28A0092B-C50C-407E-A947-70E740481C1C}">
                <a14:useLocalDpi xmlns:a14="http://schemas.microsoft.com/office/drawing/2010/main" val="0"/>
              </a:ext>
            </a:extLst>
          </a:blip>
          <a:srcRect l="9477" r="4558" b="12816"/>
          <a:stretch/>
        </p:blipFill>
        <p:spPr bwMode="auto">
          <a:xfrm>
            <a:off x="1955610" y="1977860"/>
            <a:ext cx="6218878" cy="47302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106" y="457810"/>
            <a:ext cx="7106464" cy="937853"/>
          </a:xfrm>
        </p:spPr>
        <p:txBody>
          <a:bodyPr/>
          <a:lstStyle/>
          <a:p>
            <a:r>
              <a:rPr lang="en-GB" dirty="0" smtClean="0">
                <a:latin typeface="Times" panose="02020603050405020304" pitchFamily="18" charset="0"/>
                <a:cs typeface="Times" panose="02020603050405020304" pitchFamily="18" charset="0"/>
              </a:rPr>
              <a:t>Seafloor profile</a:t>
            </a:r>
            <a:endParaRPr lang="nl-NL" dirty="0">
              <a:latin typeface="Times" panose="02020603050405020304" pitchFamily="18" charset="0"/>
              <a:cs typeface="Times" panose="02020603050405020304" pitchFamily="18" charset="0"/>
            </a:endParaRPr>
          </a:p>
        </p:txBody>
      </p:sp>
      <p:sp>
        <p:nvSpPr>
          <p:cNvPr id="3" name="Content Placeholder 2"/>
          <p:cNvSpPr>
            <a:spLocks noGrp="1"/>
          </p:cNvSpPr>
          <p:nvPr>
            <p:ph idx="1"/>
          </p:nvPr>
        </p:nvSpPr>
        <p:spPr>
          <a:xfrm>
            <a:off x="1763106" y="1235242"/>
            <a:ext cx="7106464" cy="5229725"/>
          </a:xfrm>
        </p:spPr>
        <p:txBody>
          <a:bodyPr/>
          <a:lstStyle/>
          <a:p>
            <a:r>
              <a:rPr lang="en-GB" dirty="0" smtClean="0">
                <a:latin typeface="Times" panose="02020603050405020304" pitchFamily="18" charset="0"/>
                <a:cs typeface="Times" panose="02020603050405020304" pitchFamily="18" charset="0"/>
              </a:rPr>
              <a:t>For the flat part in area </a:t>
            </a:r>
            <a:r>
              <a:rPr lang="en-GB" i="1" dirty="0" smtClean="0">
                <a:latin typeface="Times" panose="02020603050405020304" pitchFamily="18" charset="0"/>
                <a:cs typeface="Times" panose="02020603050405020304" pitchFamily="18" charset="0"/>
              </a:rPr>
              <a:t>B</a:t>
            </a:r>
            <a:endParaRPr lang="nl-NL" dirty="0">
              <a:latin typeface="Times" panose="02020603050405020304" pitchFamily="18" charset="0"/>
              <a:cs typeface="Times" panose="02020603050405020304" pitchFamily="18" charset="0"/>
            </a:endParaRPr>
          </a:p>
        </p:txBody>
      </p:sp>
      <p:sp>
        <p:nvSpPr>
          <p:cNvPr id="4" name="TextBox 3"/>
          <p:cNvSpPr txBox="1"/>
          <p:nvPr/>
        </p:nvSpPr>
        <p:spPr>
          <a:xfrm>
            <a:off x="3342805" y="1567"/>
            <a:ext cx="5801194" cy="307777"/>
          </a:xfrm>
          <a:prstGeom prst="rect">
            <a:avLst/>
          </a:prstGeom>
          <a:solidFill>
            <a:srgbClr val="00B0F0"/>
          </a:solidFill>
        </p:spPr>
        <p:txBody>
          <a:bodyPr wrap="square" rtlCol="0">
            <a:spAutoFit/>
          </a:bodyPr>
          <a:lstStyle/>
          <a:p>
            <a:r>
              <a:rPr lang="en-GB" sz="1400" dirty="0" smtClean="0">
                <a:latin typeface="Times New Roman" panose="02020603050405020304" pitchFamily="18" charset="0"/>
                <a:cs typeface="Times New Roman" panose="02020603050405020304" pitchFamily="18" charset="0"/>
              </a:rPr>
              <a:t>Introduction –</a:t>
            </a:r>
            <a:r>
              <a:rPr lang="en-GB" sz="1400" b="1" dirty="0" smtClean="0">
                <a:latin typeface="Times New Roman" panose="02020603050405020304" pitchFamily="18" charset="0"/>
                <a:cs typeface="Times New Roman" panose="02020603050405020304" pitchFamily="18" charset="0"/>
              </a:rPr>
              <a:t> </a:t>
            </a:r>
            <a:r>
              <a:rPr lang="en-GB" sz="1400" dirty="0" smtClean="0">
                <a:latin typeface="Times New Roman" panose="02020603050405020304" pitchFamily="18" charset="0"/>
                <a:cs typeface="Times New Roman" panose="02020603050405020304" pitchFamily="18" charset="0"/>
              </a:rPr>
              <a:t>Method Description – Data Description–</a:t>
            </a:r>
            <a:r>
              <a:rPr lang="en-GB" sz="1400" b="1" dirty="0" smtClean="0">
                <a:latin typeface="Times New Roman" panose="02020603050405020304" pitchFamily="18" charset="0"/>
                <a:cs typeface="Times New Roman" panose="02020603050405020304" pitchFamily="18" charset="0"/>
              </a:rPr>
              <a:t> Results</a:t>
            </a:r>
            <a:r>
              <a:rPr lang="en-GB" sz="1400" dirty="0" smtClean="0">
                <a:latin typeface="Times New Roman" panose="02020603050405020304" pitchFamily="18" charset="0"/>
                <a:cs typeface="Times New Roman" panose="02020603050405020304" pitchFamily="18" charset="0"/>
              </a:rPr>
              <a:t> – Conclusion</a:t>
            </a:r>
            <a:endParaRPr lang="nl-NL" sz="1400" dirty="0">
              <a:latin typeface="Times New Roman" panose="02020603050405020304" pitchFamily="18" charset="0"/>
              <a:cs typeface="Times New Roman" panose="02020603050405020304" pitchFamily="18" charset="0"/>
            </a:endParaRPr>
          </a:p>
        </p:txBody>
      </p:sp>
      <p:pic>
        <p:nvPicPr>
          <p:cNvPr id="5" name="Picture 2" descr="H:\DOCUMENTS\Hydro 2017\Hydro Logo.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633" y="14989"/>
            <a:ext cx="1310469" cy="66147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DOCUMENTS\Hydro 2017\Figures\Figures\Figure 9.tif"/>
          <p:cNvPicPr>
            <a:picLocks noChangeAspect="1" noChangeArrowheads="1"/>
          </p:cNvPicPr>
          <p:nvPr/>
        </p:nvPicPr>
        <p:blipFill rotWithShape="1">
          <a:blip r:embed="rId3">
            <a:extLst>
              <a:ext uri="{28A0092B-C50C-407E-A947-70E740481C1C}">
                <a14:useLocalDpi xmlns:a14="http://schemas.microsoft.com/office/drawing/2010/main" val="0"/>
              </a:ext>
            </a:extLst>
          </a:blip>
          <a:srcRect l="9855" t="4383" r="5083" b="12820"/>
          <a:stretch/>
        </p:blipFill>
        <p:spPr bwMode="auto">
          <a:xfrm>
            <a:off x="1810404" y="1784481"/>
            <a:ext cx="6748773" cy="4926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9918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1212" y="697937"/>
            <a:ext cx="7106464" cy="5740363"/>
          </a:xfrm>
        </p:spPr>
        <p:txBody>
          <a:bodyPr>
            <a:normAutofit/>
          </a:bodyPr>
          <a:lstStyle/>
          <a:p>
            <a:pPr marL="514350" indent="-514350" algn="just">
              <a:buFont typeface="+mj-lt"/>
              <a:buAutoNum type="arabicPeriod"/>
            </a:pPr>
            <a:r>
              <a:rPr lang="en-US" dirty="0">
                <a:latin typeface="Times New Roman" pitchFamily="18" charset="0"/>
                <a:cs typeface="Times New Roman" pitchFamily="18" charset="0"/>
              </a:rPr>
              <a:t>There is a need for alternatives to the mean and shallowest depth.</a:t>
            </a:r>
          </a:p>
          <a:p>
            <a:pPr marL="514350" indent="-514350" algn="just">
              <a:buFont typeface="+mj-lt"/>
              <a:buAutoNum type="arabicPeriod"/>
            </a:pPr>
            <a:r>
              <a:rPr lang="en-US" dirty="0">
                <a:latin typeface="Times New Roman" pitchFamily="18" charset="0"/>
                <a:cs typeface="Times New Roman" pitchFamily="18" charset="0"/>
              </a:rPr>
              <a:t>Combination of the mean depth and the corrected and uncorrected standard deviation of the cell proved to be successful candidates.</a:t>
            </a:r>
          </a:p>
          <a:p>
            <a:pPr marL="514350" indent="-514350" algn="just">
              <a:buFont typeface="+mj-lt"/>
              <a:buAutoNum type="arabicPeriod"/>
            </a:pPr>
            <a:r>
              <a:rPr lang="en-US" dirty="0">
                <a:latin typeface="Times New Roman" pitchFamily="18" charset="0"/>
                <a:cs typeface="Times New Roman" pitchFamily="18" charset="0"/>
              </a:rPr>
              <a:t>Neither of these representations prohibit the identification of the real bathymetric features. </a:t>
            </a:r>
          </a:p>
          <a:p>
            <a:pPr marL="514350" indent="-514350" algn="just">
              <a:buFont typeface="+mj-lt"/>
              <a:buAutoNum type="arabicPeriod"/>
            </a:pPr>
            <a:r>
              <a:rPr lang="en-US" dirty="0" smtClean="0">
                <a:latin typeface="Times New Roman" pitchFamily="18" charset="0"/>
                <a:cs typeface="Times New Roman" pitchFamily="18" charset="0"/>
              </a:rPr>
              <a:t>Using the regression coefficient for deriving the mathematical shallowest depth is proved to be unsuccessful. </a:t>
            </a:r>
            <a:endParaRPr lang="en-US" dirty="0">
              <a:latin typeface="Times New Roman" pitchFamily="18" charset="0"/>
              <a:cs typeface="Times New Roman" pitchFamily="18" charset="0"/>
            </a:endParaRPr>
          </a:p>
        </p:txBody>
      </p:sp>
      <p:sp>
        <p:nvSpPr>
          <p:cNvPr id="7" name="TextBox 6"/>
          <p:cNvSpPr txBox="1"/>
          <p:nvPr/>
        </p:nvSpPr>
        <p:spPr>
          <a:xfrm>
            <a:off x="3342805" y="1567"/>
            <a:ext cx="5801194" cy="307777"/>
          </a:xfrm>
          <a:prstGeom prst="rect">
            <a:avLst/>
          </a:prstGeom>
          <a:solidFill>
            <a:srgbClr val="00B0F0"/>
          </a:solidFill>
        </p:spPr>
        <p:txBody>
          <a:bodyPr wrap="square" rtlCol="0">
            <a:spAutoFit/>
          </a:bodyPr>
          <a:lstStyle/>
          <a:p>
            <a:r>
              <a:rPr lang="en-GB" sz="1400" dirty="0" smtClean="0">
                <a:latin typeface="Times New Roman" panose="02020603050405020304" pitchFamily="18" charset="0"/>
                <a:cs typeface="Times New Roman" panose="02020603050405020304" pitchFamily="18" charset="0"/>
              </a:rPr>
              <a:t>Introduction –</a:t>
            </a:r>
            <a:r>
              <a:rPr lang="en-GB" sz="1400" b="1" dirty="0" smtClean="0">
                <a:latin typeface="Times New Roman" panose="02020603050405020304" pitchFamily="18" charset="0"/>
                <a:cs typeface="Times New Roman" panose="02020603050405020304" pitchFamily="18" charset="0"/>
              </a:rPr>
              <a:t> </a:t>
            </a:r>
            <a:r>
              <a:rPr lang="en-GB" sz="1400" dirty="0" smtClean="0">
                <a:latin typeface="Times New Roman" panose="02020603050405020304" pitchFamily="18" charset="0"/>
                <a:cs typeface="Times New Roman" panose="02020603050405020304" pitchFamily="18" charset="0"/>
              </a:rPr>
              <a:t>Method Description – Data Description–</a:t>
            </a:r>
            <a:r>
              <a:rPr lang="en-GB" sz="1400" b="1" dirty="0" smtClean="0">
                <a:latin typeface="Times New Roman" panose="02020603050405020304" pitchFamily="18" charset="0"/>
                <a:cs typeface="Times New Roman" panose="02020603050405020304" pitchFamily="18" charset="0"/>
              </a:rPr>
              <a:t> </a:t>
            </a:r>
            <a:r>
              <a:rPr lang="en-GB" sz="1400" dirty="0" smtClean="0">
                <a:latin typeface="Times New Roman" panose="02020603050405020304" pitchFamily="18" charset="0"/>
                <a:cs typeface="Times New Roman" panose="02020603050405020304" pitchFamily="18" charset="0"/>
              </a:rPr>
              <a:t>Results – </a:t>
            </a:r>
            <a:r>
              <a:rPr lang="en-GB" sz="1400" b="1" dirty="0" smtClean="0">
                <a:latin typeface="Times New Roman" panose="02020603050405020304" pitchFamily="18" charset="0"/>
                <a:cs typeface="Times New Roman" panose="02020603050405020304" pitchFamily="18" charset="0"/>
              </a:rPr>
              <a:t>Conclusion</a:t>
            </a:r>
            <a:endParaRPr lang="nl-NL" sz="1400" b="1" dirty="0">
              <a:latin typeface="Times New Roman" panose="02020603050405020304" pitchFamily="18" charset="0"/>
              <a:cs typeface="Times New Roman" panose="02020603050405020304" pitchFamily="18" charset="0"/>
            </a:endParaRPr>
          </a:p>
        </p:txBody>
      </p:sp>
      <p:pic>
        <p:nvPicPr>
          <p:cNvPr id="8" name="Picture 2" descr="H:\DOCUMENTS\Hydro 2017\Hydro Logo.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633" y="14989"/>
            <a:ext cx="1310469" cy="661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763106" y="319314"/>
            <a:ext cx="7106464" cy="5929049"/>
          </a:xfrm>
        </p:spPr>
        <p:txBody>
          <a:bodyPr/>
          <a:lstStyle/>
          <a:p>
            <a:pPr>
              <a:buNone/>
            </a:pPr>
            <a:r>
              <a:rPr lang="en-US" dirty="0" smtClean="0"/>
              <a:t>   </a:t>
            </a:r>
          </a:p>
          <a:p>
            <a:pPr>
              <a:buNone/>
            </a:pPr>
            <a:endParaRPr lang="en-US" dirty="0" smtClean="0"/>
          </a:p>
          <a:p>
            <a:pPr>
              <a:buNone/>
            </a:pPr>
            <a:endParaRPr lang="en-US" dirty="0" smtClean="0"/>
          </a:p>
          <a:p>
            <a:pPr>
              <a:buNone/>
            </a:pPr>
            <a:r>
              <a:rPr lang="en-US" dirty="0" smtClean="0"/>
              <a:t>              </a:t>
            </a:r>
            <a:r>
              <a:rPr lang="en-US" dirty="0" smtClean="0">
                <a:solidFill>
                  <a:srgbClr val="00B0F0"/>
                </a:solidFill>
                <a:latin typeface="Times" pitchFamily="18" charset="0"/>
              </a:rPr>
              <a:t>Thank you for your attention </a:t>
            </a:r>
          </a:p>
          <a:p>
            <a:pPr>
              <a:buNone/>
            </a:pPr>
            <a:endParaRPr lang="en-US" dirty="0" smtClean="0">
              <a:solidFill>
                <a:srgbClr val="00B0F0"/>
              </a:solidFill>
              <a:latin typeface="Times" pitchFamily="18" charset="0"/>
            </a:endParaRPr>
          </a:p>
          <a:p>
            <a:pPr>
              <a:buNone/>
            </a:pPr>
            <a:r>
              <a:rPr lang="en-US" dirty="0" smtClean="0">
                <a:solidFill>
                  <a:srgbClr val="00B0F0"/>
                </a:solidFill>
                <a:latin typeface="Times" pitchFamily="18" charset="0"/>
              </a:rPr>
              <a:t>                          Any Questions?</a:t>
            </a:r>
          </a:p>
          <a:p>
            <a:pPr>
              <a:buNone/>
            </a:pPr>
            <a:endParaRPr lang="en-US" dirty="0" smtClean="0">
              <a:solidFill>
                <a:srgbClr val="00B0F0"/>
              </a:solidFill>
              <a:latin typeface="Times" pitchFamily="18" charset="0"/>
            </a:endParaRPr>
          </a:p>
        </p:txBody>
      </p:sp>
      <p:pic>
        <p:nvPicPr>
          <p:cNvPr id="4" name="Picture 3" descr="RWS1.png"/>
          <p:cNvPicPr>
            <a:picLocks noChangeAspect="1"/>
          </p:cNvPicPr>
          <p:nvPr/>
        </p:nvPicPr>
        <p:blipFill>
          <a:blip r:embed="rId2"/>
          <a:stretch>
            <a:fillRect/>
          </a:stretch>
        </p:blipFill>
        <p:spPr>
          <a:xfrm>
            <a:off x="2883612" y="4347377"/>
            <a:ext cx="5045035" cy="2020906"/>
          </a:xfrm>
          <a:prstGeom prst="rect">
            <a:avLst/>
          </a:prstGeom>
        </p:spPr>
      </p:pic>
    </p:spTree>
    <p:extLst>
      <p:ext uri="{BB962C8B-B14F-4D97-AF65-F5344CB8AC3E}">
        <p14:creationId xmlns:p14="http://schemas.microsoft.com/office/powerpoint/2010/main" val="14091749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9910" y="748678"/>
            <a:ext cx="7106464" cy="1143000"/>
          </a:xfrm>
        </p:spPr>
        <p:txBody>
          <a:bodyPr/>
          <a:lstStyle/>
          <a:p>
            <a:r>
              <a:rPr lang="en-US" dirty="0" smtClean="0">
                <a:latin typeface="Times New Roman" pitchFamily="18" charset="0"/>
                <a:cs typeface="Times New Roman" pitchFamily="18" charset="0"/>
              </a:rPr>
              <a:t>Content	</a:t>
            </a:r>
            <a:endParaRPr lang="en-US" dirty="0">
              <a:latin typeface="Times New Roman" pitchFamily="18" charset="0"/>
              <a:cs typeface="Times New Roman" pitchFamily="18" charset="0"/>
            </a:endParaRPr>
          </a:p>
        </p:txBody>
      </p:sp>
      <p:sp>
        <p:nvSpPr>
          <p:cNvPr id="7" name="TextBox 6"/>
          <p:cNvSpPr txBox="1"/>
          <p:nvPr/>
        </p:nvSpPr>
        <p:spPr>
          <a:xfrm>
            <a:off x="1763106" y="4267201"/>
            <a:ext cx="3333750" cy="1384995"/>
          </a:xfrm>
          <a:prstGeom prst="rect">
            <a:avLst/>
          </a:prstGeom>
          <a:noFill/>
        </p:spPr>
        <p:txBody>
          <a:bodyPr wrap="square" rtlCol="0">
            <a:spAutoFit/>
          </a:bodyPr>
          <a:lstStyle/>
          <a:p>
            <a:r>
              <a:rPr lang="en-US" sz="2800" dirty="0">
                <a:solidFill>
                  <a:schemeClr val="bg1"/>
                </a:solidFill>
              </a:rPr>
              <a:t>• Vision</a:t>
            </a:r>
          </a:p>
          <a:p>
            <a:r>
              <a:rPr lang="en-US" sz="2800" dirty="0">
                <a:solidFill>
                  <a:schemeClr val="bg1"/>
                </a:solidFill>
              </a:rPr>
              <a:t>• </a:t>
            </a:r>
            <a:r>
              <a:rPr lang="en-US" sz="2800" dirty="0" smtClean="0">
                <a:solidFill>
                  <a:schemeClr val="bg1"/>
                </a:solidFill>
              </a:rPr>
              <a:t>Mission</a:t>
            </a:r>
            <a:endParaRPr lang="en-US" sz="2800" dirty="0">
              <a:solidFill>
                <a:schemeClr val="bg1"/>
              </a:solidFill>
            </a:endParaRPr>
          </a:p>
          <a:p>
            <a:r>
              <a:rPr lang="en-US" sz="2800" dirty="0">
                <a:solidFill>
                  <a:schemeClr val="bg1"/>
                </a:solidFill>
              </a:rPr>
              <a:t>• Values</a:t>
            </a:r>
          </a:p>
        </p:txBody>
      </p:sp>
      <p:sp>
        <p:nvSpPr>
          <p:cNvPr id="9" name="Content Placeholder 8"/>
          <p:cNvSpPr txBox="1">
            <a:spLocks noGrp="1"/>
          </p:cNvSpPr>
          <p:nvPr>
            <p:ph idx="1"/>
          </p:nvPr>
        </p:nvSpPr>
        <p:spPr>
          <a:xfrm>
            <a:off x="1643186" y="1786748"/>
            <a:ext cx="7106464" cy="4659737"/>
          </a:xfrm>
          <a:prstGeom prst="rect">
            <a:avLst/>
          </a:prstGeom>
          <a:noFill/>
        </p:spPr>
        <p:txBody>
          <a:bodyPr wrap="square" rtlCol="0">
            <a:spAutoFit/>
          </a:bodyPr>
          <a:lstStyle/>
          <a:p>
            <a:pPr marL="342900" indent="-342900">
              <a:buAutoNum type="arabicParenR"/>
            </a:pPr>
            <a:r>
              <a:rPr lang="en-GB" dirty="0">
                <a:latin typeface="Times New Roman" pitchFamily="18" charset="0"/>
                <a:cs typeface="Times New Roman" pitchFamily="18" charset="0"/>
              </a:rPr>
              <a:t> </a:t>
            </a:r>
            <a:r>
              <a:rPr lang="en-GB" dirty="0" smtClean="0">
                <a:latin typeface="Times New Roman" pitchFamily="18" charset="0"/>
                <a:cs typeface="Times New Roman" pitchFamily="18" charset="0"/>
              </a:rPr>
              <a:t>Introduction </a:t>
            </a:r>
            <a:endParaRPr lang="en-GB" dirty="0">
              <a:latin typeface="Times New Roman" pitchFamily="18" charset="0"/>
              <a:cs typeface="Times New Roman" pitchFamily="18" charset="0"/>
            </a:endParaRPr>
          </a:p>
          <a:p>
            <a:pPr marL="342900" indent="-342900">
              <a:buAutoNum type="arabicParenR"/>
            </a:pPr>
            <a:endParaRPr lang="en-GB" dirty="0">
              <a:latin typeface="Times New Roman" pitchFamily="18" charset="0"/>
              <a:cs typeface="Times New Roman" pitchFamily="18" charset="0"/>
            </a:endParaRPr>
          </a:p>
          <a:p>
            <a:pPr marL="342900" indent="-342900">
              <a:buAutoNum type="arabicParenR"/>
            </a:pPr>
            <a:r>
              <a:rPr lang="en-GB" dirty="0" smtClean="0">
                <a:latin typeface="Times New Roman" pitchFamily="18" charset="0"/>
                <a:cs typeface="Times New Roman" pitchFamily="18" charset="0"/>
              </a:rPr>
              <a:t> Method description</a:t>
            </a:r>
          </a:p>
          <a:p>
            <a:pPr marL="342900" indent="-342900">
              <a:buAutoNum type="arabicParenR"/>
            </a:pPr>
            <a:endParaRPr lang="en-GB" dirty="0">
              <a:latin typeface="Times New Roman" pitchFamily="18" charset="0"/>
              <a:cs typeface="Times New Roman" pitchFamily="18" charset="0"/>
            </a:endParaRPr>
          </a:p>
          <a:p>
            <a:pPr marL="342900" indent="-342900">
              <a:buAutoNum type="arabicParenR"/>
            </a:pPr>
            <a:r>
              <a:rPr lang="en-GB" dirty="0" smtClean="0">
                <a:latin typeface="Times New Roman" pitchFamily="18" charset="0"/>
                <a:cs typeface="Times New Roman" pitchFamily="18" charset="0"/>
              </a:rPr>
              <a:t> Data description</a:t>
            </a:r>
            <a:endParaRPr lang="en-GB" dirty="0">
              <a:latin typeface="Times New Roman" pitchFamily="18" charset="0"/>
              <a:cs typeface="Times New Roman" pitchFamily="18" charset="0"/>
            </a:endParaRPr>
          </a:p>
          <a:p>
            <a:pPr marL="342900" indent="-342900">
              <a:buAutoNum type="arabicParenR"/>
            </a:pPr>
            <a:endParaRPr lang="en-GB" dirty="0">
              <a:latin typeface="Times New Roman" pitchFamily="18" charset="0"/>
              <a:cs typeface="Times New Roman" pitchFamily="18" charset="0"/>
            </a:endParaRPr>
          </a:p>
          <a:p>
            <a:pPr marL="342900" indent="-342900">
              <a:buAutoNum type="arabicParenR"/>
            </a:pPr>
            <a:r>
              <a:rPr lang="en-GB" dirty="0" smtClean="0">
                <a:latin typeface="Times New Roman" pitchFamily="18" charset="0"/>
                <a:cs typeface="Times New Roman" pitchFamily="18" charset="0"/>
              </a:rPr>
              <a:t> Results</a:t>
            </a:r>
            <a:endParaRPr lang="en-GB" dirty="0">
              <a:latin typeface="Times New Roman" pitchFamily="18" charset="0"/>
              <a:cs typeface="Times New Roman" pitchFamily="18" charset="0"/>
            </a:endParaRPr>
          </a:p>
          <a:p>
            <a:pPr marL="342900" indent="-342900">
              <a:buAutoNum type="arabicParenR"/>
            </a:pPr>
            <a:endParaRPr lang="en-GB" dirty="0">
              <a:latin typeface="Times New Roman" pitchFamily="18" charset="0"/>
              <a:cs typeface="Times New Roman" pitchFamily="18" charset="0"/>
            </a:endParaRPr>
          </a:p>
          <a:p>
            <a:pPr marL="342900" indent="-342900">
              <a:buAutoNum type="arabicParenR"/>
            </a:pPr>
            <a:r>
              <a:rPr lang="en-GB" dirty="0" smtClean="0">
                <a:latin typeface="Times New Roman" pitchFamily="18" charset="0"/>
                <a:cs typeface="Times New Roman" pitchFamily="18" charset="0"/>
              </a:rPr>
              <a:t> Conclusion</a:t>
            </a:r>
            <a:endParaRPr lang="en-GB" dirty="0">
              <a:latin typeface="Times New Roman" pitchFamily="18" charset="0"/>
              <a:cs typeface="Times New Roman" pitchFamily="18" charset="0"/>
            </a:endParaRPr>
          </a:p>
        </p:txBody>
      </p:sp>
      <p:pic>
        <p:nvPicPr>
          <p:cNvPr id="8" name="Picture 2" descr="H:\DOCUMENTS\Hydro 2017\Hydro Logo.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633" y="14989"/>
            <a:ext cx="1445380" cy="729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8235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763105" y="676464"/>
            <a:ext cx="7106464" cy="5768389"/>
          </a:xfrm>
        </p:spPr>
        <p:txBody>
          <a:bodyPr>
            <a:normAutofit/>
          </a:bodyPr>
          <a:lstStyle/>
          <a:p>
            <a:pPr algn="just"/>
            <a:endParaRPr lang="en-GB" sz="2200" dirty="0" smtClean="0">
              <a:latin typeface="Times New Roman" pitchFamily="18" charset="0"/>
              <a:cs typeface="Times New Roman" pitchFamily="18" charset="0"/>
            </a:endParaRPr>
          </a:p>
          <a:p>
            <a:pPr algn="just"/>
            <a:r>
              <a:rPr lang="en-GB" sz="2200" dirty="0" smtClean="0">
                <a:latin typeface="Times New Roman" pitchFamily="18" charset="0"/>
                <a:cs typeface="Times New Roman" pitchFamily="18" charset="0"/>
              </a:rPr>
              <a:t>Reliable information about the sea- and river-bed bathymetry is of high importance.</a:t>
            </a:r>
          </a:p>
          <a:p>
            <a:pPr algn="just"/>
            <a:r>
              <a:rPr lang="en-GB" sz="2200" dirty="0" smtClean="0">
                <a:latin typeface="Times New Roman" pitchFamily="18" charset="0"/>
                <a:cs typeface="Times New Roman" pitchFamily="18" charset="0"/>
              </a:rPr>
              <a:t>Currently, Multi-Beam Echo-Sounders are extensively used for providing such information. </a:t>
            </a:r>
          </a:p>
          <a:p>
            <a:pPr algn="just"/>
            <a:r>
              <a:rPr lang="en-GB" sz="2200" dirty="0" smtClean="0">
                <a:latin typeface="Times New Roman" pitchFamily="18" charset="0"/>
                <a:cs typeface="Times New Roman" pitchFamily="18" charset="0"/>
              </a:rPr>
              <a:t>The amount of the data depends on the ping rate and the number of beams in the across-track direction.</a:t>
            </a:r>
          </a:p>
          <a:p>
            <a:pPr algn="just"/>
            <a:r>
              <a:rPr lang="en-GB" sz="2200" dirty="0" smtClean="0">
                <a:latin typeface="Times New Roman" pitchFamily="18" charset="0"/>
                <a:cs typeface="Times New Roman" pitchFamily="18" charset="0"/>
              </a:rPr>
              <a:t>Therefore, data reduction is needed for computationally effective processing.</a:t>
            </a:r>
          </a:p>
          <a:p>
            <a:pPr algn="just"/>
            <a:r>
              <a:rPr lang="en-GB" sz="2200" dirty="0" smtClean="0">
                <a:latin typeface="Times New Roman" pitchFamily="18" charset="0"/>
                <a:cs typeface="Times New Roman" pitchFamily="18" charset="0"/>
              </a:rPr>
              <a:t>To this end, triangulation or </a:t>
            </a:r>
            <a:r>
              <a:rPr lang="en-GB" sz="2200" u="sng" dirty="0" smtClean="0">
                <a:latin typeface="Times New Roman" pitchFamily="18" charset="0"/>
                <a:cs typeface="Times New Roman" pitchFamily="18" charset="0"/>
              </a:rPr>
              <a:t>equidistant grids</a:t>
            </a:r>
            <a:r>
              <a:rPr lang="en-GB" sz="2200" dirty="0" smtClean="0">
                <a:latin typeface="Times New Roman" pitchFamily="18" charset="0"/>
                <a:cs typeface="Times New Roman" pitchFamily="18" charset="0"/>
              </a:rPr>
              <a:t> can be used. </a:t>
            </a:r>
            <a:endParaRPr lang="en-GB" sz="2200" dirty="0">
              <a:latin typeface="Times New Roman" pitchFamily="18" charset="0"/>
              <a:cs typeface="Times New Roman" pitchFamily="18" charset="0"/>
            </a:endParaRPr>
          </a:p>
        </p:txBody>
      </p:sp>
      <p:sp>
        <p:nvSpPr>
          <p:cNvPr id="7" name="TextBox 6"/>
          <p:cNvSpPr txBox="1"/>
          <p:nvPr/>
        </p:nvSpPr>
        <p:spPr>
          <a:xfrm>
            <a:off x="3342805" y="1567"/>
            <a:ext cx="5801194" cy="307777"/>
          </a:xfrm>
          <a:prstGeom prst="rect">
            <a:avLst/>
          </a:prstGeom>
          <a:solidFill>
            <a:srgbClr val="00B0F0"/>
          </a:solidFill>
        </p:spPr>
        <p:txBody>
          <a:bodyPr wrap="square" rtlCol="0">
            <a:spAutoFit/>
          </a:bodyPr>
          <a:lstStyle/>
          <a:p>
            <a:r>
              <a:rPr lang="en-GB" sz="1400" b="1" dirty="0" smtClean="0">
                <a:latin typeface="Times New Roman" panose="02020603050405020304" pitchFamily="18" charset="0"/>
                <a:cs typeface="Times New Roman" panose="02020603050405020304" pitchFamily="18" charset="0"/>
              </a:rPr>
              <a:t>Introduction</a:t>
            </a:r>
            <a:r>
              <a:rPr lang="en-GB" sz="1400" dirty="0" smtClean="0">
                <a:latin typeface="Times New Roman" panose="02020603050405020304" pitchFamily="18" charset="0"/>
                <a:cs typeface="Times New Roman" panose="02020603050405020304" pitchFamily="18" charset="0"/>
              </a:rPr>
              <a:t> – Method Description – Data Description– Results – Conclusion</a:t>
            </a:r>
            <a:endParaRPr lang="nl-NL" sz="1400" dirty="0">
              <a:latin typeface="Times New Roman" panose="02020603050405020304" pitchFamily="18" charset="0"/>
              <a:cs typeface="Times New Roman" panose="02020603050405020304" pitchFamily="18" charset="0"/>
            </a:endParaRPr>
          </a:p>
        </p:txBody>
      </p:sp>
      <p:pic>
        <p:nvPicPr>
          <p:cNvPr id="8" name="Picture 2" descr="H:\DOCUMENTS\Hydro 2017\Hydro Logo.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633" y="14989"/>
            <a:ext cx="1310469" cy="66147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6415790" y="4412376"/>
            <a:ext cx="0" cy="309731"/>
          </a:xfrm>
          <a:prstGeom prst="line">
            <a:avLst/>
          </a:pr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928406" y="4725190"/>
            <a:ext cx="2944934" cy="430887"/>
          </a:xfrm>
          <a:prstGeom prst="rect">
            <a:avLst/>
          </a:prstGeom>
          <a:solidFill>
            <a:schemeClr val="accent1">
              <a:lumMod val="40000"/>
              <a:lumOff val="60000"/>
            </a:schemeClr>
          </a:solidFill>
          <a:ln>
            <a:solidFill>
              <a:schemeClr val="accent1">
                <a:lumMod val="40000"/>
                <a:lumOff val="60000"/>
              </a:schemeClr>
            </a:solidFill>
          </a:ln>
        </p:spPr>
        <p:txBody>
          <a:bodyPr wrap="square" rtlCol="0">
            <a:spAutoFit/>
          </a:bodyPr>
          <a:lstStyle/>
          <a:p>
            <a:pPr algn="ctr"/>
            <a:r>
              <a:rPr lang="en-GB" sz="2200" dirty="0">
                <a:latin typeface="Times New Roman" pitchFamily="18" charset="0"/>
                <a:cs typeface="Times New Roman" pitchFamily="18" charset="0"/>
              </a:rPr>
              <a:t>The focus of this study</a:t>
            </a:r>
            <a:endParaRPr lang="nl-NL" sz="2200" dirty="0">
              <a:latin typeface="Times New Roman" pitchFamily="18" charset="0"/>
              <a:cs typeface="Times New Roman" pitchFamily="18" charset="0"/>
            </a:endParaRPr>
          </a:p>
        </p:txBody>
      </p:sp>
    </p:spTree>
    <p:extLst>
      <p:ext uri="{BB962C8B-B14F-4D97-AF65-F5344CB8AC3E}">
        <p14:creationId xmlns:p14="http://schemas.microsoft.com/office/powerpoint/2010/main" val="5796526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9955" y="1619898"/>
            <a:ext cx="7106464" cy="4314371"/>
          </a:xfrm>
        </p:spPr>
        <p:txBody>
          <a:bodyPr/>
          <a:lstStyle/>
          <a:p>
            <a:r>
              <a:rPr lang="en-GB" dirty="0" smtClean="0">
                <a:latin typeface="Times New Roman" pitchFamily="18" charset="0"/>
                <a:cs typeface="Times New Roman" pitchFamily="18" charset="0"/>
              </a:rPr>
              <a:t>Advantages</a:t>
            </a:r>
          </a:p>
          <a:p>
            <a:pPr marL="514350" indent="-514350">
              <a:buFont typeface="+mj-lt"/>
              <a:buAutoNum type="arabicPeriod"/>
            </a:pPr>
            <a:r>
              <a:rPr lang="en-GB" dirty="0" smtClean="0">
                <a:latin typeface="Times New Roman" pitchFamily="18" charset="0"/>
                <a:cs typeface="Times New Roman" pitchFamily="18" charset="0"/>
              </a:rPr>
              <a:t>Higher processing and visualisation speeds</a:t>
            </a:r>
          </a:p>
          <a:p>
            <a:pPr marL="514350" indent="-514350">
              <a:buFont typeface="+mj-lt"/>
              <a:buAutoNum type="arabicPeriod"/>
            </a:pPr>
            <a:r>
              <a:rPr lang="en-GB" dirty="0" smtClean="0">
                <a:latin typeface="Times New Roman" pitchFamily="18" charset="0"/>
                <a:cs typeface="Times New Roman" pitchFamily="18" charset="0"/>
              </a:rPr>
              <a:t>Real-time editing</a:t>
            </a:r>
          </a:p>
          <a:p>
            <a:pPr marL="514350" indent="-514350">
              <a:buFont typeface="+mj-lt"/>
              <a:buAutoNum type="arabicPeriod"/>
            </a:pPr>
            <a:r>
              <a:rPr lang="en-GB" dirty="0" smtClean="0">
                <a:latin typeface="Times New Roman" pitchFamily="18" charset="0"/>
                <a:cs typeface="Times New Roman" pitchFamily="18" charset="0"/>
              </a:rPr>
              <a:t>Higher software developing speed</a:t>
            </a:r>
          </a:p>
          <a:p>
            <a:r>
              <a:rPr lang="en-GB" dirty="0" smtClean="0">
                <a:latin typeface="Times New Roman" pitchFamily="18" charset="0"/>
                <a:cs typeface="Times New Roman" pitchFamily="18" charset="0"/>
              </a:rPr>
              <a:t> Disadvantages</a:t>
            </a:r>
          </a:p>
          <a:p>
            <a:pPr marL="514350" indent="-514350">
              <a:buFont typeface="+mj-lt"/>
              <a:buAutoNum type="arabicPeriod"/>
            </a:pPr>
            <a:r>
              <a:rPr lang="en-GB" dirty="0" smtClean="0">
                <a:latin typeface="Times New Roman" pitchFamily="18" charset="0"/>
                <a:cs typeface="Times New Roman" pitchFamily="18" charset="0"/>
              </a:rPr>
              <a:t>Losing initial point measurements</a:t>
            </a:r>
          </a:p>
          <a:p>
            <a:pPr marL="514350" indent="-514350">
              <a:buFont typeface="+mj-lt"/>
              <a:buAutoNum type="arabicPeriod"/>
            </a:pPr>
            <a:r>
              <a:rPr lang="en-GB" dirty="0" smtClean="0">
                <a:latin typeface="Times New Roman" pitchFamily="18" charset="0"/>
                <a:cs typeface="Times New Roman" pitchFamily="18" charset="0"/>
              </a:rPr>
              <a:t>Choice of the appropriate cell size is of significant importance</a:t>
            </a:r>
          </a:p>
          <a:p>
            <a:pPr marL="514350" indent="-514350">
              <a:buFont typeface="+mj-lt"/>
              <a:buAutoNum type="arabicPeriod"/>
            </a:pPr>
            <a:endParaRPr lang="en-GB" dirty="0" smtClean="0">
              <a:latin typeface="Times New Roman" pitchFamily="18" charset="0"/>
              <a:cs typeface="Times New Roman" pitchFamily="18" charset="0"/>
            </a:endParaRPr>
          </a:p>
        </p:txBody>
      </p:sp>
      <p:sp>
        <p:nvSpPr>
          <p:cNvPr id="13" name="TextBox 12"/>
          <p:cNvSpPr txBox="1"/>
          <p:nvPr/>
        </p:nvSpPr>
        <p:spPr>
          <a:xfrm>
            <a:off x="3342805" y="1567"/>
            <a:ext cx="5801194" cy="307777"/>
          </a:xfrm>
          <a:prstGeom prst="rect">
            <a:avLst/>
          </a:prstGeom>
          <a:solidFill>
            <a:srgbClr val="00B0F0"/>
          </a:solidFill>
        </p:spPr>
        <p:txBody>
          <a:bodyPr wrap="square" rtlCol="0">
            <a:spAutoFit/>
          </a:bodyPr>
          <a:lstStyle/>
          <a:p>
            <a:r>
              <a:rPr lang="en-GB" sz="1400" b="1" dirty="0" smtClean="0">
                <a:latin typeface="Times New Roman" panose="02020603050405020304" pitchFamily="18" charset="0"/>
                <a:cs typeface="Times New Roman" panose="02020603050405020304" pitchFamily="18" charset="0"/>
              </a:rPr>
              <a:t>Introduction</a:t>
            </a:r>
            <a:r>
              <a:rPr lang="en-GB" sz="1400" dirty="0" smtClean="0">
                <a:latin typeface="Times New Roman" panose="02020603050405020304" pitchFamily="18" charset="0"/>
                <a:cs typeface="Times New Roman" panose="02020603050405020304" pitchFamily="18" charset="0"/>
              </a:rPr>
              <a:t> – Method Description – Data Description– Results – Conclusion</a:t>
            </a:r>
            <a:endParaRPr lang="nl-NL" sz="1400" dirty="0">
              <a:latin typeface="Times New Roman" panose="02020603050405020304" pitchFamily="18" charset="0"/>
              <a:cs typeface="Times New Roman" panose="02020603050405020304" pitchFamily="18" charset="0"/>
            </a:endParaRPr>
          </a:p>
        </p:txBody>
      </p:sp>
      <p:sp>
        <p:nvSpPr>
          <p:cNvPr id="14" name="Title 1"/>
          <p:cNvSpPr>
            <a:spLocks noGrp="1"/>
          </p:cNvSpPr>
          <p:nvPr>
            <p:ph type="title"/>
          </p:nvPr>
        </p:nvSpPr>
        <p:spPr>
          <a:xfrm>
            <a:off x="1559910" y="607920"/>
            <a:ext cx="7106464" cy="996942"/>
          </a:xfrm>
        </p:spPr>
        <p:txBody>
          <a:bodyPr/>
          <a:lstStyle/>
          <a:p>
            <a:r>
              <a:rPr lang="en-US" dirty="0" smtClean="0">
                <a:latin typeface="Times New Roman" pitchFamily="18" charset="0"/>
                <a:cs typeface="Times New Roman" pitchFamily="18" charset="0"/>
              </a:rPr>
              <a:t>Grid based modelling 	</a:t>
            </a:r>
            <a:endParaRPr lang="en-US" dirty="0">
              <a:latin typeface="Times New Roman" pitchFamily="18" charset="0"/>
              <a:cs typeface="Times New Roman" pitchFamily="18" charset="0"/>
            </a:endParaRPr>
          </a:p>
        </p:txBody>
      </p:sp>
      <p:pic>
        <p:nvPicPr>
          <p:cNvPr id="15" name="Picture 2" descr="H:\DOCUMENTS\Hydro 2017\Hydro Logo.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633" y="14989"/>
            <a:ext cx="1310469" cy="661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8" name="Content Placeholder 17"/>
          <p:cNvSpPr>
            <a:spLocks noGrp="1"/>
          </p:cNvSpPr>
          <p:nvPr>
            <p:ph idx="1"/>
          </p:nvPr>
        </p:nvSpPr>
        <p:spPr>
          <a:xfrm>
            <a:off x="1651140" y="1127964"/>
            <a:ext cx="7106464" cy="5179527"/>
          </a:xfrm>
        </p:spPr>
        <p:txBody>
          <a:bodyPr>
            <a:normAutofit/>
          </a:bodyPr>
          <a:lstStyle/>
          <a:p>
            <a:pPr algn="just"/>
            <a:r>
              <a:rPr lang="en-GB" sz="2400" dirty="0" smtClean="0">
                <a:latin typeface="Times New Roman" pitchFamily="18" charset="0"/>
                <a:cs typeface="Times New Roman" pitchFamily="18" charset="0"/>
              </a:rPr>
              <a:t>An often used approach is to use the shallowest depths. </a:t>
            </a:r>
            <a:r>
              <a:rPr lang="en-GB" sz="2400" b="1" dirty="0" smtClean="0">
                <a:solidFill>
                  <a:srgbClr val="FF0000"/>
                </a:solidFill>
                <a:latin typeface="Times New Roman" pitchFamily="18" charset="0"/>
                <a:cs typeface="Times New Roman" pitchFamily="18" charset="0"/>
              </a:rPr>
              <a:t>However</a:t>
            </a:r>
            <a:r>
              <a:rPr lang="en-GB" sz="2400" dirty="0" smtClean="0">
                <a:latin typeface="Times New Roman" pitchFamily="18" charset="0"/>
                <a:cs typeface="Times New Roman" pitchFamily="18" charset="0"/>
              </a:rPr>
              <a:t>, they can correspond to outliers.</a:t>
            </a:r>
          </a:p>
          <a:p>
            <a:pPr algn="just"/>
            <a:r>
              <a:rPr lang="en-GB" sz="2400" dirty="0" smtClean="0">
                <a:latin typeface="Times New Roman" pitchFamily="18" charset="0"/>
                <a:cs typeface="Times New Roman" pitchFamily="18" charset="0"/>
              </a:rPr>
              <a:t>An alternative is to use the mean depth. </a:t>
            </a:r>
            <a:r>
              <a:rPr lang="en-GB" sz="2400" b="1" dirty="0" smtClean="0">
                <a:solidFill>
                  <a:srgbClr val="FF0000"/>
                </a:solidFill>
                <a:latin typeface="Times New Roman" pitchFamily="18" charset="0"/>
                <a:cs typeface="Times New Roman" pitchFamily="18" charset="0"/>
              </a:rPr>
              <a:t>However</a:t>
            </a:r>
            <a:r>
              <a:rPr lang="en-GB" sz="2400" dirty="0" smtClean="0">
                <a:latin typeface="Times New Roman" pitchFamily="18" charset="0"/>
                <a:cs typeface="Times New Roman" pitchFamily="18" charset="0"/>
              </a:rPr>
              <a:t>, hazardous object might left undetected.</a:t>
            </a:r>
          </a:p>
          <a:p>
            <a:pPr marL="0" indent="0" algn="just">
              <a:buNone/>
            </a:pPr>
            <a:r>
              <a:rPr lang="en-GB" sz="2400" b="1" dirty="0" smtClean="0">
                <a:solidFill>
                  <a:schemeClr val="accent1">
                    <a:lumMod val="75000"/>
                  </a:schemeClr>
                </a:solidFill>
                <a:latin typeface="Times New Roman" pitchFamily="18" charset="0"/>
                <a:cs typeface="Times New Roman" pitchFamily="18" charset="0"/>
              </a:rPr>
              <a:t>Alternatively one can use: </a:t>
            </a:r>
          </a:p>
          <a:p>
            <a:pPr marL="457200" indent="-457200" algn="just">
              <a:buFont typeface="+mj-lt"/>
              <a:buAutoNum type="arabicPeriod"/>
            </a:pPr>
            <a:r>
              <a:rPr lang="en-GB" sz="2400" dirty="0" smtClean="0">
                <a:latin typeface="Times New Roman" pitchFamily="18" charset="0"/>
                <a:cs typeface="Times New Roman" pitchFamily="18" charset="0"/>
              </a:rPr>
              <a:t>A combination of standard deviation of the depth measurements in a cell and the mean depth.</a:t>
            </a:r>
          </a:p>
          <a:p>
            <a:pPr marL="457200" indent="-457200" algn="just">
              <a:buFont typeface="+mj-lt"/>
              <a:buAutoNum type="arabicPeriod"/>
            </a:pPr>
            <a:r>
              <a:rPr lang="en-GB" sz="2400" dirty="0">
                <a:latin typeface="Times New Roman" pitchFamily="18" charset="0"/>
                <a:cs typeface="Times New Roman" pitchFamily="18" charset="0"/>
              </a:rPr>
              <a:t>T</a:t>
            </a:r>
            <a:r>
              <a:rPr lang="en-GB" sz="2400" dirty="0" smtClean="0">
                <a:latin typeface="Times New Roman" pitchFamily="18" charset="0"/>
                <a:cs typeface="Times New Roman" pitchFamily="18" charset="0"/>
              </a:rPr>
              <a:t>he standard deviation corrected for the effect of potential slopes in a cell and the mean depth.</a:t>
            </a:r>
          </a:p>
          <a:p>
            <a:pPr marL="457200" indent="-457200" algn="just">
              <a:buFont typeface="+mj-lt"/>
              <a:buAutoNum type="arabicPeriod"/>
            </a:pPr>
            <a:r>
              <a:rPr lang="en-GB" sz="2400" dirty="0" smtClean="0">
                <a:latin typeface="Times New Roman" pitchFamily="18" charset="0"/>
                <a:cs typeface="Times New Roman" pitchFamily="18" charset="0"/>
              </a:rPr>
              <a:t>The shallowest depth derived based on the regression coefficients of the depth observables in a cell. </a:t>
            </a:r>
          </a:p>
        </p:txBody>
      </p:sp>
      <p:sp>
        <p:nvSpPr>
          <p:cNvPr id="6" name="TextBox 5"/>
          <p:cNvSpPr txBox="1"/>
          <p:nvPr/>
        </p:nvSpPr>
        <p:spPr>
          <a:xfrm>
            <a:off x="3342805" y="1567"/>
            <a:ext cx="5801194" cy="307777"/>
          </a:xfrm>
          <a:prstGeom prst="rect">
            <a:avLst/>
          </a:prstGeom>
          <a:solidFill>
            <a:srgbClr val="00B0F0"/>
          </a:solidFill>
        </p:spPr>
        <p:txBody>
          <a:bodyPr wrap="square" rtlCol="0">
            <a:spAutoFit/>
          </a:bodyPr>
          <a:lstStyle/>
          <a:p>
            <a:r>
              <a:rPr lang="en-GB" sz="1400" dirty="0" smtClean="0">
                <a:latin typeface="Times New Roman" panose="02020603050405020304" pitchFamily="18" charset="0"/>
                <a:cs typeface="Times New Roman" panose="02020603050405020304" pitchFamily="18" charset="0"/>
              </a:rPr>
              <a:t>Introduction –</a:t>
            </a:r>
            <a:r>
              <a:rPr lang="en-GB" sz="1400" b="1" dirty="0" smtClean="0">
                <a:latin typeface="Times New Roman" panose="02020603050405020304" pitchFamily="18" charset="0"/>
                <a:cs typeface="Times New Roman" panose="02020603050405020304" pitchFamily="18" charset="0"/>
              </a:rPr>
              <a:t> Method Description</a:t>
            </a:r>
            <a:r>
              <a:rPr lang="en-GB" sz="1400" dirty="0" smtClean="0">
                <a:latin typeface="Times New Roman" panose="02020603050405020304" pitchFamily="18" charset="0"/>
                <a:cs typeface="Times New Roman" panose="02020603050405020304" pitchFamily="18" charset="0"/>
              </a:rPr>
              <a:t> – Data Description– Results – Conclusion</a:t>
            </a:r>
            <a:endParaRPr lang="nl-NL" sz="1400" dirty="0">
              <a:latin typeface="Times New Roman" panose="02020603050405020304" pitchFamily="18" charset="0"/>
              <a:cs typeface="Times New Roman" panose="02020603050405020304" pitchFamily="18" charset="0"/>
            </a:endParaRPr>
          </a:p>
        </p:txBody>
      </p:sp>
      <p:pic>
        <p:nvPicPr>
          <p:cNvPr id="7" name="Picture 2" descr="H:\DOCUMENTS\Hydro 2017\Hydro Logo.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633" y="14989"/>
            <a:ext cx="1310469" cy="66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359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22709" y="1828800"/>
            <a:ext cx="1474236" cy="42920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Content Placeholder 2"/>
          <p:cNvSpPr>
            <a:spLocks noGrp="1"/>
          </p:cNvSpPr>
          <p:nvPr>
            <p:ph idx="1"/>
          </p:nvPr>
        </p:nvSpPr>
        <p:spPr>
          <a:xfrm>
            <a:off x="1763106" y="895738"/>
            <a:ext cx="7106464" cy="5352625"/>
          </a:xfrm>
        </p:spPr>
        <p:txBody>
          <a:bodyPr>
            <a:normAutofit/>
          </a:bodyPr>
          <a:lstStyle/>
          <a:p>
            <a:pPr marL="0" indent="0">
              <a:buNone/>
            </a:pPr>
            <a:r>
              <a:rPr lang="en-US" sz="2400" dirty="0" smtClean="0"/>
              <a:t>						</a:t>
            </a:r>
          </a:p>
          <a:p>
            <a:pPr marL="0" indent="0">
              <a:buNone/>
            </a:pPr>
            <a:endParaRPr lang="en-US" sz="2400" dirty="0" smtClean="0"/>
          </a:p>
          <a:p>
            <a:pPr marL="0" indent="0">
              <a:buNone/>
            </a:pPr>
            <a:r>
              <a:rPr lang="en-US" sz="2400" dirty="0"/>
              <a:t>	</a:t>
            </a:r>
            <a:r>
              <a:rPr lang="en-US" sz="2400" dirty="0" smtClean="0"/>
              <a:t>					</a:t>
            </a:r>
            <a:r>
              <a:rPr lang="en-US" sz="2400" b="1" dirty="0" smtClean="0">
                <a:latin typeface="Times" panose="02020603050405020304" pitchFamily="18" charset="0"/>
                <a:cs typeface="Times" panose="02020603050405020304" pitchFamily="18" charset="0"/>
              </a:rPr>
              <a:t>Objective </a:t>
            </a:r>
          </a:p>
          <a:p>
            <a:pPr marL="0" indent="0">
              <a:buNone/>
            </a:pPr>
            <a:endParaRPr lang="en-US" sz="2400" dirty="0" smtClean="0"/>
          </a:p>
          <a:p>
            <a:pPr marL="0" indent="0" algn="ctr">
              <a:buNone/>
            </a:pPr>
            <a:r>
              <a:rPr lang="en-US" sz="2400" dirty="0" smtClean="0">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A</a:t>
            </a:r>
            <a:r>
              <a:rPr lang="en-US" sz="2400" dirty="0" smtClean="0">
                <a:latin typeface="Times" panose="02020603050405020304" pitchFamily="18" charset="0"/>
                <a:cs typeface="Times" panose="02020603050405020304" pitchFamily="18" charset="0"/>
              </a:rPr>
              <a:t>pply these three alternatives to two different datasets and compare the results with </a:t>
            </a:r>
            <a:r>
              <a:rPr lang="en-US" sz="2400" smtClean="0">
                <a:latin typeface="Times" panose="02020603050405020304" pitchFamily="18" charset="0"/>
                <a:cs typeface="Times" panose="02020603050405020304" pitchFamily="18" charset="0"/>
              </a:rPr>
              <a:t>their shallowest counterpart. </a:t>
            </a:r>
            <a:endParaRPr lang="en-US" sz="2400" dirty="0">
              <a:latin typeface="Times" panose="02020603050405020304" pitchFamily="18" charset="0"/>
              <a:cs typeface="Times" panose="02020603050405020304" pitchFamily="18" charset="0"/>
            </a:endParaRPr>
          </a:p>
        </p:txBody>
      </p:sp>
      <p:sp>
        <p:nvSpPr>
          <p:cNvPr id="6" name="TextBox 5"/>
          <p:cNvSpPr txBox="1"/>
          <p:nvPr/>
        </p:nvSpPr>
        <p:spPr>
          <a:xfrm>
            <a:off x="3342805" y="1567"/>
            <a:ext cx="5801194" cy="307777"/>
          </a:xfrm>
          <a:prstGeom prst="rect">
            <a:avLst/>
          </a:prstGeom>
          <a:solidFill>
            <a:srgbClr val="00B0F0"/>
          </a:solidFill>
        </p:spPr>
        <p:txBody>
          <a:bodyPr wrap="square" rtlCol="0">
            <a:spAutoFit/>
          </a:bodyPr>
          <a:lstStyle/>
          <a:p>
            <a:r>
              <a:rPr lang="en-GB" sz="1400" dirty="0" smtClean="0">
                <a:latin typeface="Times New Roman" panose="02020603050405020304" pitchFamily="18" charset="0"/>
                <a:cs typeface="Times New Roman" panose="02020603050405020304" pitchFamily="18" charset="0"/>
              </a:rPr>
              <a:t>Introduction –</a:t>
            </a:r>
            <a:r>
              <a:rPr lang="en-GB" sz="1400" b="1" dirty="0" smtClean="0">
                <a:latin typeface="Times New Roman" panose="02020603050405020304" pitchFamily="18" charset="0"/>
                <a:cs typeface="Times New Roman" panose="02020603050405020304" pitchFamily="18" charset="0"/>
              </a:rPr>
              <a:t> Method Description</a:t>
            </a:r>
            <a:r>
              <a:rPr lang="en-GB" sz="1400" dirty="0" smtClean="0">
                <a:latin typeface="Times New Roman" panose="02020603050405020304" pitchFamily="18" charset="0"/>
                <a:cs typeface="Times New Roman" panose="02020603050405020304" pitchFamily="18" charset="0"/>
              </a:rPr>
              <a:t> – Data Description– Results – Conclusion</a:t>
            </a:r>
            <a:endParaRPr lang="nl-NL" sz="1400" dirty="0">
              <a:latin typeface="Times New Roman" panose="02020603050405020304" pitchFamily="18" charset="0"/>
              <a:cs typeface="Times New Roman" panose="02020603050405020304" pitchFamily="18" charset="0"/>
            </a:endParaRPr>
          </a:p>
        </p:txBody>
      </p:sp>
      <p:pic>
        <p:nvPicPr>
          <p:cNvPr id="7" name="Picture 2" descr="H:\DOCUMENTS\Hydro 2017\Hydro Logo.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633" y="14989"/>
            <a:ext cx="1310469" cy="661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H:\DOCUMENTS\Hydro 2017\Figures\Figures\Figure 2.tif"/>
          <p:cNvPicPr>
            <a:picLocks noChangeAspect="1" noChangeArrowheads="1"/>
          </p:cNvPicPr>
          <p:nvPr/>
        </p:nvPicPr>
        <p:blipFill rotWithShape="1">
          <a:blip r:embed="rId3">
            <a:extLst>
              <a:ext uri="{28A0092B-C50C-407E-A947-70E740481C1C}">
                <a14:useLocalDpi xmlns:a14="http://schemas.microsoft.com/office/drawing/2010/main" val="0"/>
              </a:ext>
            </a:extLst>
          </a:blip>
          <a:srcRect l="32111" t="18650" r="29117" b="8367"/>
          <a:stretch/>
        </p:blipFill>
        <p:spPr bwMode="auto">
          <a:xfrm>
            <a:off x="5422232" y="1556085"/>
            <a:ext cx="3545306" cy="500513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738956" y="676464"/>
            <a:ext cx="7106464" cy="879621"/>
          </a:xfrm>
        </p:spPr>
        <p:txBody>
          <a:bodyPr>
            <a:normAutofit fontScale="92500"/>
          </a:bodyPr>
          <a:lstStyle/>
          <a:p>
            <a:r>
              <a:rPr lang="en-GB" sz="2400" dirty="0" smtClean="0">
                <a:latin typeface="Times New Roman" pitchFamily="18" charset="0"/>
                <a:cs typeface="Times New Roman" pitchFamily="18" charset="0"/>
              </a:rPr>
              <a:t>EM 3002 D</a:t>
            </a:r>
          </a:p>
          <a:p>
            <a:pPr marL="0" indent="0">
              <a:buNone/>
            </a:pPr>
            <a:r>
              <a:rPr lang="en-GB" sz="2400" dirty="0" smtClean="0">
                <a:latin typeface="Times" panose="02020603050405020304" pitchFamily="18" charset="0"/>
                <a:cs typeface="Times" panose="02020603050405020304" pitchFamily="18" charset="0"/>
              </a:rPr>
              <a:t>	88 millions Soundings		</a:t>
            </a:r>
            <a:r>
              <a:rPr lang="en-GB" sz="2400" dirty="0">
                <a:latin typeface="Times" panose="02020603050405020304" pitchFamily="18" charset="0"/>
                <a:cs typeface="Times" panose="02020603050405020304" pitchFamily="18" charset="0"/>
              </a:rPr>
              <a:t>	</a:t>
            </a:r>
            <a:r>
              <a:rPr lang="en-GB" sz="2400" dirty="0" smtClean="0">
                <a:latin typeface="Times" panose="02020603050405020304" pitchFamily="18" charset="0"/>
                <a:cs typeface="Times" panose="02020603050405020304" pitchFamily="18" charset="0"/>
              </a:rPr>
              <a:t> 71 millions Soundings</a:t>
            </a:r>
            <a:endParaRPr lang="en-GB" sz="2400" dirty="0">
              <a:latin typeface="Times" panose="02020603050405020304" pitchFamily="18" charset="0"/>
              <a:cs typeface="Times" panose="02020603050405020304" pitchFamily="18" charset="0"/>
            </a:endParaRPr>
          </a:p>
          <a:p>
            <a:endParaRPr lang="en-GB" sz="2400" dirty="0" smtClean="0">
              <a:latin typeface="Times New Roman" pitchFamily="18" charset="0"/>
              <a:cs typeface="Times New Roman" pitchFamily="18" charset="0"/>
            </a:endParaRPr>
          </a:p>
          <a:p>
            <a:endParaRPr lang="en-GB" sz="2400" dirty="0" smtClean="0">
              <a:latin typeface="Times New Roman" pitchFamily="18" charset="0"/>
              <a:cs typeface="Times New Roman" pitchFamily="18" charset="0"/>
            </a:endParaRPr>
          </a:p>
          <a:p>
            <a:endParaRPr lang="en-GB" sz="2400" dirty="0" smtClean="0">
              <a:latin typeface="Times New Roman" pitchFamily="18" charset="0"/>
              <a:cs typeface="Times New Roman" pitchFamily="18" charset="0"/>
            </a:endParaRPr>
          </a:p>
        </p:txBody>
      </p:sp>
      <p:sp>
        <p:nvSpPr>
          <p:cNvPr id="7" name="TextBox 6"/>
          <p:cNvSpPr txBox="1"/>
          <p:nvPr/>
        </p:nvSpPr>
        <p:spPr>
          <a:xfrm>
            <a:off x="3342805" y="1567"/>
            <a:ext cx="5801194" cy="307777"/>
          </a:xfrm>
          <a:prstGeom prst="rect">
            <a:avLst/>
          </a:prstGeom>
          <a:solidFill>
            <a:srgbClr val="00B0F0"/>
          </a:solidFill>
        </p:spPr>
        <p:txBody>
          <a:bodyPr wrap="square" rtlCol="0">
            <a:spAutoFit/>
          </a:bodyPr>
          <a:lstStyle/>
          <a:p>
            <a:r>
              <a:rPr lang="en-GB" sz="1400" dirty="0" smtClean="0">
                <a:latin typeface="Times New Roman" panose="02020603050405020304" pitchFamily="18" charset="0"/>
                <a:cs typeface="Times New Roman" panose="02020603050405020304" pitchFamily="18" charset="0"/>
              </a:rPr>
              <a:t>Introduction –</a:t>
            </a:r>
            <a:r>
              <a:rPr lang="en-GB" sz="1400" b="1" dirty="0" smtClean="0">
                <a:latin typeface="Times New Roman" panose="02020603050405020304" pitchFamily="18" charset="0"/>
                <a:cs typeface="Times New Roman" panose="02020603050405020304" pitchFamily="18" charset="0"/>
              </a:rPr>
              <a:t> </a:t>
            </a:r>
            <a:r>
              <a:rPr lang="en-GB" sz="1400" dirty="0" smtClean="0">
                <a:latin typeface="Times New Roman" panose="02020603050405020304" pitchFamily="18" charset="0"/>
                <a:cs typeface="Times New Roman" panose="02020603050405020304" pitchFamily="18" charset="0"/>
              </a:rPr>
              <a:t>Method Description – </a:t>
            </a:r>
            <a:r>
              <a:rPr lang="en-GB" sz="1400" b="1" dirty="0" smtClean="0">
                <a:latin typeface="Times New Roman" panose="02020603050405020304" pitchFamily="18" charset="0"/>
                <a:cs typeface="Times New Roman" panose="02020603050405020304" pitchFamily="18" charset="0"/>
              </a:rPr>
              <a:t>Data Description</a:t>
            </a:r>
            <a:r>
              <a:rPr lang="en-GB" sz="1400" dirty="0" smtClean="0">
                <a:latin typeface="Times New Roman" panose="02020603050405020304" pitchFamily="18" charset="0"/>
                <a:cs typeface="Times New Roman" panose="02020603050405020304" pitchFamily="18" charset="0"/>
              </a:rPr>
              <a:t>– Results – Conclusion</a:t>
            </a:r>
            <a:endParaRPr lang="nl-NL" sz="1400" dirty="0">
              <a:latin typeface="Times New Roman" panose="02020603050405020304" pitchFamily="18" charset="0"/>
              <a:cs typeface="Times New Roman" panose="02020603050405020304" pitchFamily="18" charset="0"/>
            </a:endParaRPr>
          </a:p>
        </p:txBody>
      </p:sp>
      <p:pic>
        <p:nvPicPr>
          <p:cNvPr id="8" name="Picture 2" descr="H:\DOCUMENTS\Hydro 2017\Hydro Logo.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633" y="14989"/>
            <a:ext cx="1310469" cy="661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4474" t="14899" r="35965" b="10643"/>
          <a:stretch/>
        </p:blipFill>
        <p:spPr>
          <a:xfrm>
            <a:off x="1598222" y="1551090"/>
            <a:ext cx="3617502" cy="5106381"/>
          </a:xfrm>
          <a:prstGeom prst="rect">
            <a:avLst/>
          </a:prstGeom>
        </p:spPr>
      </p:pic>
      <p:sp>
        <p:nvSpPr>
          <p:cNvPr id="11" name="TextBox 10"/>
          <p:cNvSpPr txBox="1"/>
          <p:nvPr/>
        </p:nvSpPr>
        <p:spPr>
          <a:xfrm>
            <a:off x="4732419" y="5735234"/>
            <a:ext cx="513347" cy="369332"/>
          </a:xfrm>
          <a:prstGeom prst="rect">
            <a:avLst/>
          </a:prstGeom>
          <a:noFill/>
        </p:spPr>
        <p:txBody>
          <a:bodyPr wrap="square" rtlCol="0">
            <a:spAutoFit/>
          </a:bodyPr>
          <a:lstStyle/>
          <a:p>
            <a:r>
              <a:rPr lang="en-GB" b="1" i="1" dirty="0">
                <a:latin typeface="Times" panose="02020603050405020304" pitchFamily="18" charset="0"/>
                <a:cs typeface="Times" panose="02020603050405020304" pitchFamily="18" charset="0"/>
              </a:rPr>
              <a:t>A</a:t>
            </a:r>
            <a:endParaRPr lang="nl-NL" b="1" i="1" dirty="0">
              <a:latin typeface="Times" panose="02020603050405020304" pitchFamily="18" charset="0"/>
              <a:cs typeface="Times" panose="02020603050405020304" pitchFamily="18" charset="0"/>
            </a:endParaRPr>
          </a:p>
        </p:txBody>
      </p:sp>
      <p:sp>
        <p:nvSpPr>
          <p:cNvPr id="14" name="TextBox 13"/>
          <p:cNvSpPr txBox="1"/>
          <p:nvPr/>
        </p:nvSpPr>
        <p:spPr>
          <a:xfrm>
            <a:off x="8502317" y="5550386"/>
            <a:ext cx="513347" cy="369332"/>
          </a:xfrm>
          <a:prstGeom prst="rect">
            <a:avLst/>
          </a:prstGeom>
          <a:noFill/>
        </p:spPr>
        <p:txBody>
          <a:bodyPr wrap="square" rtlCol="0">
            <a:spAutoFit/>
          </a:bodyPr>
          <a:lstStyle/>
          <a:p>
            <a:r>
              <a:rPr lang="en-GB" b="1" i="1" dirty="0" smtClean="0">
                <a:latin typeface="Times" panose="02020603050405020304" pitchFamily="18" charset="0"/>
                <a:cs typeface="Times" panose="02020603050405020304" pitchFamily="18" charset="0"/>
              </a:rPr>
              <a:t>B</a:t>
            </a:r>
            <a:endParaRPr lang="nl-NL" b="1" i="1" dirty="0">
              <a:latin typeface="Times" panose="02020603050405020304" pitchFamily="18" charset="0"/>
              <a:cs typeface="Times" panose="0202060305040502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2805" y="1567"/>
            <a:ext cx="5801194" cy="307777"/>
          </a:xfrm>
          <a:prstGeom prst="rect">
            <a:avLst/>
          </a:prstGeom>
          <a:solidFill>
            <a:srgbClr val="00B0F0"/>
          </a:solidFill>
        </p:spPr>
        <p:txBody>
          <a:bodyPr wrap="square" rtlCol="0">
            <a:spAutoFit/>
          </a:bodyPr>
          <a:lstStyle/>
          <a:p>
            <a:r>
              <a:rPr lang="en-GB" sz="1400" dirty="0" smtClean="0">
                <a:latin typeface="Times New Roman" panose="02020603050405020304" pitchFamily="18" charset="0"/>
                <a:cs typeface="Times New Roman" panose="02020603050405020304" pitchFamily="18" charset="0"/>
              </a:rPr>
              <a:t>Introduction –</a:t>
            </a:r>
            <a:r>
              <a:rPr lang="en-GB" sz="1400" b="1" dirty="0" smtClean="0">
                <a:latin typeface="Times New Roman" panose="02020603050405020304" pitchFamily="18" charset="0"/>
                <a:cs typeface="Times New Roman" panose="02020603050405020304" pitchFamily="18" charset="0"/>
              </a:rPr>
              <a:t> </a:t>
            </a:r>
            <a:r>
              <a:rPr lang="en-GB" sz="1400" dirty="0" smtClean="0">
                <a:latin typeface="Times New Roman" panose="02020603050405020304" pitchFamily="18" charset="0"/>
                <a:cs typeface="Times New Roman" panose="02020603050405020304" pitchFamily="18" charset="0"/>
              </a:rPr>
              <a:t>Method Description – Data Description–</a:t>
            </a:r>
            <a:r>
              <a:rPr lang="en-GB" sz="1400" b="1" dirty="0" smtClean="0">
                <a:latin typeface="Times New Roman" panose="02020603050405020304" pitchFamily="18" charset="0"/>
                <a:cs typeface="Times New Roman" panose="02020603050405020304" pitchFamily="18" charset="0"/>
              </a:rPr>
              <a:t> Results</a:t>
            </a:r>
            <a:r>
              <a:rPr lang="en-GB" sz="1400" dirty="0" smtClean="0">
                <a:latin typeface="Times New Roman" panose="02020603050405020304" pitchFamily="18" charset="0"/>
                <a:cs typeface="Times New Roman" panose="02020603050405020304" pitchFamily="18" charset="0"/>
              </a:rPr>
              <a:t> – Conclusion</a:t>
            </a:r>
            <a:endParaRPr lang="nl-NL" sz="1400" dirty="0">
              <a:latin typeface="Times New Roman" panose="02020603050405020304" pitchFamily="18" charset="0"/>
              <a:cs typeface="Times New Roman" panose="02020603050405020304" pitchFamily="18" charset="0"/>
            </a:endParaRPr>
          </a:p>
        </p:txBody>
      </p:sp>
      <p:pic>
        <p:nvPicPr>
          <p:cNvPr id="8" name="Picture 2" descr="H:\DOCUMENTS\Hydro 2017\Hydro Logo.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633" y="14989"/>
            <a:ext cx="1310469" cy="66147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p:nvPr>
        </p:nvSpPr>
        <p:spPr>
          <a:xfrm>
            <a:off x="1575952" y="511668"/>
            <a:ext cx="7106464" cy="819827"/>
          </a:xfrm>
        </p:spPr>
        <p:txBody>
          <a:bodyPr/>
          <a:lstStyle/>
          <a:p>
            <a:r>
              <a:rPr lang="en-US" dirty="0" smtClean="0">
                <a:latin typeface="Times New Roman" pitchFamily="18" charset="0"/>
                <a:cs typeface="Times New Roman" pitchFamily="18" charset="0"/>
              </a:rPr>
              <a:t>Based on Regression coefficients	</a:t>
            </a:r>
            <a:endParaRPr lang="en-US" dirty="0">
              <a:latin typeface="Times New Roman" pitchFamily="18" charset="0"/>
              <a:cs typeface="Times New Roman" pitchFamily="18" charset="0"/>
            </a:endParaRPr>
          </a:p>
        </p:txBody>
      </p:sp>
      <p:pic>
        <p:nvPicPr>
          <p:cNvPr id="2051"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805676" y="3056521"/>
            <a:ext cx="4437725" cy="3206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82633" y="1331495"/>
            <a:ext cx="7416988" cy="369332"/>
          </a:xfrm>
          <a:prstGeom prst="rect">
            <a:avLst/>
          </a:prstGeom>
          <a:noFill/>
        </p:spPr>
        <p:txBody>
          <a:bodyPr wrap="square" rtlCol="0">
            <a:spAutoFit/>
          </a:bodyPr>
          <a:lstStyle/>
          <a:p>
            <a:endParaRPr lang="nl-NL" dirty="0"/>
          </a:p>
        </p:txBody>
      </p:sp>
      <mc:AlternateContent xmlns:mc="http://schemas.openxmlformats.org/markup-compatibility/2006" xmlns:a14="http://schemas.microsoft.com/office/drawing/2010/main">
        <mc:Choice Requires="a14">
          <p:sp>
            <p:nvSpPr>
              <p:cNvPr id="14" name="Content Placeholder 2"/>
              <p:cNvSpPr txBox="1">
                <a:spLocks/>
              </p:cNvSpPr>
              <p:nvPr/>
            </p:nvSpPr>
            <p:spPr>
              <a:xfrm>
                <a:off x="1575953" y="1331495"/>
                <a:ext cx="7423668" cy="50532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GB" sz="2400" dirty="0" smtClean="0">
                    <a:latin typeface="Times New Roman" pitchFamily="18" charset="0"/>
                    <a:cs typeface="Times New Roman" pitchFamily="18" charset="0"/>
                  </a:rPr>
                  <a:t>Assuming constant slopes in easting and northing directions in a cell, the mathematical shallowest depth will be located at one of the corners.</a:t>
                </a:r>
              </a:p>
              <a:p>
                <a14:m>
                  <m:oMath xmlns:m="http://schemas.openxmlformats.org/officeDocument/2006/math">
                    <m:sSub>
                      <m:sSubPr>
                        <m:ctrlPr>
                          <a:rPr lang="nl-NL" sz="2400" i="1">
                            <a:latin typeface="Cambria Math"/>
                          </a:rPr>
                        </m:ctrlPr>
                      </m:sSubPr>
                      <m:e>
                        <m:r>
                          <a:rPr lang="en-GB" sz="2400" i="1">
                            <a:latin typeface="Cambria Math"/>
                          </a:rPr>
                          <m:t>𝑑</m:t>
                        </m:r>
                      </m:e>
                      <m:sub>
                        <m:r>
                          <a:rPr lang="en-GB" sz="2400" i="1">
                            <a:latin typeface="Cambria Math"/>
                          </a:rPr>
                          <m:t>𝐸</m:t>
                        </m:r>
                        <m:r>
                          <a:rPr lang="en-GB" sz="2400" i="1">
                            <a:latin typeface="Cambria Math"/>
                          </a:rPr>
                          <m:t>,</m:t>
                        </m:r>
                        <m:r>
                          <a:rPr lang="en-GB" sz="2400" i="1">
                            <a:latin typeface="Cambria Math"/>
                          </a:rPr>
                          <m:t>𝑁</m:t>
                        </m:r>
                      </m:sub>
                    </m:sSub>
                    <m:r>
                      <a:rPr lang="en-GB" sz="2400" i="1">
                        <a:latin typeface="Cambria Math"/>
                      </a:rPr>
                      <m:t>=</m:t>
                    </m:r>
                    <m:r>
                      <a:rPr lang="en-GB" sz="2400" i="1">
                        <a:latin typeface="Cambria Math"/>
                      </a:rPr>
                      <m:t>𝑏</m:t>
                    </m:r>
                    <m:r>
                      <a:rPr lang="en-GB" sz="2400" i="1">
                        <a:latin typeface="Cambria Math"/>
                      </a:rPr>
                      <m:t>+</m:t>
                    </m:r>
                    <m:sSub>
                      <m:sSubPr>
                        <m:ctrlPr>
                          <a:rPr lang="nl-NL" sz="2400" i="1">
                            <a:latin typeface="Cambria Math"/>
                          </a:rPr>
                        </m:ctrlPr>
                      </m:sSubPr>
                      <m:e>
                        <m:r>
                          <a:rPr lang="en-GB" sz="2400" i="1">
                            <a:latin typeface="Cambria Math"/>
                          </a:rPr>
                          <m:t>𝑅𝐶</m:t>
                        </m:r>
                      </m:e>
                      <m:sub>
                        <m:r>
                          <a:rPr lang="en-GB" sz="2400" i="1">
                            <a:latin typeface="Cambria Math"/>
                          </a:rPr>
                          <m:t>𝐸</m:t>
                        </m:r>
                      </m:sub>
                    </m:sSub>
                    <m:r>
                      <a:rPr lang="en-GB" sz="2400" i="1">
                        <a:latin typeface="Cambria Math"/>
                      </a:rPr>
                      <m:t>𝐸</m:t>
                    </m:r>
                    <m:r>
                      <a:rPr lang="en-GB" sz="2400" i="1">
                        <a:latin typeface="Cambria Math"/>
                      </a:rPr>
                      <m:t>+</m:t>
                    </m:r>
                    <m:sSub>
                      <m:sSubPr>
                        <m:ctrlPr>
                          <a:rPr lang="nl-NL" sz="2400" i="1">
                            <a:latin typeface="Cambria Math"/>
                          </a:rPr>
                        </m:ctrlPr>
                      </m:sSubPr>
                      <m:e>
                        <m:r>
                          <a:rPr lang="en-GB" sz="2400" i="1">
                            <a:latin typeface="Cambria Math"/>
                          </a:rPr>
                          <m:t>𝑅𝐶</m:t>
                        </m:r>
                      </m:e>
                      <m:sub>
                        <m:r>
                          <a:rPr lang="en-GB" sz="2400" i="1">
                            <a:latin typeface="Cambria Math"/>
                          </a:rPr>
                          <m:t>𝑁</m:t>
                        </m:r>
                      </m:sub>
                    </m:sSub>
                    <m:r>
                      <a:rPr lang="en-GB" sz="2400" i="1">
                        <a:latin typeface="Cambria Math"/>
                      </a:rPr>
                      <m:t>𝑁</m:t>
                    </m:r>
                    <m:r>
                      <a:rPr lang="en-GB" sz="2400" i="1">
                        <a:latin typeface="Cambria Math"/>
                      </a:rPr>
                      <m:t>+</m:t>
                    </m:r>
                    <m:r>
                      <a:rPr lang="en-GB" sz="2400" i="1">
                        <a:latin typeface="Cambria Math"/>
                      </a:rPr>
                      <m:t>𝜀</m:t>
                    </m:r>
                    <m:r>
                      <a:rPr lang="en-GB" sz="2400" i="1">
                        <a:latin typeface="Cambria Math"/>
                      </a:rPr>
                      <m:t>(0,</m:t>
                    </m:r>
                    <m:sSub>
                      <m:sSubPr>
                        <m:ctrlPr>
                          <a:rPr lang="nl-NL" sz="2400" i="1">
                            <a:latin typeface="Cambria Math"/>
                          </a:rPr>
                        </m:ctrlPr>
                      </m:sSubPr>
                      <m:e>
                        <m:r>
                          <a:rPr lang="en-GB" sz="2400" i="1">
                            <a:latin typeface="Cambria Math"/>
                          </a:rPr>
                          <m:t>𝜎</m:t>
                        </m:r>
                      </m:e>
                      <m:sub>
                        <m:r>
                          <a:rPr lang="en-GB" sz="2400" i="1">
                            <a:latin typeface="Cambria Math"/>
                          </a:rPr>
                          <m:t>𝑐𝑜𝑟𝑟</m:t>
                        </m:r>
                      </m:sub>
                    </m:sSub>
                    <m:r>
                      <a:rPr lang="en-GB" sz="2400" i="1">
                        <a:latin typeface="Cambria Math"/>
                      </a:rPr>
                      <m:t>)</m:t>
                    </m:r>
                  </m:oMath>
                </a14:m>
                <a:endParaRPr lang="en-GB" sz="2400" dirty="0" smtClean="0">
                  <a:latin typeface="Times New Roman" pitchFamily="18" charset="0"/>
                  <a:cs typeface="Times New Roman" pitchFamily="18" charset="0"/>
                </a:endParaRPr>
              </a:p>
              <a:p>
                <a:endParaRPr lang="en-GB" sz="2400" dirty="0" smtClean="0">
                  <a:latin typeface="Times New Roman" pitchFamily="18" charset="0"/>
                  <a:cs typeface="Times New Roman" pitchFamily="18" charset="0"/>
                </a:endParaRPr>
              </a:p>
            </p:txBody>
          </p:sp>
        </mc:Choice>
        <mc:Fallback xmlns="">
          <p:sp>
            <p:nvSpPr>
              <p:cNvPr id="14" name="Content Placeholder 2"/>
              <p:cNvSpPr txBox="1">
                <a:spLocks noRot="1" noChangeAspect="1" noMove="1" noResize="1" noEditPoints="1" noAdjustHandles="1" noChangeArrowheads="1" noChangeShapeType="1" noTextEdit="1"/>
              </p:cNvSpPr>
              <p:nvPr/>
            </p:nvSpPr>
            <p:spPr>
              <a:xfrm>
                <a:off x="1575953" y="1331495"/>
                <a:ext cx="7423668" cy="5053263"/>
              </a:xfrm>
              <a:prstGeom prst="rect">
                <a:avLst/>
              </a:prstGeom>
              <a:blipFill rotWithShape="1">
                <a:blip r:embed="rId5"/>
                <a:stretch>
                  <a:fillRect l="-1150" t="-965" r="-1315"/>
                </a:stretch>
              </a:blipFill>
            </p:spPr>
            <p:txBody>
              <a:bodyPr/>
              <a:lstStyle/>
              <a:p>
                <a:r>
                  <a:rPr lang="nl-NL">
                    <a:noFill/>
                  </a:rPr>
                  <a:t> </a:t>
                </a:r>
              </a:p>
            </p:txBody>
          </p:sp>
        </mc:Fallback>
      </mc:AlternateContent>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itchFamily="18" charset="0"/>
                <a:cs typeface="Times New Roman" pitchFamily="18" charset="0"/>
              </a:rPr>
              <a:t>Based on Regression coefficients</a:t>
            </a:r>
            <a:endParaRPr lang="nl-NL" dirty="0"/>
          </a:p>
        </p:txBody>
      </p:sp>
      <p:sp>
        <p:nvSpPr>
          <p:cNvPr id="3" name="Content Placeholder 2"/>
          <p:cNvSpPr>
            <a:spLocks noGrp="1"/>
          </p:cNvSpPr>
          <p:nvPr>
            <p:ph idx="1"/>
          </p:nvPr>
        </p:nvSpPr>
        <p:spPr>
          <a:xfrm>
            <a:off x="1666284" y="1374282"/>
            <a:ext cx="3120866" cy="2035885"/>
          </a:xfrm>
        </p:spPr>
        <p:txBody>
          <a:bodyPr/>
          <a:lstStyle/>
          <a:p>
            <a:pPr marL="0" indent="0">
              <a:buNone/>
            </a:pPr>
            <a:r>
              <a:rPr lang="en-GB" dirty="0">
                <a:latin typeface="Times New Roman" pitchFamily="18" charset="0"/>
                <a:cs typeface="Times New Roman" pitchFamily="18" charset="0"/>
              </a:rPr>
              <a:t>Using this method results in obtaining unrealistic depth at the corners. </a:t>
            </a:r>
          </a:p>
          <a:p>
            <a:endParaRPr lang="nl-NL" dirty="0"/>
          </a:p>
        </p:txBody>
      </p:sp>
      <p:sp>
        <p:nvSpPr>
          <p:cNvPr id="10" name="TextBox 9"/>
          <p:cNvSpPr txBox="1"/>
          <p:nvPr/>
        </p:nvSpPr>
        <p:spPr>
          <a:xfrm>
            <a:off x="3342805" y="1567"/>
            <a:ext cx="5801194" cy="307777"/>
          </a:xfrm>
          <a:prstGeom prst="rect">
            <a:avLst/>
          </a:prstGeom>
          <a:solidFill>
            <a:srgbClr val="00B0F0"/>
          </a:solidFill>
        </p:spPr>
        <p:txBody>
          <a:bodyPr wrap="square" rtlCol="0">
            <a:spAutoFit/>
          </a:bodyPr>
          <a:lstStyle/>
          <a:p>
            <a:r>
              <a:rPr lang="en-GB" sz="1400" dirty="0" smtClean="0">
                <a:latin typeface="Times New Roman" panose="02020603050405020304" pitchFamily="18" charset="0"/>
                <a:cs typeface="Times New Roman" panose="02020603050405020304" pitchFamily="18" charset="0"/>
              </a:rPr>
              <a:t>Introduction –</a:t>
            </a:r>
            <a:r>
              <a:rPr lang="en-GB" sz="1400" b="1" dirty="0" smtClean="0">
                <a:latin typeface="Times New Roman" panose="02020603050405020304" pitchFamily="18" charset="0"/>
                <a:cs typeface="Times New Roman" panose="02020603050405020304" pitchFamily="18" charset="0"/>
              </a:rPr>
              <a:t> </a:t>
            </a:r>
            <a:r>
              <a:rPr lang="en-GB" sz="1400" dirty="0" smtClean="0">
                <a:latin typeface="Times New Roman" panose="02020603050405020304" pitchFamily="18" charset="0"/>
                <a:cs typeface="Times New Roman" panose="02020603050405020304" pitchFamily="18" charset="0"/>
              </a:rPr>
              <a:t>Method Description – Data Description–</a:t>
            </a:r>
            <a:r>
              <a:rPr lang="en-GB" sz="1400" b="1" dirty="0" smtClean="0">
                <a:latin typeface="Times New Roman" panose="02020603050405020304" pitchFamily="18" charset="0"/>
                <a:cs typeface="Times New Roman" panose="02020603050405020304" pitchFamily="18" charset="0"/>
              </a:rPr>
              <a:t> Results</a:t>
            </a:r>
            <a:r>
              <a:rPr lang="en-GB" sz="1400" dirty="0" smtClean="0">
                <a:latin typeface="Times New Roman" panose="02020603050405020304" pitchFamily="18" charset="0"/>
                <a:cs typeface="Times New Roman" panose="02020603050405020304" pitchFamily="18" charset="0"/>
              </a:rPr>
              <a:t> – Conclusion</a:t>
            </a:r>
            <a:endParaRPr lang="nl-NL" sz="1400" dirty="0">
              <a:latin typeface="Times New Roman" panose="02020603050405020304" pitchFamily="18" charset="0"/>
              <a:cs typeface="Times New Roman" panose="02020603050405020304" pitchFamily="18" charset="0"/>
            </a:endParaRPr>
          </a:p>
        </p:txBody>
      </p:sp>
      <p:pic>
        <p:nvPicPr>
          <p:cNvPr id="11" name="Picture 2" descr="H:\DOCUMENTS\Hydro 2017\Hydro Logo.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633" y="14989"/>
            <a:ext cx="1310469" cy="6614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DOCUMENTS\Hydro 2017\Figures\Figures\Figure 3.tif"/>
          <p:cNvPicPr>
            <a:picLocks noChangeAspect="1" noChangeArrowheads="1"/>
          </p:cNvPicPr>
          <p:nvPr/>
        </p:nvPicPr>
        <p:blipFill rotWithShape="1">
          <a:blip r:embed="rId3">
            <a:extLst>
              <a:ext uri="{28A0092B-C50C-407E-A947-70E740481C1C}">
                <a14:useLocalDpi xmlns:a14="http://schemas.microsoft.com/office/drawing/2010/main" val="0"/>
              </a:ext>
            </a:extLst>
          </a:blip>
          <a:srcRect b="19438"/>
          <a:stretch/>
        </p:blipFill>
        <p:spPr bwMode="auto">
          <a:xfrm>
            <a:off x="1582633" y="3622674"/>
            <a:ext cx="5714858" cy="29268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p:cNvGraphicFramePr>
            <a:graphicFrameLocks noGrp="1"/>
          </p:cNvGraphicFramePr>
          <p:nvPr>
            <p:extLst>
              <p:ext uri="{D42A27DB-BD31-4B8C-83A1-F6EECF244321}">
                <p14:modId xmlns:p14="http://schemas.microsoft.com/office/powerpoint/2010/main" val="3232326861"/>
              </p:ext>
            </p:extLst>
          </p:nvPr>
        </p:nvGraphicFramePr>
        <p:xfrm>
          <a:off x="4820634" y="1396030"/>
          <a:ext cx="3970438" cy="1828800"/>
        </p:xfrm>
        <a:graphic>
          <a:graphicData uri="http://schemas.openxmlformats.org/drawingml/2006/table">
            <a:tbl>
              <a:tblPr firstRow="1" bandRow="1">
                <a:tableStyleId>{69CF1AB2-1976-4502-BF36-3FF5EA218861}</a:tableStyleId>
              </a:tblPr>
              <a:tblGrid>
                <a:gridCol w="3121462"/>
                <a:gridCol w="848976"/>
              </a:tblGrid>
              <a:tr h="259743">
                <a:tc>
                  <a:txBody>
                    <a:bodyPr/>
                    <a:lstStyle/>
                    <a:p>
                      <a:r>
                        <a:rPr lang="en-GB" b="1" dirty="0" smtClean="0">
                          <a:latin typeface="Times" panose="02020603050405020304" pitchFamily="18" charset="0"/>
                          <a:cs typeface="Times" panose="02020603050405020304" pitchFamily="18" charset="0"/>
                        </a:rPr>
                        <a:t>Mean depth (m)</a:t>
                      </a:r>
                      <a:endParaRPr lang="nl-NL" b="1" dirty="0">
                        <a:latin typeface="Times" panose="02020603050405020304" pitchFamily="18" charset="0"/>
                        <a:cs typeface="Times" panose="02020603050405020304" pitchFamily="18" charset="0"/>
                      </a:endParaRPr>
                    </a:p>
                  </a:txBody>
                  <a:tcPr/>
                </a:tc>
                <a:tc>
                  <a:txBody>
                    <a:bodyPr/>
                    <a:lstStyle/>
                    <a:p>
                      <a:r>
                        <a:rPr lang="en-GB" b="0" dirty="0" smtClean="0">
                          <a:latin typeface="Times" panose="02020603050405020304" pitchFamily="18" charset="0"/>
                          <a:cs typeface="Times" panose="02020603050405020304" pitchFamily="18" charset="0"/>
                        </a:rPr>
                        <a:t>40.218</a:t>
                      </a:r>
                      <a:endParaRPr lang="nl-NL" b="0" dirty="0">
                        <a:latin typeface="Times" panose="02020603050405020304" pitchFamily="18" charset="0"/>
                        <a:cs typeface="Times" panose="02020603050405020304" pitchFamily="18" charset="0"/>
                      </a:endParaRPr>
                    </a:p>
                  </a:txBody>
                  <a:tcPr/>
                </a:tc>
              </a:tr>
              <a:tr h="259743">
                <a:tc>
                  <a:txBody>
                    <a:bodyPr/>
                    <a:lstStyle/>
                    <a:p>
                      <a:r>
                        <a:rPr lang="en-GB" b="1" dirty="0" smtClean="0">
                          <a:latin typeface="Times" panose="02020603050405020304" pitchFamily="18" charset="0"/>
                          <a:cs typeface="Times" panose="02020603050405020304" pitchFamily="18" charset="0"/>
                        </a:rPr>
                        <a:t>Number</a:t>
                      </a:r>
                      <a:r>
                        <a:rPr lang="en-GB" b="1" baseline="0" dirty="0" smtClean="0">
                          <a:latin typeface="Times" panose="02020603050405020304" pitchFamily="18" charset="0"/>
                          <a:cs typeface="Times" panose="02020603050405020304" pitchFamily="18" charset="0"/>
                        </a:rPr>
                        <a:t> of Hits</a:t>
                      </a:r>
                      <a:endParaRPr lang="nl-NL" b="1" dirty="0">
                        <a:latin typeface="Times" panose="02020603050405020304" pitchFamily="18" charset="0"/>
                        <a:cs typeface="Times" panose="02020603050405020304" pitchFamily="18" charset="0"/>
                      </a:endParaRPr>
                    </a:p>
                  </a:txBody>
                  <a:tcPr/>
                </a:tc>
                <a:tc>
                  <a:txBody>
                    <a:bodyPr/>
                    <a:lstStyle/>
                    <a:p>
                      <a:r>
                        <a:rPr lang="en-GB" dirty="0" smtClean="0">
                          <a:latin typeface="Times" panose="02020603050405020304" pitchFamily="18" charset="0"/>
                          <a:cs typeface="Times" panose="02020603050405020304" pitchFamily="18" charset="0"/>
                        </a:rPr>
                        <a:t>6</a:t>
                      </a:r>
                      <a:endParaRPr lang="nl-NL" dirty="0">
                        <a:latin typeface="Times" panose="02020603050405020304" pitchFamily="18" charset="0"/>
                        <a:cs typeface="Times" panose="02020603050405020304" pitchFamily="18" charset="0"/>
                      </a:endParaRPr>
                    </a:p>
                  </a:txBody>
                  <a:tcPr/>
                </a:tc>
              </a:tr>
              <a:tr h="259743">
                <a:tc>
                  <a:txBody>
                    <a:bodyPr/>
                    <a:lstStyle/>
                    <a:p>
                      <a:r>
                        <a:rPr lang="en-GB" b="1" dirty="0" smtClean="0">
                          <a:latin typeface="Times" panose="02020603050405020304" pitchFamily="18" charset="0"/>
                          <a:cs typeface="Times" panose="02020603050405020304" pitchFamily="18" charset="0"/>
                        </a:rPr>
                        <a:t>Standard deviation (m)</a:t>
                      </a:r>
                      <a:endParaRPr lang="nl-NL" b="1" dirty="0">
                        <a:latin typeface="Times" panose="02020603050405020304" pitchFamily="18" charset="0"/>
                        <a:cs typeface="Times" panose="02020603050405020304" pitchFamily="18" charset="0"/>
                      </a:endParaRPr>
                    </a:p>
                  </a:txBody>
                  <a:tcPr/>
                </a:tc>
                <a:tc>
                  <a:txBody>
                    <a:bodyPr/>
                    <a:lstStyle/>
                    <a:p>
                      <a:r>
                        <a:rPr lang="en-GB" dirty="0" smtClean="0">
                          <a:latin typeface="Times" panose="02020603050405020304" pitchFamily="18" charset="0"/>
                          <a:cs typeface="Times" panose="02020603050405020304" pitchFamily="18" charset="0"/>
                        </a:rPr>
                        <a:t>0.107</a:t>
                      </a:r>
                      <a:endParaRPr lang="nl-NL" dirty="0">
                        <a:latin typeface="Times" panose="02020603050405020304" pitchFamily="18" charset="0"/>
                        <a:cs typeface="Times" panose="02020603050405020304" pitchFamily="18" charset="0"/>
                      </a:endParaRPr>
                    </a:p>
                  </a:txBody>
                  <a:tcPr/>
                </a:tc>
              </a:tr>
              <a:tr h="259743">
                <a:tc>
                  <a:txBody>
                    <a:bodyPr/>
                    <a:lstStyle/>
                    <a:p>
                      <a:r>
                        <a:rPr lang="en-GB" b="1" dirty="0" smtClean="0">
                          <a:latin typeface="Times" panose="02020603050405020304" pitchFamily="18" charset="0"/>
                          <a:cs typeface="Times" panose="02020603050405020304" pitchFamily="18" charset="0"/>
                        </a:rPr>
                        <a:t>Corrected standard deviation </a:t>
                      </a:r>
                      <a:endParaRPr lang="nl-NL" b="1" dirty="0">
                        <a:latin typeface="Times" panose="02020603050405020304" pitchFamily="18" charset="0"/>
                        <a:cs typeface="Times" panose="02020603050405020304" pitchFamily="18" charset="0"/>
                      </a:endParaRPr>
                    </a:p>
                  </a:txBody>
                  <a:tcPr/>
                </a:tc>
                <a:tc>
                  <a:txBody>
                    <a:bodyPr/>
                    <a:lstStyle/>
                    <a:p>
                      <a:r>
                        <a:rPr lang="en-GB" dirty="0" smtClean="0">
                          <a:latin typeface="Times" panose="02020603050405020304" pitchFamily="18" charset="0"/>
                          <a:cs typeface="Times" panose="02020603050405020304" pitchFamily="18" charset="0"/>
                        </a:rPr>
                        <a:t>0.04</a:t>
                      </a:r>
                      <a:endParaRPr lang="nl-NL" dirty="0">
                        <a:latin typeface="Times" panose="02020603050405020304" pitchFamily="18" charset="0"/>
                        <a:cs typeface="Times" panose="02020603050405020304" pitchFamily="18" charset="0"/>
                      </a:endParaRPr>
                    </a:p>
                  </a:txBody>
                  <a:tcPr/>
                </a:tc>
              </a:tr>
              <a:tr h="259743">
                <a:tc>
                  <a:txBody>
                    <a:bodyPr/>
                    <a:lstStyle/>
                    <a:p>
                      <a:r>
                        <a:rPr lang="en-GB" b="1" dirty="0" smtClean="0">
                          <a:latin typeface="Times" panose="02020603050405020304" pitchFamily="18" charset="0"/>
                          <a:cs typeface="Times" panose="02020603050405020304" pitchFamily="18" charset="0"/>
                        </a:rPr>
                        <a:t>Slope</a:t>
                      </a:r>
                      <a:r>
                        <a:rPr lang="en-GB" b="1" baseline="0" dirty="0" smtClean="0">
                          <a:latin typeface="Times" panose="02020603050405020304" pitchFamily="18" charset="0"/>
                          <a:cs typeface="Times" panose="02020603050405020304" pitchFamily="18" charset="0"/>
                        </a:rPr>
                        <a:t> angle (degrees)</a:t>
                      </a:r>
                      <a:endParaRPr lang="nl-NL" b="1" dirty="0">
                        <a:latin typeface="Times" panose="02020603050405020304" pitchFamily="18" charset="0"/>
                        <a:cs typeface="Times" panose="02020603050405020304" pitchFamily="18" charset="0"/>
                      </a:endParaRPr>
                    </a:p>
                  </a:txBody>
                  <a:tcPr/>
                </a:tc>
                <a:tc>
                  <a:txBody>
                    <a:bodyPr/>
                    <a:lstStyle/>
                    <a:p>
                      <a:r>
                        <a:rPr lang="en-GB" dirty="0" smtClean="0">
                          <a:latin typeface="Times" panose="02020603050405020304" pitchFamily="18" charset="0"/>
                          <a:cs typeface="Times" panose="02020603050405020304" pitchFamily="18" charset="0"/>
                        </a:rPr>
                        <a:t>88.65</a:t>
                      </a:r>
                      <a:endParaRPr lang="nl-NL" dirty="0">
                        <a:latin typeface="Times" panose="02020603050405020304" pitchFamily="18" charset="0"/>
                        <a:cs typeface="Times" panose="02020603050405020304" pitchFamily="18" charset="0"/>
                      </a:endParaRPr>
                    </a:p>
                  </a:txBody>
                  <a:tcPr/>
                </a:tc>
              </a:tr>
            </a:tbl>
          </a:graphicData>
        </a:graphic>
      </p:graphicFrame>
    </p:spTree>
    <p:extLst>
      <p:ext uri="{BB962C8B-B14F-4D97-AF65-F5344CB8AC3E}">
        <p14:creationId xmlns:p14="http://schemas.microsoft.com/office/powerpoint/2010/main" val="9052202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U Delft">
      <a:dk1>
        <a:sysClr val="windowText" lastClr="000000"/>
      </a:dk1>
      <a:lt1>
        <a:srgbClr val="FFFFFF"/>
      </a:lt1>
      <a:dk2>
        <a:srgbClr val="00A6D6"/>
      </a:dk2>
      <a:lt2>
        <a:srgbClr val="FFFFFF"/>
      </a:lt2>
      <a:accent1>
        <a:srgbClr val="A5CA1A"/>
      </a:accent1>
      <a:accent2>
        <a:srgbClr val="E21A1A"/>
      </a:accent2>
      <a:accent3>
        <a:srgbClr val="6D177F"/>
      </a:accent3>
      <a:accent4>
        <a:srgbClr val="E64616"/>
      </a:accent4>
      <a:accent5>
        <a:srgbClr val="008891"/>
      </a:accent5>
      <a:accent6>
        <a:srgbClr val="6B8689"/>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4806</TotalTime>
  <Words>952</Words>
  <Application>Microsoft Office PowerPoint</Application>
  <PresentationFormat>On-screen Show (4:3)</PresentationFormat>
  <Paragraphs>117</Paragraphs>
  <Slides>16</Slides>
  <Notes>13</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 Theme</vt:lpstr>
      <vt:lpstr>Custom Design</vt:lpstr>
      <vt:lpstr>Minimum depth, mean depth or something in between?</vt:lpstr>
      <vt:lpstr>Content </vt:lpstr>
      <vt:lpstr>PowerPoint Presentation</vt:lpstr>
      <vt:lpstr>Grid based modelling  </vt:lpstr>
      <vt:lpstr>PowerPoint Presentation</vt:lpstr>
      <vt:lpstr>PowerPoint Presentation</vt:lpstr>
      <vt:lpstr>PowerPoint Presentation</vt:lpstr>
      <vt:lpstr>Based on Regression coefficients </vt:lpstr>
      <vt:lpstr>Based on Regression coefficients</vt:lpstr>
      <vt:lpstr>Based on Regression coefficients</vt:lpstr>
      <vt:lpstr>Based on Standard deviation</vt:lpstr>
      <vt:lpstr>Based on corrected standard deviation</vt:lpstr>
      <vt:lpstr>Seafloor profile</vt:lpstr>
      <vt:lpstr>Seafloor profile</vt:lpstr>
      <vt:lpstr>PowerPoint Presentation</vt:lpstr>
      <vt:lpstr>PowerPoint Presentation</vt:lpstr>
    </vt:vector>
  </TitlesOfParts>
  <Company>TU Delft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Saskia de Been</dc:creator>
  <cp:lastModifiedBy>Matthieu Vrakking - Periplus Group</cp:lastModifiedBy>
  <cp:revision>345</cp:revision>
  <dcterms:created xsi:type="dcterms:W3CDTF">2015-07-09T11:57:30Z</dcterms:created>
  <dcterms:modified xsi:type="dcterms:W3CDTF">2017-11-20T21:26:30Z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