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42" r:id="rId2"/>
    <p:sldId id="330" r:id="rId3"/>
    <p:sldId id="404" r:id="rId4"/>
    <p:sldId id="356" r:id="rId5"/>
    <p:sldId id="357" r:id="rId6"/>
    <p:sldId id="332" r:id="rId7"/>
    <p:sldId id="364" r:id="rId8"/>
    <p:sldId id="358" r:id="rId9"/>
    <p:sldId id="359" r:id="rId10"/>
    <p:sldId id="360" r:id="rId11"/>
    <p:sldId id="400" r:id="rId12"/>
    <p:sldId id="401" r:id="rId13"/>
    <p:sldId id="399" r:id="rId14"/>
    <p:sldId id="371" r:id="rId15"/>
    <p:sldId id="351" r:id="rId16"/>
    <p:sldId id="376" r:id="rId17"/>
    <p:sldId id="405" r:id="rId18"/>
    <p:sldId id="355" r:id="rId19"/>
    <p:sldId id="393" r:id="rId20"/>
    <p:sldId id="380" r:id="rId21"/>
    <p:sldId id="383" r:id="rId22"/>
    <p:sldId id="384" r:id="rId23"/>
    <p:sldId id="381" r:id="rId24"/>
    <p:sldId id="403" r:id="rId25"/>
    <p:sldId id="402" r:id="rId26"/>
    <p:sldId id="406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B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34" autoAdjust="0"/>
    <p:restoredTop sz="75307" autoAdjust="0"/>
  </p:normalViewPr>
  <p:slideViewPr>
    <p:cSldViewPr snapToGrid="0">
      <p:cViewPr varScale="1">
        <p:scale>
          <a:sx n="65" d="100"/>
          <a:sy n="65" d="100"/>
        </p:scale>
        <p:origin x="1512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5" d="100"/>
          <a:sy n="115" d="100"/>
        </p:scale>
        <p:origin x="304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6E653-4FF9-9146-8D5F-A4CF223D750F}" type="datetimeFigureOut">
              <a:rPr lang="fr-FR" smtClean="0"/>
              <a:t>14/11/2017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90940-04D6-9D40-940F-31A8747EF5FE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723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935AD-D7C8-AD43-A0A8-31FA4563CD6B}" type="datetimeFigureOut">
              <a:rPr lang="fr-FR" smtClean="0"/>
              <a:t>14/11/2017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4C437-5B08-FE4B-A19E-46146EBB0A56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234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4C437-5B08-FE4B-A19E-46146EBB0A56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7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400" y="2937600"/>
            <a:ext cx="3450264" cy="97888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0803467" y="6129867"/>
            <a:ext cx="1388533" cy="728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10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'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97758" y="2642127"/>
            <a:ext cx="7617968" cy="1588127"/>
          </a:xfrm>
        </p:spPr>
        <p:txBody>
          <a:bodyPr wrap="square" anchor="ctr">
            <a:spAutoFit/>
          </a:bodyPr>
          <a:lstStyle>
            <a:lvl1pPr marL="0" indent="0">
              <a:spcBef>
                <a:spcPts val="0"/>
              </a:spcBef>
              <a:buNone/>
              <a:defRPr sz="5400" b="1" spc="-4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fr-FR" dirty="0" err="1"/>
              <a:t>Presentation’s</a:t>
            </a:r>
            <a:endParaRPr lang="fr-FR" dirty="0"/>
          </a:p>
          <a:p>
            <a:pPr lvl="0"/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44" y="2161388"/>
            <a:ext cx="2549605" cy="254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8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8800"/>
            <a:ext cx="12192000" cy="5604933"/>
          </a:xfrm>
          <a:prstGeom prst="rect">
            <a:avLst/>
          </a:prstGeom>
          <a:solidFill>
            <a:srgbClr val="00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1053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 userDrawn="1"/>
        </p:nvSpPr>
        <p:spPr>
          <a:xfrm>
            <a:off x="0" y="5804452"/>
            <a:ext cx="12192000" cy="1053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 hasCustomPrompt="1"/>
          </p:nvPr>
        </p:nvSpPr>
        <p:spPr>
          <a:xfrm>
            <a:off x="4761327" y="3105835"/>
            <a:ext cx="6827699" cy="646331"/>
          </a:xfrm>
        </p:spPr>
        <p:txBody>
          <a:bodyPr wrap="square" anchor="ctr">
            <a:spAutoFit/>
          </a:bodyPr>
          <a:lstStyle>
            <a:lvl1pPr marL="585788" indent="-585788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/>
              <a:defRPr sz="3600" b="1" spc="-4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fr-FR" dirty="0" err="1"/>
              <a:t>Chapter</a:t>
            </a:r>
            <a:endParaRPr lang="fr-FR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920544" y="2737667"/>
            <a:ext cx="2694969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fr-FR" sz="40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Table</a:t>
            </a:r>
            <a:r>
              <a:rPr lang="fr-FR" sz="40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fr-FR" sz="40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FR" sz="40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 contents</a:t>
            </a:r>
            <a:endParaRPr lang="fr-FR" sz="40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25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44" y="2161388"/>
            <a:ext cx="2549605" cy="2549605"/>
          </a:xfrm>
          <a:prstGeom prst="rect">
            <a:avLst/>
          </a:prstGeom>
          <a:noFill/>
        </p:spPr>
      </p:pic>
      <p:sp>
        <p:nvSpPr>
          <p:cNvPr id="5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3657876" y="2634936"/>
            <a:ext cx="7293660" cy="1588127"/>
          </a:xfrm>
        </p:spPr>
        <p:txBody>
          <a:bodyPr wrap="square" anchor="ctr">
            <a:spAutoFit/>
          </a:bodyPr>
          <a:lstStyle>
            <a:lvl1pPr>
              <a:spcBef>
                <a:spcPts val="0"/>
              </a:spcBef>
              <a:buClr>
                <a:schemeClr val="bg1"/>
              </a:buClr>
              <a:defRPr sz="5400" b="1" spc="-40" baseline="0">
                <a:latin typeface="Arial" charset="0"/>
                <a:ea typeface="Arial" charset="0"/>
                <a:cs typeface="Arial" charset="0"/>
              </a:defRPr>
            </a:lvl1pPr>
            <a:lvl2pPr marL="230400">
              <a:spcBef>
                <a:spcPts val="0"/>
              </a:spcBef>
              <a:buClr>
                <a:schemeClr val="bg1"/>
              </a:buClr>
              <a:defRPr sz="5400" b="0" i="0" baseline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</a:lstStyle>
          <a:p>
            <a:pPr lvl="0"/>
            <a:r>
              <a:rPr lang="fr-FR" dirty="0" err="1"/>
              <a:t>Chapter’s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  <a:p>
            <a:pPr lvl="1"/>
            <a:r>
              <a:rPr lang="fr-FR" dirty="0" err="1"/>
              <a:t>Subhead</a:t>
            </a:r>
            <a:r>
              <a:rPr lang="fr-FR" dirty="0"/>
              <a:t> (Tab)</a:t>
            </a:r>
          </a:p>
        </p:txBody>
      </p:sp>
      <p:sp>
        <p:nvSpPr>
          <p:cNvPr id="15" name="Espace réservé du texte 2"/>
          <p:cNvSpPr>
            <a:spLocks noGrp="1"/>
          </p:cNvSpPr>
          <p:nvPr>
            <p:ph type="body" sz="quarter" idx="16" hasCustomPrompt="1"/>
          </p:nvPr>
        </p:nvSpPr>
        <p:spPr>
          <a:xfrm>
            <a:off x="1105480" y="2827306"/>
            <a:ext cx="2022732" cy="1217769"/>
          </a:xfrm>
        </p:spPr>
        <p:txBody>
          <a:bodyPr wrap="square" anchor="ctr">
            <a:spAutoFit/>
          </a:bodyPr>
          <a:lstStyle>
            <a:lvl1pPr marL="0" indent="0" algn="ctr">
              <a:buNone/>
              <a:defRPr sz="3600" b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fr-FR" dirty="0" err="1"/>
              <a:t>Chapter</a:t>
            </a:r>
            <a:endParaRPr lang="fr-FR" dirty="0"/>
          </a:p>
          <a:p>
            <a:pPr lvl="0"/>
            <a:r>
              <a:rPr lang="fr-FR" dirty="0" err="1"/>
              <a:t>nbr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Presentation’s title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1B13033-1F20-D24F-96FF-B6D0D3CDC989}" type="slidenum">
              <a:rPr lang="en-US" smtClean="0"/>
              <a:pPr/>
              <a:t>‹nr.›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48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i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9"/>
          <p:cNvSpPr>
            <a:spLocks noGrp="1"/>
          </p:cNvSpPr>
          <p:nvPr>
            <p:ph type="body" sz="quarter" idx="12" hasCustomPrompt="1"/>
          </p:nvPr>
        </p:nvSpPr>
        <p:spPr>
          <a:xfrm>
            <a:off x="567170" y="1037410"/>
            <a:ext cx="10672456" cy="426265"/>
          </a:xfrm>
        </p:spPr>
        <p:txBody>
          <a:bodyPr/>
          <a:lstStyle>
            <a:lvl1pPr marL="0" indent="0">
              <a:buNone/>
              <a:defRPr b="0" i="0" baseline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fr-FR" dirty="0" err="1"/>
              <a:t>Subhead</a:t>
            </a:r>
            <a:endParaRPr lang="fr-FR" dirty="0"/>
          </a:p>
        </p:txBody>
      </p:sp>
      <p:sp>
        <p:nvSpPr>
          <p:cNvPr id="7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567169" y="501879"/>
            <a:ext cx="10113656" cy="535531"/>
          </a:xfrm>
          <a:ln>
            <a:noFill/>
          </a:ln>
        </p:spPr>
        <p:txBody>
          <a:bodyPr wrap="square" anchor="t">
            <a:spAutoFit/>
          </a:bodyPr>
          <a:lstStyle>
            <a:lvl1pPr marL="0" indent="0">
              <a:spcBef>
                <a:spcPts val="0"/>
              </a:spcBef>
              <a:buNone/>
              <a:defRPr sz="3200" b="1" i="0" spc="-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err="1"/>
              <a:t>Heading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Presentation’s title</a:t>
            </a:r>
            <a:endParaRPr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1B13033-1F20-D24F-96FF-B6D0D3CDC989}" type="slidenum">
              <a:rPr lang="en-US" smtClean="0"/>
              <a:pPr/>
              <a:t>‹nr.›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70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icle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567169" y="1851648"/>
            <a:ext cx="12458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i="0" dirty="0">
                <a:latin typeface="Arial" charset="0"/>
                <a:ea typeface="Arial" charset="0"/>
                <a:cs typeface="Arial" charset="0"/>
              </a:rPr>
              <a:t>01.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930349" y="1851648"/>
            <a:ext cx="12538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i="0" dirty="0">
                <a:latin typeface="Arial" charset="0"/>
                <a:ea typeface="Arial" charset="0"/>
                <a:cs typeface="Arial" charset="0"/>
              </a:rPr>
              <a:t>02.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307440" y="1851648"/>
            <a:ext cx="12538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i="0" dirty="0">
                <a:latin typeface="Arial" charset="0"/>
                <a:ea typeface="Arial" charset="0"/>
                <a:cs typeface="Arial" charset="0"/>
              </a:rPr>
              <a:t>03.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553259" y="2769750"/>
            <a:ext cx="2818592" cy="590931"/>
          </a:xfrm>
        </p:spPr>
        <p:txBody>
          <a:bodyPr>
            <a:spAutoFit/>
          </a:bodyPr>
          <a:lstStyle>
            <a:lvl1pPr marL="0" indent="0">
              <a:buNone/>
              <a:defRPr sz="1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930350" y="2769750"/>
            <a:ext cx="2818592" cy="590931"/>
          </a:xfrm>
        </p:spPr>
        <p:txBody>
          <a:bodyPr>
            <a:spAutoFit/>
          </a:bodyPr>
          <a:lstStyle>
            <a:lvl1pPr marL="0" indent="0">
              <a:buNone/>
              <a:defRPr sz="1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307440" y="2769750"/>
            <a:ext cx="2818592" cy="590931"/>
          </a:xfrm>
        </p:spPr>
        <p:txBody>
          <a:bodyPr>
            <a:spAutoFit/>
          </a:bodyPr>
          <a:lstStyle>
            <a:lvl1pPr marL="0" indent="0">
              <a:buNone/>
              <a:defRPr sz="1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553259" y="4142895"/>
            <a:ext cx="2818592" cy="590931"/>
          </a:xfrm>
        </p:spPr>
        <p:txBody>
          <a:bodyPr>
            <a:spAutoFit/>
          </a:bodyPr>
          <a:lstStyle>
            <a:lvl1pPr marL="0" indent="0"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3930349" y="4142895"/>
            <a:ext cx="2818592" cy="590931"/>
          </a:xfrm>
        </p:spPr>
        <p:txBody>
          <a:bodyPr>
            <a:spAutoFit/>
          </a:bodyPr>
          <a:lstStyle>
            <a:lvl1pPr marL="0" indent="0"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7307440" y="4142895"/>
            <a:ext cx="2818592" cy="590931"/>
          </a:xfrm>
        </p:spPr>
        <p:txBody>
          <a:bodyPr>
            <a:spAutoFit/>
          </a:bodyPr>
          <a:lstStyle>
            <a:lvl1pPr marL="0" indent="0"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Espace réservé du texte 9"/>
          <p:cNvSpPr>
            <a:spLocks noGrp="1"/>
          </p:cNvSpPr>
          <p:nvPr>
            <p:ph type="body" sz="quarter" idx="12" hasCustomPrompt="1"/>
          </p:nvPr>
        </p:nvSpPr>
        <p:spPr>
          <a:xfrm>
            <a:off x="567170" y="1037410"/>
            <a:ext cx="10672456" cy="426265"/>
          </a:xfrm>
        </p:spPr>
        <p:txBody>
          <a:bodyPr/>
          <a:lstStyle>
            <a:lvl1pPr marL="0" indent="0">
              <a:buNone/>
              <a:defRPr b="0" i="0" baseline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fr-FR"/>
              <a:t>Subhead</a:t>
            </a:r>
            <a:endParaRPr lang="fr-FR" dirty="0"/>
          </a:p>
        </p:txBody>
      </p:sp>
      <p:sp>
        <p:nvSpPr>
          <p:cNvPr id="20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567169" y="501879"/>
            <a:ext cx="10113656" cy="535531"/>
          </a:xfrm>
          <a:ln>
            <a:noFill/>
          </a:ln>
        </p:spPr>
        <p:txBody>
          <a:bodyPr wrap="square" anchor="t">
            <a:spAutoFit/>
          </a:bodyPr>
          <a:lstStyle>
            <a:lvl1pPr marL="0" indent="0">
              <a:spcBef>
                <a:spcPts val="0"/>
              </a:spcBef>
              <a:buNone/>
              <a:defRPr sz="3200" b="1" i="0" spc="-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err="1"/>
              <a:t>Heading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Presentation’s title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1B13033-1F20-D24F-96FF-B6D0D3CDC989}" type="slidenum">
              <a:rPr lang="en-US" smtClean="0"/>
              <a:pPr/>
              <a:t>‹nr.›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22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icle 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309563" y="4478258"/>
            <a:ext cx="2703600" cy="590931"/>
          </a:xfrm>
        </p:spPr>
        <p:txBody>
          <a:bodyPr wrap="square">
            <a:spAutoFit/>
          </a:bodyPr>
          <a:lstStyle>
            <a:lvl1pPr marL="134938" indent="-134938">
              <a:spcBef>
                <a:spcPts val="0"/>
              </a:spcBef>
              <a:buFont typeface="Arial" charset="0"/>
              <a:buChar char="•"/>
              <a:tabLst/>
              <a:defRPr sz="1800" b="0" i="0"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3220284" y="4478258"/>
            <a:ext cx="2703600" cy="590931"/>
          </a:xfrm>
        </p:spPr>
        <p:txBody>
          <a:bodyPr wrap="square">
            <a:spAutoFit/>
          </a:bodyPr>
          <a:lstStyle>
            <a:lvl1pPr marL="134938" indent="-134938">
              <a:spcBef>
                <a:spcPts val="0"/>
              </a:spcBef>
              <a:buFont typeface="Arial" charset="0"/>
              <a:buChar char="•"/>
              <a:tabLst/>
              <a:defRPr sz="1800" b="0" i="0"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25"/>
          </p:nvPr>
        </p:nvSpPr>
        <p:spPr>
          <a:xfrm>
            <a:off x="6131005" y="4478258"/>
            <a:ext cx="2703600" cy="590931"/>
          </a:xfrm>
        </p:spPr>
        <p:txBody>
          <a:bodyPr wrap="square">
            <a:spAutoFit/>
          </a:bodyPr>
          <a:lstStyle>
            <a:lvl1pPr marL="134938" indent="-134938">
              <a:spcBef>
                <a:spcPts val="0"/>
              </a:spcBef>
              <a:buFont typeface="Arial" charset="0"/>
              <a:buChar char="•"/>
              <a:tabLst/>
              <a:defRPr sz="1800" b="0" i="0"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26"/>
          </p:nvPr>
        </p:nvSpPr>
        <p:spPr>
          <a:xfrm>
            <a:off x="9041161" y="4469183"/>
            <a:ext cx="2703600" cy="590931"/>
          </a:xfrm>
        </p:spPr>
        <p:txBody>
          <a:bodyPr wrap="square">
            <a:spAutoFit/>
          </a:bodyPr>
          <a:lstStyle>
            <a:lvl1pPr marL="134938" indent="-134938">
              <a:spcBef>
                <a:spcPts val="0"/>
              </a:spcBef>
              <a:buFont typeface="Arial" charset="0"/>
              <a:buChar char="•"/>
              <a:tabLst/>
              <a:defRPr sz="1800" b="0" i="0"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2" hasCustomPrompt="1"/>
          </p:nvPr>
        </p:nvSpPr>
        <p:spPr>
          <a:xfrm>
            <a:off x="567170" y="1037410"/>
            <a:ext cx="10672456" cy="426265"/>
          </a:xfrm>
        </p:spPr>
        <p:txBody>
          <a:bodyPr/>
          <a:lstStyle>
            <a:lvl1pPr marL="0" indent="0">
              <a:buNone/>
              <a:defRPr b="0" i="0" baseline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fr-FR"/>
              <a:t>Subhead</a:t>
            </a:r>
            <a:endParaRPr lang="fr-FR" dirty="0"/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567169" y="501879"/>
            <a:ext cx="10113656" cy="535531"/>
          </a:xfrm>
          <a:ln>
            <a:noFill/>
          </a:ln>
        </p:spPr>
        <p:txBody>
          <a:bodyPr wrap="square" anchor="t">
            <a:spAutoFit/>
          </a:bodyPr>
          <a:lstStyle>
            <a:lvl1pPr marL="0" indent="0">
              <a:spcBef>
                <a:spcPts val="0"/>
              </a:spcBef>
              <a:buNone/>
              <a:defRPr sz="3200" b="1" i="0" spc="-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err="1"/>
              <a:t>Heading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Presentation’s title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1B13033-1F20-D24F-96FF-B6D0D3CDC989}" type="slidenum">
              <a:rPr lang="en-US" smtClean="0"/>
              <a:pPr/>
              <a:t>‹nr.›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7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icle 3 poin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24"/>
          </p:nvPr>
        </p:nvSpPr>
        <p:spPr>
          <a:xfrm>
            <a:off x="5157788" y="2033059"/>
            <a:ext cx="5523037" cy="10509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>
                <a:schemeClr val="bg1"/>
              </a:buClr>
              <a:defRPr sz="1800" b="1" i="0">
                <a:latin typeface="Montserrat" charset="0"/>
                <a:ea typeface="Montserrat" charset="0"/>
                <a:cs typeface="Montserrat" charset="0"/>
              </a:defRPr>
            </a:lvl1pPr>
            <a:lvl2pPr marL="98425" indent="168275">
              <a:spcBef>
                <a:spcPts val="0"/>
              </a:spcBef>
              <a:buClr>
                <a:schemeClr val="tx1"/>
              </a:buClr>
              <a:tabLst/>
              <a:defRPr sz="1800" b="0" i="0">
                <a:latin typeface="Montserrat Light" charset="0"/>
                <a:ea typeface="Montserrat Light" charset="0"/>
                <a:cs typeface="Montserrat Light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2" name="Text Placeholder 29"/>
          <p:cNvSpPr>
            <a:spLocks noGrp="1"/>
          </p:cNvSpPr>
          <p:nvPr>
            <p:ph type="body" sz="quarter" idx="25"/>
          </p:nvPr>
        </p:nvSpPr>
        <p:spPr>
          <a:xfrm>
            <a:off x="5157788" y="3286768"/>
            <a:ext cx="5523037" cy="10509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>
                <a:schemeClr val="bg1"/>
              </a:buClr>
              <a:defRPr sz="1800" b="1" i="0">
                <a:latin typeface="Montserrat" charset="0"/>
                <a:ea typeface="Montserrat" charset="0"/>
                <a:cs typeface="Montserrat" charset="0"/>
              </a:defRPr>
            </a:lvl1pPr>
            <a:lvl2pPr marL="98425" indent="168275">
              <a:spcBef>
                <a:spcPts val="0"/>
              </a:spcBef>
              <a:buClr>
                <a:schemeClr val="tx1"/>
              </a:buClr>
              <a:tabLst/>
              <a:defRPr sz="1800" b="0" i="0">
                <a:latin typeface="Montserrat Light" charset="0"/>
                <a:ea typeface="Montserrat Light" charset="0"/>
                <a:cs typeface="Montserrat Light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3" name="Text Placeholder 29"/>
          <p:cNvSpPr>
            <a:spLocks noGrp="1"/>
          </p:cNvSpPr>
          <p:nvPr>
            <p:ph type="body" sz="quarter" idx="26"/>
          </p:nvPr>
        </p:nvSpPr>
        <p:spPr>
          <a:xfrm>
            <a:off x="5157788" y="4540477"/>
            <a:ext cx="5523037" cy="10509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>
                <a:schemeClr val="bg1"/>
              </a:buClr>
              <a:defRPr sz="1800" b="1" i="0">
                <a:latin typeface="Montserrat" charset="0"/>
                <a:ea typeface="Montserrat" charset="0"/>
                <a:cs typeface="Montserrat" charset="0"/>
              </a:defRPr>
            </a:lvl1pPr>
            <a:lvl2pPr marL="98425" indent="168275">
              <a:spcBef>
                <a:spcPts val="0"/>
              </a:spcBef>
              <a:buClr>
                <a:schemeClr val="tx1"/>
              </a:buClr>
              <a:tabLst/>
              <a:defRPr sz="1800" b="0" i="0">
                <a:latin typeface="Montserrat Light" charset="0"/>
                <a:ea typeface="Montserrat Light" charset="0"/>
                <a:cs typeface="Montserrat Light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Espace réservé du texte 9"/>
          <p:cNvSpPr>
            <a:spLocks noGrp="1"/>
          </p:cNvSpPr>
          <p:nvPr>
            <p:ph type="body" sz="quarter" idx="12" hasCustomPrompt="1"/>
          </p:nvPr>
        </p:nvSpPr>
        <p:spPr>
          <a:xfrm>
            <a:off x="567170" y="1037410"/>
            <a:ext cx="10672456" cy="426265"/>
          </a:xfrm>
        </p:spPr>
        <p:txBody>
          <a:bodyPr/>
          <a:lstStyle>
            <a:lvl1pPr marL="0" indent="0">
              <a:buNone/>
              <a:defRPr b="0" i="0" baseline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fr-FR"/>
              <a:t>Subhead</a:t>
            </a:r>
            <a:endParaRPr lang="fr-FR" dirty="0"/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567169" y="501879"/>
            <a:ext cx="10113656" cy="535531"/>
          </a:xfrm>
          <a:ln>
            <a:noFill/>
          </a:ln>
        </p:spPr>
        <p:txBody>
          <a:bodyPr wrap="square" anchor="t">
            <a:spAutoFit/>
          </a:bodyPr>
          <a:lstStyle>
            <a:lvl1pPr marL="0" indent="0">
              <a:spcBef>
                <a:spcPts val="0"/>
              </a:spcBef>
              <a:buNone/>
              <a:defRPr sz="3200" b="1" i="0" spc="-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err="1"/>
              <a:t>Heading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Presentation’s title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1B13033-1F20-D24F-96FF-B6D0D3CDC989}" type="slidenum">
              <a:rPr lang="en-US" smtClean="0"/>
              <a:pPr/>
              <a:t>‹nr.›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105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04706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567169" y="6356350"/>
            <a:ext cx="519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1B13033-1F20-D24F-96FF-B6D0D3CDC989}" type="slidenum">
              <a:rPr lang="en-US" smtClean="0"/>
              <a:pPr/>
              <a:t>‹nr.›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98389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Presentation’s title</a:t>
            </a:r>
          </a:p>
        </p:txBody>
      </p:sp>
      <p:pic>
        <p:nvPicPr>
          <p:cNvPr id="8" name="Image 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825" y="5745224"/>
            <a:ext cx="1587375" cy="158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6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79" r:id="rId2"/>
    <p:sldLayoutId id="2147483662" r:id="rId3"/>
    <p:sldLayoutId id="2147483682" r:id="rId4"/>
    <p:sldLayoutId id="2147483688" r:id="rId5"/>
    <p:sldLayoutId id="2147483680" r:id="rId6"/>
    <p:sldLayoutId id="2147483686" r:id="rId7"/>
    <p:sldLayoutId id="2147483684" r:id="rId8"/>
    <p:sldLayoutId id="214748368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9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004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System Architecture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Seapix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1B13033-1F20-D24F-96FF-B6D0D3CDC989}" type="slidenum">
              <a:rPr lang="en-US" smtClean="0"/>
              <a:pPr/>
              <a:t>10</a:t>
            </a:fld>
            <a:r>
              <a:rPr lang="en-US" dirty="0"/>
              <a:t> </a:t>
            </a:r>
          </a:p>
        </p:txBody>
      </p:sp>
      <p:pic>
        <p:nvPicPr>
          <p:cNvPr id="9" name="Picture 12" descr="http://127.0.0.1:59230/service/home/~/vue%20itu%20real%20vew.png?auth=co&amp;loc=fr&amp;id=d9574a0b-ca76-401d-b256-09a0463265ee:14960&amp;part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258" y="2700251"/>
            <a:ext cx="2192337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à coins arrondis 9"/>
          <p:cNvSpPr>
            <a:spLocks noChangeArrowheads="1"/>
          </p:cNvSpPr>
          <p:nvPr/>
        </p:nvSpPr>
        <p:spPr bwMode="auto">
          <a:xfrm>
            <a:off x="3532505" y="1720249"/>
            <a:ext cx="2360930" cy="576263"/>
          </a:xfrm>
          <a:prstGeom prst="roundRect">
            <a:avLst>
              <a:gd name="adj" fmla="val 19468"/>
            </a:avLst>
          </a:prstGeom>
          <a:solidFill>
            <a:schemeClr val="bg1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SzPct val="80000"/>
              <a:buFont typeface="Wingdings 3" pitchFamily="18" charset="2"/>
              <a:buChar char=""/>
              <a:defRPr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  <a:cs typeface="Arial Unicode MS" pitchFamily="34" charset="-128"/>
              </a:defRPr>
            </a:lvl1pPr>
            <a:lvl2pPr marL="742950" indent="-285750">
              <a:spcBef>
                <a:spcPct val="20000"/>
              </a:spcBef>
              <a:buSzPct val="50000"/>
              <a:buFont typeface="Webdings" pitchFamily="18" charset="2"/>
              <a:buChar char="="/>
              <a:defRPr sz="16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SzPct val="40000"/>
              <a:buFont typeface="Wingdings" pitchFamily="2" charset="2"/>
              <a:buChar char=""/>
              <a:defRPr sz="14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‐"/>
              <a:defRPr sz="12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fr-FR" altLang="fr-FR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Onboard</a:t>
            </a:r>
            <a:r>
              <a:rPr lang="fr-FR" altLang="fr-FR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</a:t>
            </a:r>
            <a:r>
              <a:rPr lang="fr-FR" altLang="fr-FR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endParaRPr lang="fr-FR" altLang="fr-FR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fr-FR" altLang="fr-FR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(230Vac/ 24Vdc )</a:t>
            </a:r>
          </a:p>
        </p:txBody>
      </p:sp>
      <p:sp>
        <p:nvSpPr>
          <p:cNvPr id="12" name="Rectangle à coins arrondis 8"/>
          <p:cNvSpPr>
            <a:spLocks noChangeArrowheads="1"/>
          </p:cNvSpPr>
          <p:nvPr/>
        </p:nvSpPr>
        <p:spPr bwMode="auto">
          <a:xfrm>
            <a:off x="6617086" y="5405945"/>
            <a:ext cx="1330325" cy="576262"/>
          </a:xfrm>
          <a:prstGeom prst="roundRect">
            <a:avLst>
              <a:gd name="adj" fmla="val 2115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SzPct val="80000"/>
              <a:buFont typeface="Wingdings 3" pitchFamily="18" charset="2"/>
              <a:buChar char=""/>
              <a:defRPr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  <a:cs typeface="Arial Unicode MS" pitchFamily="34" charset="-128"/>
              </a:defRPr>
            </a:lvl1pPr>
            <a:lvl2pPr marL="742950" indent="-285750">
              <a:spcBef>
                <a:spcPct val="20000"/>
              </a:spcBef>
              <a:buSzPct val="50000"/>
              <a:buFont typeface="Webdings" pitchFamily="18" charset="2"/>
              <a:buChar char="="/>
              <a:defRPr sz="16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SzPct val="40000"/>
              <a:buFont typeface="Wingdings" pitchFamily="2" charset="2"/>
              <a:buChar char=""/>
              <a:defRPr sz="14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‐"/>
              <a:defRPr sz="12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Former Processor Unit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010626" y="2484351"/>
            <a:ext cx="73183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376545" y="3984538"/>
            <a:ext cx="11985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Ethernet and command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372033" y="4057563"/>
            <a:ext cx="9302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</a:p>
        </p:txBody>
      </p:sp>
      <p:sp>
        <p:nvSpPr>
          <p:cNvPr id="16" name="ZoneTexte 6"/>
          <p:cNvSpPr txBox="1"/>
          <p:nvPr/>
        </p:nvSpPr>
        <p:spPr>
          <a:xfrm>
            <a:off x="3382645" y="4318597"/>
            <a:ext cx="186055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Underwater Cable  (Ethernet  +  Power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7" name="Rectangle à coins arrondis 16"/>
          <p:cNvSpPr>
            <a:spLocks noChangeArrowheads="1"/>
          </p:cNvSpPr>
          <p:nvPr/>
        </p:nvSpPr>
        <p:spPr bwMode="auto">
          <a:xfrm>
            <a:off x="1788795" y="5424401"/>
            <a:ext cx="1063625" cy="576262"/>
          </a:xfrm>
          <a:prstGeom prst="roundRect">
            <a:avLst>
              <a:gd name="adj" fmla="val 19662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SzPct val="80000"/>
              <a:buFont typeface="Wingdings 3" pitchFamily="18" charset="2"/>
              <a:buChar char=""/>
              <a:defRPr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  <a:cs typeface="Arial Unicode MS" pitchFamily="34" charset="-128"/>
              </a:defRPr>
            </a:lvl1pPr>
            <a:lvl2pPr marL="742950" indent="-285750">
              <a:spcBef>
                <a:spcPct val="20000"/>
              </a:spcBef>
              <a:buSzPct val="50000"/>
              <a:buFont typeface="Webdings" pitchFamily="18" charset="2"/>
              <a:buChar char="="/>
              <a:defRPr sz="16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SzPct val="40000"/>
              <a:buFont typeface="Wingdings" pitchFamily="2" charset="2"/>
              <a:buChar char=""/>
              <a:defRPr sz="14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‐"/>
              <a:defRPr sz="12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Sonar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</a:p>
        </p:txBody>
      </p:sp>
      <p:sp>
        <p:nvSpPr>
          <p:cNvPr id="18" name="Rectangle à coins arrondis 19"/>
          <p:cNvSpPr>
            <a:spLocks noChangeArrowheads="1"/>
          </p:cNvSpPr>
          <p:nvPr/>
        </p:nvSpPr>
        <p:spPr bwMode="auto">
          <a:xfrm>
            <a:off x="4247606" y="5435287"/>
            <a:ext cx="1131888" cy="576262"/>
          </a:xfrm>
          <a:prstGeom prst="roundRect">
            <a:avLst>
              <a:gd name="adj" fmla="val 19662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SzPct val="80000"/>
              <a:buFont typeface="Wingdings 3" pitchFamily="18" charset="2"/>
              <a:buChar char=""/>
              <a:defRPr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  <a:cs typeface="Arial Unicode MS" pitchFamily="34" charset="-128"/>
              </a:defRPr>
            </a:lvl1pPr>
            <a:lvl2pPr marL="742950" indent="-285750">
              <a:spcBef>
                <a:spcPct val="20000"/>
              </a:spcBef>
              <a:buSzPct val="50000"/>
              <a:buFont typeface="Webdings" pitchFamily="18" charset="2"/>
              <a:buChar char="="/>
              <a:defRPr sz="16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SzPct val="40000"/>
              <a:buFont typeface="Wingdings" pitchFamily="2" charset="2"/>
              <a:buChar char=""/>
              <a:defRPr sz="14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‐"/>
              <a:defRPr sz="12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fr-FR" alt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Unit</a:t>
            </a:r>
          </a:p>
        </p:txBody>
      </p:sp>
      <p:sp>
        <p:nvSpPr>
          <p:cNvPr id="19" name="Rectangle à coins arrondis 20"/>
          <p:cNvSpPr>
            <a:spLocks noChangeArrowheads="1"/>
          </p:cNvSpPr>
          <p:nvPr/>
        </p:nvSpPr>
        <p:spPr bwMode="auto">
          <a:xfrm>
            <a:off x="8412808" y="5424401"/>
            <a:ext cx="1528762" cy="576262"/>
          </a:xfrm>
          <a:prstGeom prst="roundRect">
            <a:avLst>
              <a:gd name="adj" fmla="val 19662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SzPct val="80000"/>
              <a:buFont typeface="Wingdings 3" pitchFamily="18" charset="2"/>
              <a:buChar char=""/>
              <a:defRPr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  <a:cs typeface="Arial Unicode MS" pitchFamily="34" charset="-128"/>
              </a:defRPr>
            </a:lvl1pPr>
            <a:lvl2pPr marL="742950" indent="-285750">
              <a:spcBef>
                <a:spcPct val="20000"/>
              </a:spcBef>
              <a:buSzPct val="50000"/>
              <a:buFont typeface="Webdings" pitchFamily="18" charset="2"/>
              <a:buChar char="="/>
              <a:defRPr sz="16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SzPct val="40000"/>
              <a:buFont typeface="Wingdings" pitchFamily="2" charset="2"/>
              <a:buChar char=""/>
              <a:defRPr sz="14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‐"/>
              <a:defRPr sz="12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Viewer Processor </a:t>
            </a:r>
            <a:r>
              <a:rPr lang="fr-FR" alt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</p:txBody>
      </p:sp>
      <p:cxnSp>
        <p:nvCxnSpPr>
          <p:cNvPr id="20" name="Connecteur droit 22"/>
          <p:cNvCxnSpPr>
            <a:cxnSpLocks noChangeShapeType="1"/>
          </p:cNvCxnSpPr>
          <p:nvPr/>
        </p:nvCxnSpPr>
        <p:spPr bwMode="auto">
          <a:xfrm flipV="1">
            <a:off x="3222308" y="3768638"/>
            <a:ext cx="1025525" cy="57626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Connecteur droit 35"/>
          <p:cNvCxnSpPr>
            <a:cxnSpLocks noChangeShapeType="1"/>
            <a:endCxn id="11" idx="2"/>
          </p:cNvCxnSpPr>
          <p:nvPr/>
        </p:nvCxnSpPr>
        <p:spPr bwMode="auto">
          <a:xfrm flipV="1">
            <a:off x="4642169" y="2296512"/>
            <a:ext cx="70801" cy="50323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Connecteur droit 39"/>
          <p:cNvCxnSpPr>
            <a:cxnSpLocks noChangeShapeType="1"/>
            <a:endCxn id="30" idx="1"/>
          </p:cNvCxnSpPr>
          <p:nvPr/>
        </p:nvCxnSpPr>
        <p:spPr bwMode="auto">
          <a:xfrm>
            <a:off x="5643245" y="3552738"/>
            <a:ext cx="1130300" cy="5095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Connecteur droit 42"/>
          <p:cNvCxnSpPr>
            <a:cxnSpLocks noChangeShapeType="1"/>
          </p:cNvCxnSpPr>
          <p:nvPr/>
        </p:nvCxnSpPr>
        <p:spPr bwMode="auto">
          <a:xfrm flipV="1">
            <a:off x="7538720" y="3686087"/>
            <a:ext cx="730250" cy="30956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Rectangle 31"/>
          <p:cNvSpPr>
            <a:spLocks noChangeArrowheads="1"/>
          </p:cNvSpPr>
          <p:nvPr/>
        </p:nvSpPr>
        <p:spPr bwMode="auto">
          <a:xfrm>
            <a:off x="3450908" y="1392151"/>
            <a:ext cx="2524125" cy="2592387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SzPct val="80000"/>
              <a:buFont typeface="Wingdings 3" pitchFamily="18" charset="2"/>
              <a:buChar char=""/>
              <a:defRPr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  <a:cs typeface="Arial Unicode MS" pitchFamily="34" charset="-128"/>
              </a:defRPr>
            </a:lvl1pPr>
            <a:lvl2pPr marL="742950" indent="-285750">
              <a:spcBef>
                <a:spcPct val="20000"/>
              </a:spcBef>
              <a:buSzPct val="50000"/>
              <a:buFont typeface="Webdings" pitchFamily="18" charset="2"/>
              <a:buChar char="="/>
              <a:defRPr sz="16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SzPct val="40000"/>
              <a:buFont typeface="Wingdings" pitchFamily="2" charset="2"/>
              <a:buChar char=""/>
              <a:defRPr sz="14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‐"/>
              <a:defRPr sz="12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Sonar Room</a:t>
            </a:r>
          </a:p>
        </p:txBody>
      </p:sp>
      <p:sp>
        <p:nvSpPr>
          <p:cNvPr id="26" name="Rectangle 32"/>
          <p:cNvSpPr>
            <a:spLocks noChangeArrowheads="1"/>
          </p:cNvSpPr>
          <p:nvPr/>
        </p:nvSpPr>
        <p:spPr bwMode="auto">
          <a:xfrm>
            <a:off x="6506845" y="2760576"/>
            <a:ext cx="3390900" cy="2160587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SzPct val="80000"/>
              <a:buFont typeface="Wingdings 3" pitchFamily="18" charset="2"/>
              <a:buChar char=""/>
              <a:defRPr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  <a:cs typeface="Arial Unicode MS" pitchFamily="34" charset="-128"/>
              </a:defRPr>
            </a:lvl1pPr>
            <a:lvl2pPr marL="742950" indent="-285750">
              <a:spcBef>
                <a:spcPct val="20000"/>
              </a:spcBef>
              <a:buSzPct val="50000"/>
              <a:buFont typeface="Webdings" pitchFamily="18" charset="2"/>
              <a:buChar char="="/>
              <a:defRPr sz="16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SzPct val="40000"/>
              <a:buFont typeface="Wingdings" pitchFamily="2" charset="2"/>
              <a:buChar char=""/>
              <a:defRPr sz="14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‐"/>
              <a:defRPr sz="12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Deck</a:t>
            </a:r>
          </a:p>
        </p:txBody>
      </p:sp>
      <p:cxnSp>
        <p:nvCxnSpPr>
          <p:cNvPr id="27" name="Connecteur droit 34"/>
          <p:cNvCxnSpPr>
            <a:cxnSpLocks noChangeShapeType="1"/>
            <a:stCxn id="30" idx="0"/>
            <a:endCxn id="28" idx="2"/>
          </p:cNvCxnSpPr>
          <p:nvPr/>
        </p:nvCxnSpPr>
        <p:spPr bwMode="auto">
          <a:xfrm flipV="1">
            <a:off x="7139464" y="2050309"/>
            <a:ext cx="193017" cy="143099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à coins arrondis 38"/>
          <p:cNvSpPr>
            <a:spLocks noChangeArrowheads="1"/>
          </p:cNvSpPr>
          <p:nvPr/>
        </p:nvSpPr>
        <p:spPr bwMode="auto">
          <a:xfrm>
            <a:off x="6182065" y="1402609"/>
            <a:ext cx="2300831" cy="647700"/>
          </a:xfrm>
          <a:prstGeom prst="roundRect">
            <a:avLst>
              <a:gd name="adj" fmla="val 19468"/>
            </a:avLst>
          </a:prstGeom>
          <a:solidFill>
            <a:schemeClr val="bg1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SzPct val="80000"/>
              <a:buFont typeface="Wingdings 3" pitchFamily="18" charset="2"/>
              <a:buChar char=""/>
              <a:defRPr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  <a:cs typeface="Arial Unicode MS" pitchFamily="34" charset="-128"/>
              </a:defRPr>
            </a:lvl1pPr>
            <a:lvl2pPr marL="742950" indent="-285750">
              <a:spcBef>
                <a:spcPct val="20000"/>
              </a:spcBef>
              <a:buSzPct val="50000"/>
              <a:buFont typeface="Webdings" pitchFamily="18" charset="2"/>
              <a:buChar char="="/>
              <a:defRPr sz="16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SzPct val="40000"/>
              <a:buFont typeface="Wingdings" pitchFamily="2" charset="2"/>
              <a:buChar char=""/>
              <a:defRPr sz="14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‐"/>
              <a:defRPr sz="12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fr-FR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Navigation data and external MRU (optional)</a:t>
            </a:r>
          </a:p>
        </p:txBody>
      </p:sp>
      <p:sp>
        <p:nvSpPr>
          <p:cNvPr id="29" name="ZoneTexte 49"/>
          <p:cNvSpPr txBox="1"/>
          <p:nvPr/>
        </p:nvSpPr>
        <p:spPr>
          <a:xfrm>
            <a:off x="6506845" y="2184313"/>
            <a:ext cx="6651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NMEA</a:t>
            </a:r>
          </a:p>
        </p:txBody>
      </p:sp>
      <p:pic>
        <p:nvPicPr>
          <p:cNvPr id="30" name="Image 50" descr="G:\Mes documents\SODENA\SEAPIX\Images SMFX\nsmail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545" y="3481301"/>
            <a:ext cx="731838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1"/>
          <a:stretch>
            <a:fillRect/>
          </a:stretch>
        </p:blipFill>
        <p:spPr bwMode="auto">
          <a:xfrm>
            <a:off x="8235633" y="3334636"/>
            <a:ext cx="1559276" cy="94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897" y="3392673"/>
            <a:ext cx="1063457" cy="50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/>
          <p:nvPr/>
        </p:nvPicPr>
        <p:blipFill>
          <a:blip r:embed="rId6"/>
          <a:stretch>
            <a:fillRect/>
          </a:stretch>
        </p:blipFill>
        <p:spPr>
          <a:xfrm rot="5400000">
            <a:off x="1401464" y="3462152"/>
            <a:ext cx="1586528" cy="18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1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24"/>
          </p:nvPr>
        </p:nvSpPr>
        <p:spPr>
          <a:xfrm>
            <a:off x="5755594" y="1684501"/>
            <a:ext cx="5523037" cy="285484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900" dirty="0"/>
              <a:t>Key </a:t>
            </a:r>
            <a:r>
              <a:rPr lang="fr-FR" sz="1900" dirty="0" err="1"/>
              <a:t>features</a:t>
            </a:r>
            <a:endParaRPr lang="fr-FR" sz="1900" dirty="0"/>
          </a:p>
          <a:p>
            <a:pPr>
              <a:buNone/>
            </a:pPr>
            <a:endParaRPr lang="fr-FR" b="0" dirty="0"/>
          </a:p>
          <a:p>
            <a:pPr lvl="1"/>
            <a:r>
              <a:rPr lang="fr-FR" b="0" dirty="0"/>
              <a:t>2D/3D Bathy</a:t>
            </a:r>
          </a:p>
          <a:p>
            <a:pPr lvl="1"/>
            <a:r>
              <a:rPr lang="fr-FR" b="0" dirty="0"/>
              <a:t>2D/3D </a:t>
            </a:r>
            <a:r>
              <a:rPr lang="fr-FR" b="0" dirty="0" err="1"/>
              <a:t>Backscatter</a:t>
            </a:r>
            <a:endParaRPr lang="fr-FR" b="0" dirty="0"/>
          </a:p>
          <a:p>
            <a:pPr lvl="1"/>
            <a:r>
              <a:rPr lang="fr-FR" b="0" dirty="0"/>
              <a:t>2D/3D </a:t>
            </a:r>
            <a:r>
              <a:rPr lang="fr-FR" b="0" dirty="0" err="1"/>
              <a:t>Echograms</a:t>
            </a:r>
            <a:endParaRPr lang="fr-FR" b="0" dirty="0"/>
          </a:p>
          <a:p>
            <a:pPr lvl="1"/>
            <a:r>
              <a:rPr lang="fr-FR" b="0" dirty="0"/>
              <a:t>Multiple </a:t>
            </a:r>
            <a:r>
              <a:rPr lang="fr-FR" b="0" dirty="0" err="1"/>
              <a:t>Echogram</a:t>
            </a:r>
            <a:endParaRPr lang="fr-FR" b="0" dirty="0"/>
          </a:p>
          <a:p>
            <a:pPr lvl="1"/>
            <a:r>
              <a:rPr lang="fr-FR" b="0" dirty="0"/>
              <a:t>TS/SV </a:t>
            </a:r>
            <a:r>
              <a:rPr lang="fr-FR" b="0" dirty="0" err="1"/>
              <a:t>Analysis</a:t>
            </a:r>
            <a:endParaRPr lang="fr-FR" b="0" dirty="0"/>
          </a:p>
          <a:p>
            <a:pPr lvl="1"/>
            <a:r>
              <a:rPr lang="fr-FR" b="0" dirty="0"/>
              <a:t>HAC format (EchoView,Movies3D)</a:t>
            </a:r>
          </a:p>
          <a:p>
            <a:pPr>
              <a:buNone/>
            </a:pP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Software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Seapix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1B13033-1F20-D24F-96FF-B6D0D3CDC989}" type="slidenum">
              <a:rPr lang="en-US" smtClean="0"/>
              <a:pPr/>
              <a:t>11</a:t>
            </a:fld>
            <a:r>
              <a:rPr lang="en-US"/>
              <a:t> </a:t>
            </a:r>
            <a:endParaRPr lang="en-US" dirty="0"/>
          </a:p>
        </p:txBody>
      </p:sp>
      <p:pic>
        <p:nvPicPr>
          <p:cNvPr id="9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63" y="3958035"/>
            <a:ext cx="4087925" cy="229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46" y="1684501"/>
            <a:ext cx="4166960" cy="213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73" y="3821510"/>
            <a:ext cx="4856436" cy="289996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403567" y="6030458"/>
            <a:ext cx="130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845 m !</a:t>
            </a:r>
          </a:p>
        </p:txBody>
      </p:sp>
    </p:spTree>
    <p:extLst>
      <p:ext uri="{BB962C8B-B14F-4D97-AF65-F5344CB8AC3E}">
        <p14:creationId xmlns:p14="http://schemas.microsoft.com/office/powerpoint/2010/main" val="3392249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24"/>
          </p:nvPr>
        </p:nvSpPr>
        <p:spPr>
          <a:xfrm>
            <a:off x="7761628" y="2146917"/>
            <a:ext cx="3605212" cy="735528"/>
          </a:xfrm>
        </p:spPr>
        <p:txBody>
          <a:bodyPr/>
          <a:lstStyle/>
          <a:p>
            <a:r>
              <a:rPr lang="fr-FR" dirty="0" err="1"/>
              <a:t>Bathymetry</a:t>
            </a:r>
            <a:r>
              <a:rPr lang="fr-FR" dirty="0"/>
              <a:t> , ENSTA (2015) : </a:t>
            </a:r>
          </a:p>
          <a:p>
            <a:pPr lvl="1"/>
            <a:r>
              <a:rPr lang="fr-FR" dirty="0"/>
              <a:t>IHO </a:t>
            </a:r>
            <a:r>
              <a:rPr lang="fr-FR" dirty="0" err="1"/>
              <a:t>order</a:t>
            </a:r>
            <a:r>
              <a:rPr lang="fr-FR" dirty="0"/>
              <a:t> 1a </a:t>
            </a:r>
            <a:r>
              <a:rPr lang="fr-FR" dirty="0" err="1"/>
              <a:t>with</a:t>
            </a:r>
            <a:r>
              <a:rPr lang="fr-FR" dirty="0"/>
              <a:t> MEMS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5"/>
          </p:nvPr>
        </p:nvSpPr>
        <p:spPr>
          <a:xfrm>
            <a:off x="7795760" y="3951933"/>
            <a:ext cx="2669040" cy="2181679"/>
          </a:xfrm>
        </p:spPr>
        <p:txBody>
          <a:bodyPr/>
          <a:lstStyle/>
          <a:p>
            <a:pPr>
              <a:buNone/>
            </a:pPr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endParaRPr lang="fr-FR" dirty="0"/>
          </a:p>
          <a:p>
            <a:pPr lvl="1"/>
            <a:r>
              <a:rPr lang="fr-FR" dirty="0"/>
              <a:t>Noise </a:t>
            </a:r>
            <a:r>
              <a:rPr lang="fr-FR" dirty="0" err="1"/>
              <a:t>Level</a:t>
            </a:r>
            <a:r>
              <a:rPr lang="fr-FR" dirty="0"/>
              <a:t> , 24 dB </a:t>
            </a:r>
            <a:r>
              <a:rPr lang="fr-FR" dirty="0" err="1"/>
              <a:t>re</a:t>
            </a:r>
            <a:r>
              <a:rPr lang="fr-FR" dirty="0"/>
              <a:t> 1</a:t>
            </a:r>
            <a:r>
              <a:rPr lang="el-GR" dirty="0"/>
              <a:t>μ</a:t>
            </a:r>
            <a:r>
              <a:rPr lang="fr-FR" dirty="0"/>
              <a:t>Pa/Hz</a:t>
            </a:r>
          </a:p>
          <a:p>
            <a:pPr lvl="1" indent="0">
              <a:buNone/>
            </a:pPr>
            <a:endParaRPr lang="fr-FR" dirty="0"/>
          </a:p>
          <a:p>
            <a:pPr lvl="1"/>
            <a:r>
              <a:rPr lang="fr-FR" dirty="0"/>
              <a:t>SV -60dB , 200m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Performances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Seapix 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1B13033-1F20-D24F-96FF-B6D0D3CDC989}" type="slidenum">
              <a:rPr lang="en-US" smtClean="0"/>
              <a:pPr/>
              <a:t>12</a:t>
            </a:fld>
            <a:r>
              <a:rPr lang="en-US"/>
              <a:t> 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69" y="1430729"/>
            <a:ext cx="3597729" cy="240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847" y="1347912"/>
            <a:ext cx="2960007" cy="249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70" y="3951933"/>
            <a:ext cx="6722384" cy="236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116" y="349642"/>
            <a:ext cx="2176236" cy="163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88470" y="4060762"/>
            <a:ext cx="5991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BaraPemdez, </a:t>
            </a:r>
            <a:r>
              <a:rPr lang="fr-FR" dirty="0" err="1"/>
              <a:t>June</a:t>
            </a:r>
            <a:r>
              <a:rPr lang="fr-FR" dirty="0"/>
              <a:t> 2014, </a:t>
            </a:r>
            <a:r>
              <a:rPr lang="fr-FR" dirty="0" err="1"/>
              <a:t>scale</a:t>
            </a:r>
            <a:r>
              <a:rPr lang="fr-FR" dirty="0"/>
              <a:t> SV [-60dB,-18dB], central </a:t>
            </a:r>
            <a:r>
              <a:rPr lang="fr-FR" dirty="0" err="1"/>
              <a:t>beam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2638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Multiple </a:t>
            </a:r>
            <a:r>
              <a:rPr lang="fr-FR" dirty="0" err="1"/>
              <a:t>Swath</a:t>
            </a:r>
            <a:r>
              <a:rPr lang="fr-FR" dirty="0"/>
              <a:t> Imaging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Seapix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1B13033-1F20-D24F-96FF-B6D0D3CDC989}" type="slidenum">
              <a:rPr lang="en-US" smtClean="0"/>
              <a:pPr/>
              <a:t>13</a:t>
            </a:fld>
            <a:r>
              <a:rPr lang="en-US" dirty="0"/>
              <a:t> </a:t>
            </a:r>
          </a:p>
        </p:txBody>
      </p:sp>
      <p:pic>
        <p:nvPicPr>
          <p:cNvPr id="6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42" y="1642691"/>
            <a:ext cx="8286739" cy="441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784772" y="1664192"/>
            <a:ext cx="32431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Montserrat"/>
              </a:rPr>
              <a:t>Versatile Configuration</a:t>
            </a:r>
          </a:p>
          <a:p>
            <a:endParaRPr lang="fr-FR" b="1" dirty="0">
              <a:latin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Montserrat"/>
              </a:rPr>
              <a:t>User </a:t>
            </a:r>
            <a:r>
              <a:rPr lang="fr-FR" dirty="0" err="1">
                <a:latin typeface="Montserrat"/>
              </a:rPr>
              <a:t>defined</a:t>
            </a:r>
            <a:r>
              <a:rPr lang="fr-FR" dirty="0">
                <a:latin typeface="Montserrat"/>
              </a:rPr>
              <a:t> insonification </a:t>
            </a:r>
          </a:p>
          <a:p>
            <a:r>
              <a:rPr lang="fr-FR" dirty="0">
                <a:latin typeface="Montserrat"/>
              </a:rPr>
              <a:t>     scenario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Montserrat"/>
              </a:rPr>
              <a:t>CW/FM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Montserrat"/>
              </a:rPr>
              <a:t>Switch </a:t>
            </a:r>
            <a:r>
              <a:rPr lang="fr-FR" dirty="0" err="1">
                <a:latin typeface="Montserrat"/>
              </a:rPr>
              <a:t>Rx</a:t>
            </a:r>
            <a:r>
              <a:rPr lang="fr-FR" dirty="0">
                <a:latin typeface="Montserrat"/>
              </a:rPr>
              <a:t>/</a:t>
            </a:r>
            <a:r>
              <a:rPr lang="fr-FR" dirty="0" err="1">
                <a:latin typeface="Montserrat"/>
              </a:rPr>
              <a:t>Tx</a:t>
            </a:r>
            <a:r>
              <a:rPr lang="fr-FR" dirty="0">
                <a:latin typeface="Montserrat"/>
              </a:rPr>
              <a:t> </a:t>
            </a:r>
            <a:r>
              <a:rPr lang="fr-FR" dirty="0" err="1">
                <a:latin typeface="Montserrat"/>
              </a:rPr>
              <a:t>antenna</a:t>
            </a:r>
            <a:endParaRPr lang="fr-FR" dirty="0">
              <a:latin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Montserrat"/>
              </a:rPr>
              <a:t>Steering</a:t>
            </a:r>
            <a:r>
              <a:rPr lang="fr-FR" dirty="0">
                <a:latin typeface="Montserrat"/>
              </a:rPr>
              <a:t> angle </a:t>
            </a:r>
            <a:r>
              <a:rPr lang="fr-FR" dirty="0" err="1">
                <a:latin typeface="Montserrat"/>
              </a:rPr>
              <a:t>interval</a:t>
            </a:r>
            <a:endParaRPr lang="fr-FR" dirty="0">
              <a:latin typeface="Montserrat"/>
            </a:endParaRPr>
          </a:p>
          <a:p>
            <a:r>
              <a:rPr lang="fr-FR" dirty="0">
                <a:latin typeface="Montserrat"/>
              </a:rPr>
              <a:t>and </a:t>
            </a:r>
            <a:r>
              <a:rPr lang="fr-FR" dirty="0" err="1">
                <a:latin typeface="Montserrat"/>
              </a:rPr>
              <a:t>increment</a:t>
            </a:r>
            <a:r>
              <a:rPr lang="fr-FR" dirty="0">
                <a:latin typeface="Montserrat"/>
              </a:rPr>
              <a:t> </a:t>
            </a:r>
          </a:p>
          <a:p>
            <a:endParaRPr lang="fr-FR" dirty="0">
              <a:latin typeface="Montserrat"/>
            </a:endParaRPr>
          </a:p>
          <a:p>
            <a:r>
              <a:rPr lang="fr-FR" dirty="0">
                <a:latin typeface="Montserra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6255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432871" y="4849658"/>
            <a:ext cx="44491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/>
              <a:t>Volume 120° x 120°</a:t>
            </a:r>
          </a:p>
          <a:p>
            <a:pPr algn="ctr"/>
            <a:r>
              <a:rPr lang="fr-FR" sz="2000" dirty="0"/>
              <a:t>7cm radial </a:t>
            </a:r>
            <a:r>
              <a:rPr lang="fr-FR" sz="2000" dirty="0" err="1"/>
              <a:t>resolution</a:t>
            </a:r>
            <a:endParaRPr lang="fr-FR" sz="2000" dirty="0"/>
          </a:p>
          <a:p>
            <a:pPr algn="ctr"/>
            <a:r>
              <a:rPr lang="fr-FR" sz="2000" dirty="0"/>
              <a:t>1.6°x1.6° up to 1.6°x3.2° angle </a:t>
            </a:r>
            <a:r>
              <a:rPr lang="fr-FR" sz="2000" dirty="0" err="1"/>
              <a:t>resolution</a:t>
            </a: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err="1"/>
              <a:t>Downward</a:t>
            </a:r>
            <a:r>
              <a:rPr lang="fr-FR" dirty="0"/>
              <a:t> </a:t>
            </a:r>
            <a:r>
              <a:rPr lang="fr-FR" dirty="0" err="1"/>
              <a:t>Looking</a:t>
            </a:r>
            <a:r>
              <a:rPr lang="fr-FR" dirty="0"/>
              <a:t> Configuration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Seapix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11" y="1604380"/>
            <a:ext cx="6552895" cy="423549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140" y="2306527"/>
            <a:ext cx="3832546" cy="247414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1674" y="2242460"/>
            <a:ext cx="1821983" cy="1657020"/>
          </a:xfrm>
          <a:prstGeom prst="rect">
            <a:avLst/>
          </a:prstGeom>
        </p:spPr>
      </p:pic>
      <p:sp>
        <p:nvSpPr>
          <p:cNvPr id="2" name="Arc 1"/>
          <p:cNvSpPr/>
          <p:nvPr/>
        </p:nvSpPr>
        <p:spPr>
          <a:xfrm rot="4915550">
            <a:off x="10920051" y="3018952"/>
            <a:ext cx="413657" cy="597516"/>
          </a:xfrm>
          <a:prstGeom prst="arc">
            <a:avLst/>
          </a:prstGeom>
          <a:ln w="158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8066314" y="1487826"/>
            <a:ext cx="159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Port/</a:t>
            </a:r>
            <a:r>
              <a:rPr lang="fr-FR" dirty="0" err="1"/>
              <a:t>Starboard</a:t>
            </a:r>
            <a:endParaRPr lang="fr-FR" dirty="0"/>
          </a:p>
          <a:p>
            <a:r>
              <a:rPr lang="fr-FR" dirty="0"/>
              <a:t>scanning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0297887" y="1506081"/>
            <a:ext cx="1008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Fore/</a:t>
            </a:r>
            <a:r>
              <a:rPr lang="fr-FR" dirty="0" err="1"/>
              <a:t>Aft</a:t>
            </a:r>
            <a:endParaRPr lang="fr-FR" dirty="0"/>
          </a:p>
          <a:p>
            <a:r>
              <a:rPr lang="fr-FR" dirty="0"/>
              <a:t>scanning</a:t>
            </a:r>
          </a:p>
        </p:txBody>
      </p:sp>
      <p:sp>
        <p:nvSpPr>
          <p:cNvPr id="13" name="Espace réservé du numéro de diapositive 4"/>
          <p:cNvSpPr>
            <a:spLocks noGrp="1"/>
          </p:cNvSpPr>
          <p:nvPr>
            <p:ph type="sldNum" sz="quarter" idx="15"/>
          </p:nvPr>
        </p:nvSpPr>
        <p:spPr>
          <a:xfrm>
            <a:off x="567169" y="6356350"/>
            <a:ext cx="519113" cy="365125"/>
          </a:xfrm>
        </p:spPr>
        <p:txBody>
          <a:bodyPr/>
          <a:lstStyle/>
          <a:p>
            <a:fld id="{A1B13033-1F20-D24F-96FF-B6D0D3CDC989}" type="slidenum">
              <a:rPr lang="en-US" smtClean="0"/>
              <a:pPr/>
              <a:t>14</a:t>
            </a:fld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783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5"/>
          </p:nvPr>
        </p:nvSpPr>
        <p:spPr>
          <a:xfrm>
            <a:off x="3484880" y="3008884"/>
            <a:ext cx="8605520" cy="840230"/>
          </a:xfrm>
        </p:spPr>
        <p:txBody>
          <a:bodyPr/>
          <a:lstStyle/>
          <a:p>
            <a:r>
              <a:rPr lang="fr-FR" dirty="0"/>
              <a:t>Station </a:t>
            </a:r>
            <a:r>
              <a:rPr lang="fr-FR" dirty="0" err="1"/>
              <a:t>Based</a:t>
            </a:r>
            <a:r>
              <a:rPr lang="fr-FR" dirty="0"/>
              <a:t> Imaging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105480" y="3140725"/>
            <a:ext cx="2022732" cy="590931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09709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24"/>
          </p:nvPr>
        </p:nvSpPr>
        <p:spPr>
          <a:xfrm>
            <a:off x="681145" y="1531257"/>
            <a:ext cx="5523037" cy="1050925"/>
          </a:xfrm>
        </p:spPr>
        <p:txBody>
          <a:bodyPr/>
          <a:lstStyle/>
          <a:p>
            <a:r>
              <a:rPr lang="fr-FR" dirty="0"/>
              <a:t>Seapix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fixed</a:t>
            </a:r>
            <a:r>
              <a:rPr lang="fr-FR" dirty="0"/>
              <a:t> on barge</a:t>
            </a:r>
          </a:p>
          <a:p>
            <a:r>
              <a:rPr lang="fr-FR" dirty="0" err="1"/>
              <a:t>Bathymetry</a:t>
            </a:r>
            <a:r>
              <a:rPr lang="fr-FR" dirty="0"/>
              <a:t> area ~</a:t>
            </a:r>
            <a:r>
              <a:rPr lang="fr-FR" altLang="fr-FR" dirty="0"/>
              <a:t> 1200m² at 10m </a:t>
            </a:r>
            <a:r>
              <a:rPr lang="fr-FR" altLang="fr-FR" dirty="0" err="1"/>
              <a:t>depth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err="1"/>
              <a:t>Bathymetry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Station </a:t>
            </a:r>
            <a:r>
              <a:rPr lang="fr-FR" dirty="0" err="1"/>
              <a:t>Based</a:t>
            </a:r>
            <a:r>
              <a:rPr lang="fr-FR" dirty="0"/>
              <a:t> Imaging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1B13033-1F20-D24F-96FF-B6D0D3CDC989}" type="slidenum">
              <a:rPr lang="en-US" smtClean="0"/>
              <a:pPr/>
              <a:t>16</a:t>
            </a:fld>
            <a:r>
              <a:rPr lang="en-US" dirty="0"/>
              <a:t> </a:t>
            </a:r>
          </a:p>
        </p:txBody>
      </p:sp>
      <p:pic>
        <p:nvPicPr>
          <p:cNvPr id="14" name="Picture 3" descr="C:\Users\olivier_lerda.IXBLUE\Documents\iXBlue\SEAPIX\01 - Présentations, formations\201609 - IXTECH2016\4 - MNT-20cm, A INTEGR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8"/>
          <a:stretch>
            <a:fillRect/>
          </a:stretch>
        </p:blipFill>
        <p:spPr bwMode="auto">
          <a:xfrm>
            <a:off x="208870" y="2442650"/>
            <a:ext cx="4699894" cy="318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C:\Users\olivier_lerda.IXBLUE\Documents\iXBlue\SEAPIX\01 - Présentations, formations\201609 - IXTECH2016\6 - Target-Tx2Rx1-xxx5075-10cm, A INTEGR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80"/>
          <a:stretch>
            <a:fillRect/>
          </a:stretch>
        </p:blipFill>
        <p:spPr bwMode="auto">
          <a:xfrm>
            <a:off x="7675913" y="3960074"/>
            <a:ext cx="3875768" cy="230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tati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8064" y="2833877"/>
            <a:ext cx="2066927" cy="176718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89" y="694637"/>
            <a:ext cx="3899816" cy="2924862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9905998" y="2327160"/>
            <a:ext cx="185057" cy="230980"/>
          </a:xfrm>
          <a:prstGeom prst="ellipse">
            <a:avLst/>
          </a:prstGeom>
          <a:solidFill>
            <a:schemeClr val="bg1">
              <a:alpha val="2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9340974" y="2552295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Seapix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06743" y="1393377"/>
            <a:ext cx="337457" cy="1524000"/>
          </a:xfrm>
          <a:prstGeom prst="rect">
            <a:avLst/>
          </a:prstGeom>
          <a:solidFill>
            <a:srgbClr val="FFC000">
              <a:alpha val="32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10091055" y="2917377"/>
            <a:ext cx="111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rgbClr val="FFC000"/>
                </a:solidFill>
              </a:rPr>
              <a:t>deployed</a:t>
            </a:r>
            <a:r>
              <a:rPr lang="fr-FR" sz="1400" dirty="0">
                <a:solidFill>
                  <a:srgbClr val="FFC000"/>
                </a:solidFill>
              </a:rPr>
              <a:t> </a:t>
            </a:r>
            <a:r>
              <a:rPr lang="fr-FR" sz="1400" dirty="0" err="1">
                <a:solidFill>
                  <a:srgbClr val="FFC000"/>
                </a:solidFill>
              </a:rPr>
              <a:t>leg</a:t>
            </a:r>
            <a:endParaRPr lang="fr-FR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0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err="1"/>
              <a:t>Bathymetry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Station </a:t>
            </a:r>
            <a:r>
              <a:rPr lang="fr-FR" dirty="0" err="1"/>
              <a:t>based</a:t>
            </a:r>
            <a:r>
              <a:rPr lang="fr-FR" dirty="0"/>
              <a:t> </a:t>
            </a:r>
            <a:r>
              <a:rPr lang="fr-FR" dirty="0" err="1"/>
              <a:t>imaging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1B13033-1F20-D24F-96FF-B6D0D3CDC989}" type="slidenum">
              <a:rPr lang="en-US" smtClean="0"/>
              <a:pPr/>
              <a:t>17</a:t>
            </a:fld>
            <a:r>
              <a:rPr lang="en-US"/>
              <a:t> </a:t>
            </a:r>
            <a:endParaRPr lang="en-US" dirty="0"/>
          </a:p>
        </p:txBody>
      </p:sp>
      <p:pic>
        <p:nvPicPr>
          <p:cNvPr id="9" name="Imag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6"/>
          <a:stretch/>
        </p:blipFill>
        <p:spPr bwMode="auto">
          <a:xfrm>
            <a:off x="490144" y="3799940"/>
            <a:ext cx="3356757" cy="2438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2311104" y="2356944"/>
            <a:ext cx="1289487" cy="131000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r="51519"/>
          <a:stretch/>
        </p:blipFill>
        <p:spPr>
          <a:xfrm>
            <a:off x="712943" y="2459820"/>
            <a:ext cx="1135546" cy="1189761"/>
          </a:xfrm>
          <a:prstGeom prst="rect">
            <a:avLst/>
          </a:prstGeom>
        </p:spPr>
      </p:pic>
      <p:pic>
        <p:nvPicPr>
          <p:cNvPr id="12" name="Image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5"/>
          <a:stretch/>
        </p:blipFill>
        <p:spPr bwMode="auto">
          <a:xfrm>
            <a:off x="5307346" y="1999137"/>
            <a:ext cx="4903454" cy="2444690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2643439" y="1291251"/>
            <a:ext cx="7111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Exploiting</a:t>
            </a:r>
            <a:r>
              <a:rPr lang="fr-FR" sz="2000" dirty="0"/>
              <a:t> </a:t>
            </a:r>
            <a:r>
              <a:rPr lang="fr-FR" sz="2000" dirty="0" err="1"/>
              <a:t>antenna</a:t>
            </a:r>
            <a:r>
              <a:rPr lang="fr-FR" sz="2000" dirty="0"/>
              <a:t> </a:t>
            </a:r>
            <a:r>
              <a:rPr lang="fr-FR" sz="2000" dirty="0" err="1"/>
              <a:t>reversibility</a:t>
            </a:r>
            <a:r>
              <a:rPr lang="fr-FR" sz="2000" dirty="0"/>
              <a:t> to </a:t>
            </a:r>
            <a:r>
              <a:rPr lang="fr-FR" sz="2000" dirty="0" err="1"/>
              <a:t>improve</a:t>
            </a:r>
            <a:r>
              <a:rPr lang="fr-FR" sz="2000" dirty="0"/>
              <a:t> the </a:t>
            </a:r>
            <a:r>
              <a:rPr lang="fr-FR" sz="2000" dirty="0" err="1"/>
              <a:t>reliability</a:t>
            </a:r>
            <a:r>
              <a:rPr lang="fr-FR" sz="2000" dirty="0"/>
              <a:t> of </a:t>
            </a:r>
            <a:r>
              <a:rPr lang="fr-FR" sz="2000" dirty="0" err="1"/>
              <a:t>bottom</a:t>
            </a:r>
            <a:r>
              <a:rPr lang="fr-FR" sz="2000" dirty="0"/>
              <a:t> </a:t>
            </a:r>
            <a:r>
              <a:rPr lang="fr-FR" sz="2000" dirty="0" err="1"/>
              <a:t>detections</a:t>
            </a:r>
            <a:r>
              <a:rPr lang="fr-FR" sz="2000" dirty="0"/>
              <a:t>. Artefacts are </a:t>
            </a:r>
            <a:r>
              <a:rPr lang="fr-FR" sz="2000" dirty="0" err="1"/>
              <a:t>removed</a:t>
            </a:r>
            <a:r>
              <a:rPr lang="fr-FR" sz="2000" dirty="0"/>
              <a:t> by </a:t>
            </a:r>
            <a:r>
              <a:rPr lang="fr-FR" sz="2000" dirty="0" err="1"/>
              <a:t>using</a:t>
            </a:r>
            <a:r>
              <a:rPr lang="fr-FR" sz="2000" dirty="0"/>
              <a:t> </a:t>
            </a:r>
            <a:r>
              <a:rPr lang="fr-FR" sz="2000" dirty="0" err="1"/>
              <a:t>virtual</a:t>
            </a:r>
            <a:r>
              <a:rPr lang="fr-FR" sz="2000" dirty="0"/>
              <a:t> phases</a:t>
            </a:r>
          </a:p>
        </p:txBody>
      </p:sp>
      <p:sp>
        <p:nvSpPr>
          <p:cNvPr id="14" name="Flèche droite 13"/>
          <p:cNvSpPr/>
          <p:nvPr/>
        </p:nvSpPr>
        <p:spPr>
          <a:xfrm>
            <a:off x="4092500" y="3795507"/>
            <a:ext cx="1075847" cy="3723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8432" r="7604"/>
          <a:stretch/>
        </p:blipFill>
        <p:spPr bwMode="auto">
          <a:xfrm>
            <a:off x="6199220" y="4671391"/>
            <a:ext cx="2584680" cy="20500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9244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5"/>
          </p:nvPr>
        </p:nvSpPr>
        <p:spPr>
          <a:xfrm>
            <a:off x="3393440" y="3008884"/>
            <a:ext cx="8696960" cy="840230"/>
          </a:xfrm>
        </p:spPr>
        <p:txBody>
          <a:bodyPr/>
          <a:lstStyle/>
          <a:p>
            <a:pPr marL="0" indent="0">
              <a:buNone/>
            </a:pPr>
            <a:r>
              <a:rPr lang="fr-FR" dirty="0" err="1"/>
              <a:t>Backscatter</a:t>
            </a:r>
            <a:r>
              <a:rPr lang="fr-FR" dirty="0"/>
              <a:t> Imaging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105480" y="3140725"/>
            <a:ext cx="2022732" cy="590931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7194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27" y="2116818"/>
            <a:ext cx="4457700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texte 9"/>
          <p:cNvSpPr>
            <a:spLocks noGrp="1"/>
          </p:cNvSpPr>
          <p:nvPr>
            <p:ph type="body" sz="quarter" idx="24"/>
          </p:nvPr>
        </p:nvSpPr>
        <p:spPr>
          <a:xfrm>
            <a:off x="5190445" y="1865161"/>
            <a:ext cx="3441926" cy="50331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fr-FR" dirty="0">
                <a:solidFill>
                  <a:srgbClr val="FF0000"/>
                </a:solidFill>
              </a:rPr>
              <a:t>Horizontal </a:t>
            </a:r>
            <a:r>
              <a:rPr lang="fr-FR" dirty="0" err="1">
                <a:solidFill>
                  <a:srgbClr val="FF0000"/>
                </a:solidFill>
              </a:rPr>
              <a:t>Forward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Looking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25"/>
          </p:nvPr>
        </p:nvSpPr>
        <p:spPr>
          <a:xfrm>
            <a:off x="4915127" y="3702221"/>
            <a:ext cx="4555444" cy="494732"/>
          </a:xfrm>
        </p:spPr>
        <p:txBody>
          <a:bodyPr>
            <a:norm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Conventional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Bathymetry&amp;Imagery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6"/>
          </p:nvPr>
        </p:nvSpPr>
        <p:spPr>
          <a:xfrm>
            <a:off x="1703842" y="5301343"/>
            <a:ext cx="2617787" cy="587829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Longitudinal 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Multiple Imaging Modes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/>
              <a:t>Backscatter</a:t>
            </a:r>
            <a:r>
              <a:rPr lang="fr-FR" dirty="0"/>
              <a:t> Imaging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1B13033-1F20-D24F-96FF-B6D0D3CDC989}" type="slidenum">
              <a:rPr lang="en-US" smtClean="0"/>
              <a:pPr/>
              <a:t>19</a:t>
            </a:fld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0547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3352800" y="633885"/>
            <a:ext cx="8696960" cy="5604611"/>
          </a:xfrm>
        </p:spPr>
        <p:txBody>
          <a:bodyPr/>
          <a:lstStyle/>
          <a:p>
            <a:r>
              <a:rPr lang="fr-FR" dirty="0"/>
              <a:t>Seapix : </a:t>
            </a:r>
          </a:p>
          <a:p>
            <a:r>
              <a:rPr lang="en-US" sz="4000" dirty="0"/>
              <a:t>an innovative </a:t>
            </a:r>
            <a:r>
              <a:rPr lang="en-US" sz="4000" dirty="0" err="1"/>
              <a:t>multibeam</a:t>
            </a:r>
            <a:r>
              <a:rPr lang="en-US" sz="4000" dirty="0"/>
              <a:t> </a:t>
            </a:r>
            <a:r>
              <a:rPr lang="en-US" sz="4000" dirty="0" err="1"/>
              <a:t>multiswath</a:t>
            </a:r>
            <a:r>
              <a:rPr lang="en-US" sz="4000" dirty="0"/>
              <a:t> </a:t>
            </a:r>
            <a:r>
              <a:rPr lang="en-US" sz="4000" dirty="0" err="1"/>
              <a:t>echosounder</a:t>
            </a:r>
            <a:endParaRPr lang="fr-FR" sz="4000" dirty="0"/>
          </a:p>
          <a:p>
            <a:r>
              <a:rPr lang="en-US" sz="4000" dirty="0"/>
              <a:t>for water column and seabed analysis</a:t>
            </a:r>
          </a:p>
          <a:p>
            <a:endParaRPr lang="en-US" sz="4000" dirty="0"/>
          </a:p>
          <a:p>
            <a:pPr algn="just"/>
            <a:r>
              <a:rPr lang="en-US" sz="2400" dirty="0"/>
              <a:t>Guillaume Matte, Didier Charlot, Olivier </a:t>
            </a:r>
            <a:r>
              <a:rPr lang="en-US" sz="2400" dirty="0" err="1"/>
              <a:t>Lerda</a:t>
            </a:r>
            <a:r>
              <a:rPr lang="en-US" sz="2400" dirty="0"/>
              <a:t>, </a:t>
            </a:r>
            <a:r>
              <a:rPr lang="en-US" sz="2400" dirty="0" err="1"/>
              <a:t>Trung-Kien</a:t>
            </a:r>
            <a:r>
              <a:rPr lang="en-US" sz="2400" dirty="0"/>
              <a:t> </a:t>
            </a:r>
            <a:r>
              <a:rPr lang="en-US" sz="2400" dirty="0" err="1"/>
              <a:t>N'Guyen</a:t>
            </a:r>
            <a:r>
              <a:rPr lang="en-US" sz="2400" dirty="0"/>
              <a:t>, </a:t>
            </a:r>
            <a:r>
              <a:rPr lang="en-US" sz="2400" dirty="0" err="1"/>
              <a:t>Vinicius</a:t>
            </a:r>
            <a:r>
              <a:rPr lang="en-US" sz="2400" dirty="0"/>
              <a:t> </a:t>
            </a:r>
            <a:r>
              <a:rPr lang="en-US" sz="2400" dirty="0" err="1"/>
              <a:t>Giovanini</a:t>
            </a:r>
            <a:r>
              <a:rPr lang="en-US" sz="2400" dirty="0"/>
              <a:t>, Maxence Rioblanc and Frédéric Mosca</a:t>
            </a:r>
          </a:p>
          <a:p>
            <a:pPr algn="just"/>
            <a:r>
              <a:rPr lang="en-US" sz="2400" dirty="0" err="1"/>
              <a:t>Ixblue</a:t>
            </a:r>
            <a:r>
              <a:rPr lang="en-US" sz="2400" dirty="0"/>
              <a:t> Sonar System Division,   ENSICAEN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David Vincentelli</a:t>
            </a:r>
          </a:p>
        </p:txBody>
      </p:sp>
    </p:spTree>
    <p:extLst>
      <p:ext uri="{BB962C8B-B14F-4D97-AF65-F5344CB8AC3E}">
        <p14:creationId xmlns:p14="http://schemas.microsoft.com/office/powerpoint/2010/main" val="200754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err="1"/>
              <a:t>Conventional</a:t>
            </a:r>
            <a:r>
              <a:rPr lang="fr-FR" dirty="0"/>
              <a:t> </a:t>
            </a:r>
            <a:r>
              <a:rPr lang="fr-FR" dirty="0" err="1"/>
              <a:t>Imagery</a:t>
            </a:r>
            <a:r>
              <a:rPr lang="fr-FR" dirty="0"/>
              <a:t> Mode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/>
              <a:t>Backscatter</a:t>
            </a:r>
            <a:r>
              <a:rPr lang="fr-FR" dirty="0"/>
              <a:t> Imaging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8"/>
          </p:nvPr>
        </p:nvSpPr>
        <p:spPr>
          <a:xfrm>
            <a:off x="316809" y="6310313"/>
            <a:ext cx="519113" cy="365125"/>
          </a:xfrm>
        </p:spPr>
        <p:txBody>
          <a:bodyPr/>
          <a:lstStyle/>
          <a:p>
            <a:fld id="{A1B13033-1F20-D24F-96FF-B6D0D3CDC989}" type="slidenum">
              <a:rPr lang="en-US" smtClean="0"/>
              <a:pPr/>
              <a:t>20</a:t>
            </a:fld>
            <a:r>
              <a:rPr lang="en-US" dirty="0"/>
              <a:t> </a:t>
            </a:r>
          </a:p>
        </p:txBody>
      </p:sp>
      <p:pic>
        <p:nvPicPr>
          <p:cNvPr id="12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478" y="1892293"/>
            <a:ext cx="29051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:\Users\olivier_lerda.IXBLUE\Documents\iXBlue\SEAPIX\04 - Interventions, essais\201512 - Essais Mer La Ciotat,  Imagerie, CVL, Autocalibration\Capture snippet 10cm SEAPIX (1)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998" y="3982577"/>
            <a:ext cx="388778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olivier_lerda.IXBLUE\Documents\iXBlue\SEAPIX\04 - Interventions, essais\201512 - Essais Mer La Ciotat,  Imagerie, CVL, Autocalibration\Capture bathy SEAPIX (4)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998" y="2000015"/>
            <a:ext cx="38877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859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Espace réservé du contenu 6"/>
          <p:cNvSpPr>
            <a:spLocks noGrp="1"/>
          </p:cNvSpPr>
          <p:nvPr>
            <p:ph type="body" sz="quarter" idx="12"/>
          </p:nvPr>
        </p:nvSpPr>
        <p:spPr>
          <a:xfrm>
            <a:off x="581972" y="1091838"/>
            <a:ext cx="10672456" cy="426265"/>
          </a:xfrm>
        </p:spPr>
        <p:txBody>
          <a:bodyPr>
            <a:normAutofit fontScale="92500" lnSpcReduction="10000"/>
          </a:bodyPr>
          <a:lstStyle/>
          <a:p>
            <a:r>
              <a:rPr lang="fr-FR" dirty="0" err="1"/>
              <a:t>Forward</a:t>
            </a:r>
            <a:r>
              <a:rPr lang="fr-FR" dirty="0"/>
              <a:t> </a:t>
            </a:r>
            <a:r>
              <a:rPr lang="fr-FR" dirty="0" err="1"/>
              <a:t>Looking</a:t>
            </a:r>
            <a:r>
              <a:rPr lang="fr-FR" dirty="0"/>
              <a:t> Imaging</a:t>
            </a:r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/>
              <a:t>Backscatter</a:t>
            </a:r>
            <a:r>
              <a:rPr lang="fr-FR" dirty="0"/>
              <a:t> Imaging</a:t>
            </a:r>
          </a:p>
        </p:txBody>
      </p:sp>
      <p:pic>
        <p:nvPicPr>
          <p:cNvPr id="1843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96" y="2057058"/>
            <a:ext cx="5052646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471" y="2045606"/>
            <a:ext cx="4960816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Ellipse 7"/>
          <p:cNvSpPr>
            <a:spLocks noChangeArrowheads="1"/>
          </p:cNvSpPr>
          <p:nvPr/>
        </p:nvSpPr>
        <p:spPr bwMode="auto">
          <a:xfrm>
            <a:off x="2856110" y="2541816"/>
            <a:ext cx="533401" cy="504825"/>
          </a:xfrm>
          <a:prstGeom prst="ellipse">
            <a:avLst/>
          </a:prstGeom>
          <a:solidFill>
            <a:schemeClr val="accent1">
              <a:alpha val="25098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80000"/>
              <a:buFont typeface="Wingdings 3" pitchFamily="18" charset="2"/>
              <a:buChar char=""/>
              <a:defRPr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ebdings" pitchFamily="18" charset="2"/>
              <a:buChar char="="/>
              <a:defRPr sz="1600"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SzPct val="40000"/>
              <a:buFont typeface="Wingdings" pitchFamily="2" charset="2"/>
              <a:buChar char=""/>
              <a:defRPr sz="1400"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 Unicode MS" pitchFamily="34" charset="-128"/>
              <a:buChar char="‐"/>
              <a:defRPr sz="1200"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fr-FR" altLang="fr-FR">
              <a:solidFill>
                <a:srgbClr val="007DA9"/>
              </a:solidFill>
            </a:endParaRPr>
          </a:p>
        </p:txBody>
      </p:sp>
      <p:sp>
        <p:nvSpPr>
          <p:cNvPr id="18439" name="Ellipse 10"/>
          <p:cNvSpPr>
            <a:spLocks noChangeArrowheads="1"/>
          </p:cNvSpPr>
          <p:nvPr/>
        </p:nvSpPr>
        <p:spPr bwMode="auto">
          <a:xfrm>
            <a:off x="7322179" y="2451780"/>
            <a:ext cx="533399" cy="504825"/>
          </a:xfrm>
          <a:prstGeom prst="ellipse">
            <a:avLst/>
          </a:prstGeom>
          <a:solidFill>
            <a:schemeClr val="accent1">
              <a:alpha val="25098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80000"/>
              <a:buFont typeface="Wingdings 3" pitchFamily="18" charset="2"/>
              <a:buChar char=""/>
              <a:defRPr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ebdings" pitchFamily="18" charset="2"/>
              <a:buChar char="="/>
              <a:defRPr sz="1600"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SzPct val="40000"/>
              <a:buFont typeface="Wingdings" pitchFamily="2" charset="2"/>
              <a:buChar char=""/>
              <a:defRPr sz="1400"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 Unicode MS" pitchFamily="34" charset="-128"/>
              <a:buChar char="‐"/>
              <a:defRPr sz="1200"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fr-FR" altLang="fr-FR">
              <a:solidFill>
                <a:srgbClr val="007DA9"/>
              </a:solidFill>
            </a:endParaRPr>
          </a:p>
        </p:txBody>
      </p:sp>
      <p:cxnSp>
        <p:nvCxnSpPr>
          <p:cNvPr id="18440" name="Connecteur droit avec flèche 9"/>
          <p:cNvCxnSpPr>
            <a:cxnSpLocks noChangeShapeType="1"/>
          </p:cNvCxnSpPr>
          <p:nvPr/>
        </p:nvCxnSpPr>
        <p:spPr bwMode="auto">
          <a:xfrm flipV="1">
            <a:off x="1641828" y="2854950"/>
            <a:ext cx="1214282" cy="674003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1" name="Connecteur droit avec flèche 13"/>
          <p:cNvCxnSpPr>
            <a:cxnSpLocks noChangeShapeType="1"/>
          </p:cNvCxnSpPr>
          <p:nvPr/>
        </p:nvCxnSpPr>
        <p:spPr bwMode="auto">
          <a:xfrm flipH="1" flipV="1">
            <a:off x="7855579" y="2854950"/>
            <a:ext cx="1321078" cy="454762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ZoneTexte 14"/>
          <p:cNvSpPr txBox="1"/>
          <p:nvPr/>
        </p:nvSpPr>
        <p:spPr>
          <a:xfrm>
            <a:off x="9072289" y="3451904"/>
            <a:ext cx="3105337" cy="166199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 b="1" dirty="0" err="1">
                <a:solidFill>
                  <a:schemeClr val="tx1"/>
                </a:solidFill>
                <a:latin typeface="Montserrat"/>
              </a:rPr>
              <a:t>Forward</a:t>
            </a:r>
            <a:r>
              <a:rPr lang="fr-FR" altLang="fr-FR" sz="1800" b="1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fr-FR" altLang="fr-FR" sz="1800" b="1" dirty="0" err="1">
                <a:solidFill>
                  <a:schemeClr val="tx1"/>
                </a:solidFill>
                <a:latin typeface="Montserrat"/>
              </a:rPr>
              <a:t>Looking</a:t>
            </a:r>
            <a:r>
              <a:rPr lang="fr-FR" altLang="fr-FR" sz="1800" b="1" dirty="0">
                <a:solidFill>
                  <a:schemeClr val="tx1"/>
                </a:solidFill>
                <a:latin typeface="Montserrat"/>
              </a:rPr>
              <a:t> Imaging</a:t>
            </a:r>
            <a:r>
              <a:rPr lang="fr-FR" altLang="fr-FR" dirty="0">
                <a:solidFill>
                  <a:schemeClr val="tx1"/>
                </a:solidFill>
                <a:latin typeface="Montserrat"/>
              </a:rPr>
              <a:t>: </a:t>
            </a:r>
          </a:p>
          <a:p>
            <a:pPr eaLnBrk="1" hangingPunct="1"/>
            <a:endParaRPr lang="fr-FR" altLang="fr-FR" dirty="0">
              <a:solidFill>
                <a:schemeClr val="tx1"/>
              </a:solidFill>
              <a:latin typeface="Montserrat"/>
            </a:endParaRPr>
          </a:p>
          <a:p>
            <a:pPr eaLnBrk="1" hangingPunct="1"/>
            <a:r>
              <a:rPr lang="fr-FR" altLang="fr-FR" dirty="0">
                <a:solidFill>
                  <a:schemeClr val="tx1"/>
                </a:solidFill>
                <a:latin typeface="Montserrat"/>
                <a:sym typeface="Wingdings" panose="05000000000000000000" pitchFamily="2" charset="2"/>
              </a:rPr>
              <a:t></a:t>
            </a:r>
            <a:r>
              <a:rPr lang="fr-FR" altLang="fr-FR" dirty="0" err="1">
                <a:solidFill>
                  <a:schemeClr val="tx1"/>
                </a:solidFill>
                <a:latin typeface="Montserrat"/>
              </a:rPr>
              <a:t>Specular</a:t>
            </a:r>
            <a:r>
              <a:rPr lang="fr-FR" altLang="fr-FR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fr-FR" altLang="fr-FR" dirty="0" err="1">
                <a:solidFill>
                  <a:schemeClr val="tx1"/>
                </a:solidFill>
                <a:latin typeface="Montserrat"/>
              </a:rPr>
              <a:t>reflection</a:t>
            </a:r>
            <a:r>
              <a:rPr lang="fr-FR" altLang="fr-FR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fr-FR" altLang="fr-FR" dirty="0" err="1">
                <a:solidFill>
                  <a:schemeClr val="tx1"/>
                </a:solidFill>
                <a:latin typeface="Montserrat"/>
              </a:rPr>
              <a:t>suppressed</a:t>
            </a:r>
            <a:endParaRPr lang="fr-FR" altLang="fr-FR" dirty="0">
              <a:solidFill>
                <a:schemeClr val="tx1"/>
              </a:solidFill>
              <a:latin typeface="Montserrat"/>
            </a:endParaRPr>
          </a:p>
          <a:p>
            <a:pPr eaLnBrk="1" hangingPunct="1"/>
            <a:endParaRPr lang="fr-FR" altLang="fr-FR" dirty="0">
              <a:solidFill>
                <a:schemeClr val="tx1"/>
              </a:solidFill>
              <a:latin typeface="Montserrat"/>
            </a:endParaRPr>
          </a:p>
          <a:p>
            <a:pPr eaLnBrk="1" hangingPunct="1"/>
            <a:r>
              <a:rPr lang="fr-FR" altLang="fr-FR" dirty="0">
                <a:solidFill>
                  <a:schemeClr val="tx1"/>
                </a:solidFill>
                <a:latin typeface="Montserrat"/>
                <a:sym typeface="Wingdings" panose="05000000000000000000" pitchFamily="2" charset="2"/>
              </a:rPr>
              <a:t></a:t>
            </a:r>
            <a:r>
              <a:rPr lang="fr-FR" altLang="fr-FR" dirty="0" err="1">
                <a:solidFill>
                  <a:schemeClr val="tx1"/>
                </a:solidFill>
                <a:latin typeface="Montserrat"/>
              </a:rPr>
              <a:t>Higher</a:t>
            </a:r>
            <a:r>
              <a:rPr lang="fr-FR" altLang="fr-FR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fr-FR" altLang="fr-FR" dirty="0" err="1">
                <a:solidFill>
                  <a:schemeClr val="tx1"/>
                </a:solidFill>
                <a:latin typeface="Montserrat"/>
              </a:rPr>
              <a:t>shadows</a:t>
            </a:r>
            <a:r>
              <a:rPr lang="fr-FR" altLang="fr-FR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fr-FR" altLang="fr-FR" dirty="0" err="1">
                <a:solidFill>
                  <a:schemeClr val="tx1"/>
                </a:solidFill>
                <a:latin typeface="Montserrat"/>
              </a:rPr>
              <a:t>contrast</a:t>
            </a:r>
            <a:endParaRPr lang="fr-FR" altLang="fr-FR" dirty="0">
              <a:solidFill>
                <a:schemeClr val="tx1"/>
              </a:solidFill>
              <a:latin typeface="Montserrat"/>
            </a:endParaRPr>
          </a:p>
          <a:p>
            <a:pPr eaLnBrk="1" hangingPunct="1">
              <a:buFont typeface="Arial" pitchFamily="34" charset="0"/>
              <a:buChar char="•"/>
            </a:pPr>
            <a:endParaRPr lang="fr-FR" altLang="fr-FR" dirty="0">
              <a:solidFill>
                <a:schemeClr val="tx1"/>
              </a:solidFill>
              <a:latin typeface="Montserrat"/>
            </a:endParaRPr>
          </a:p>
          <a:p>
            <a:pPr eaLnBrk="1" hangingPunct="1"/>
            <a:r>
              <a:rPr lang="fr-FR" altLang="fr-FR" dirty="0">
                <a:solidFill>
                  <a:schemeClr val="tx1"/>
                </a:solidFill>
                <a:latin typeface="Montserrat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5814" y="2045606"/>
            <a:ext cx="355600" cy="476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9692193" y="2011813"/>
            <a:ext cx="377094" cy="73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88231" y="3635828"/>
            <a:ext cx="2053832" cy="166199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 b="1" dirty="0">
                <a:solidFill>
                  <a:schemeClr val="tx1"/>
                </a:solidFill>
                <a:latin typeface="Montserrat"/>
              </a:rPr>
              <a:t>Vertical Imaging</a:t>
            </a:r>
            <a:r>
              <a:rPr lang="fr-FR" altLang="fr-FR" dirty="0">
                <a:solidFill>
                  <a:schemeClr val="tx1"/>
                </a:solidFill>
                <a:latin typeface="Montserrat"/>
              </a:rPr>
              <a:t>: </a:t>
            </a:r>
          </a:p>
          <a:p>
            <a:pPr eaLnBrk="1" hangingPunct="1"/>
            <a:endParaRPr lang="fr-FR" altLang="fr-FR" dirty="0">
              <a:solidFill>
                <a:schemeClr val="tx1"/>
              </a:solidFill>
              <a:latin typeface="Montserrat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fr-FR" altLang="fr-FR" dirty="0" err="1">
                <a:solidFill>
                  <a:schemeClr val="tx1"/>
                </a:solidFill>
                <a:latin typeface="Montserrat"/>
              </a:rPr>
              <a:t>Specular</a:t>
            </a:r>
            <a:r>
              <a:rPr lang="fr-FR" altLang="fr-FR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fr-FR" altLang="fr-FR" dirty="0" err="1">
                <a:solidFill>
                  <a:schemeClr val="tx1"/>
                </a:solidFill>
                <a:latin typeface="Montserrat"/>
              </a:rPr>
              <a:t>reflection</a:t>
            </a:r>
            <a:endParaRPr lang="fr-FR" altLang="fr-FR" dirty="0">
              <a:solidFill>
                <a:schemeClr val="tx1"/>
              </a:solidFill>
              <a:latin typeface="Montserrat"/>
            </a:endParaRPr>
          </a:p>
          <a:p>
            <a:pPr eaLnBrk="1" hangingPunct="1">
              <a:buFont typeface="Arial" pitchFamily="34" charset="0"/>
              <a:buChar char="•"/>
            </a:pPr>
            <a:endParaRPr lang="fr-FR" altLang="fr-FR" dirty="0">
              <a:solidFill>
                <a:schemeClr val="tx1"/>
              </a:solidFill>
              <a:latin typeface="Montserrat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fr-FR" altLang="fr-FR" dirty="0">
                <a:solidFill>
                  <a:schemeClr val="tx1"/>
                </a:solidFill>
                <a:latin typeface="Montserrat"/>
              </a:rPr>
              <a:t>Bad </a:t>
            </a:r>
            <a:r>
              <a:rPr lang="fr-FR" altLang="fr-FR" dirty="0" err="1">
                <a:solidFill>
                  <a:schemeClr val="tx1"/>
                </a:solidFill>
                <a:latin typeface="Montserrat"/>
              </a:rPr>
              <a:t>contrast</a:t>
            </a:r>
            <a:r>
              <a:rPr lang="fr-FR" altLang="fr-FR" dirty="0">
                <a:solidFill>
                  <a:schemeClr val="tx1"/>
                </a:solidFill>
                <a:latin typeface="Montserrat"/>
              </a:rPr>
              <a:t> at nadir</a:t>
            </a:r>
          </a:p>
          <a:p>
            <a:pPr eaLnBrk="1" hangingPunct="1">
              <a:buFont typeface="Arial" pitchFamily="34" charset="0"/>
              <a:buChar char="•"/>
            </a:pPr>
            <a:endParaRPr lang="fr-FR" altLang="fr-FR" dirty="0">
              <a:solidFill>
                <a:schemeClr val="tx1"/>
              </a:solidFill>
              <a:latin typeface="Montserrat"/>
            </a:endParaRPr>
          </a:p>
          <a:p>
            <a:pPr eaLnBrk="1" hangingPunct="1"/>
            <a:r>
              <a:rPr lang="fr-FR" altLang="fr-FR" dirty="0">
                <a:solidFill>
                  <a:schemeClr val="tx1"/>
                </a:solidFill>
                <a:latin typeface="Montserrat"/>
              </a:rPr>
              <a:t>. </a:t>
            </a:r>
          </a:p>
        </p:txBody>
      </p:sp>
      <p:pic>
        <p:nvPicPr>
          <p:cNvPr id="14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424" y="3061266"/>
            <a:ext cx="1983649" cy="173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lèche droite 15"/>
          <p:cNvSpPr/>
          <p:nvPr/>
        </p:nvSpPr>
        <p:spPr>
          <a:xfrm rot="10800000">
            <a:off x="3986976" y="3803196"/>
            <a:ext cx="351559" cy="26919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droite 16"/>
          <p:cNvSpPr/>
          <p:nvPr/>
        </p:nvSpPr>
        <p:spPr>
          <a:xfrm>
            <a:off x="6204864" y="2989578"/>
            <a:ext cx="351559" cy="2691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8967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Espace réservé du contenu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altLang="fr-FR" dirty="0"/>
              <a:t>Longitudinal Mode</a:t>
            </a:r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/>
              <a:t>Backcatter</a:t>
            </a:r>
            <a:r>
              <a:rPr lang="fr-FR" dirty="0"/>
              <a:t> Imaging</a:t>
            </a:r>
          </a:p>
        </p:txBody>
      </p:sp>
      <p:pic>
        <p:nvPicPr>
          <p:cNvPr id="19460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416" y="2133600"/>
            <a:ext cx="4861169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1" name="Connecteur droit avec flèche 6"/>
          <p:cNvCxnSpPr>
            <a:cxnSpLocks noChangeShapeType="1"/>
          </p:cNvCxnSpPr>
          <p:nvPr/>
        </p:nvCxnSpPr>
        <p:spPr bwMode="auto">
          <a:xfrm flipH="1" flipV="1">
            <a:off x="3393832" y="3671889"/>
            <a:ext cx="797169" cy="46037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68" y="2693536"/>
            <a:ext cx="4253522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4"/>
          <p:cNvCxnSpPr/>
          <p:nvPr/>
        </p:nvCxnSpPr>
        <p:spPr bwMode="auto">
          <a:xfrm flipH="1" flipV="1">
            <a:off x="4394201" y="4197351"/>
            <a:ext cx="3563815" cy="45561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ZoneTexte 8"/>
          <p:cNvSpPr txBox="1"/>
          <p:nvPr/>
        </p:nvSpPr>
        <p:spPr>
          <a:xfrm>
            <a:off x="8194035" y="3271134"/>
            <a:ext cx="3830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7DA9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 b="1" dirty="0">
                <a:solidFill>
                  <a:schemeClr val="tx1"/>
                </a:solidFill>
                <a:latin typeface="Montserrat"/>
              </a:rPr>
              <a:t>Longitudinal Imaging Mode</a:t>
            </a:r>
            <a:r>
              <a:rPr lang="fr-FR" altLang="fr-FR" dirty="0">
                <a:solidFill>
                  <a:schemeClr val="tx1"/>
                </a:solidFill>
                <a:latin typeface="Montserrat"/>
              </a:rPr>
              <a:t>: </a:t>
            </a:r>
          </a:p>
          <a:p>
            <a:pPr eaLnBrk="1" hangingPunct="1"/>
            <a:endParaRPr lang="fr-FR" altLang="fr-FR" dirty="0">
              <a:solidFill>
                <a:schemeClr val="tx1"/>
              </a:solidFill>
              <a:latin typeface="Montserrat"/>
            </a:endParaRPr>
          </a:p>
          <a:p>
            <a:pPr eaLnBrk="1" hangingPunct="1"/>
            <a:r>
              <a:rPr lang="fr-FR" altLang="fr-FR" sz="1600" dirty="0">
                <a:solidFill>
                  <a:schemeClr val="tx1"/>
                </a:solidFill>
                <a:latin typeface="Montserrat"/>
                <a:sym typeface="Wingdings" panose="05000000000000000000" pitchFamily="2" charset="2"/>
              </a:rPr>
              <a:t> </a:t>
            </a:r>
            <a:r>
              <a:rPr lang="fr-FR" altLang="fr-FR" sz="1600" dirty="0">
                <a:solidFill>
                  <a:schemeClr val="tx1"/>
                </a:solidFill>
                <a:latin typeface="Montserrat"/>
              </a:rPr>
              <a:t>Full  BS profil vs Incidence Angle</a:t>
            </a:r>
            <a:endParaRPr lang="fr-FR" altLang="fr-FR" dirty="0">
              <a:solidFill>
                <a:schemeClr val="tx1"/>
              </a:solidFill>
              <a:latin typeface="Montserra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08335" y="1970314"/>
            <a:ext cx="424543" cy="631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628" y="4501101"/>
            <a:ext cx="2220101" cy="193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èche droite 11"/>
          <p:cNvSpPr/>
          <p:nvPr/>
        </p:nvSpPr>
        <p:spPr>
          <a:xfrm rot="11342397">
            <a:off x="8207816" y="4885360"/>
            <a:ext cx="1620248" cy="303494"/>
          </a:xfrm>
          <a:prstGeom prst="rightArrow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664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err="1"/>
              <a:t>Seafloor</a:t>
            </a:r>
            <a:r>
              <a:rPr lang="fr-FR" dirty="0"/>
              <a:t> Classification </a:t>
            </a:r>
            <a:r>
              <a:rPr lang="fr-FR" dirty="0" err="1"/>
              <a:t>Results</a:t>
            </a:r>
            <a:endParaRPr lang="fr-FR" dirty="0"/>
          </a:p>
          <a:p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563563" y="447454"/>
            <a:ext cx="10113656" cy="695549"/>
          </a:xfrm>
        </p:spPr>
        <p:txBody>
          <a:bodyPr/>
          <a:lstStyle/>
          <a:p>
            <a:r>
              <a:rPr lang="fr-FR" dirty="0" err="1"/>
              <a:t>Backscatter</a:t>
            </a:r>
            <a:r>
              <a:rPr lang="fr-FR" dirty="0"/>
              <a:t> Imaging</a:t>
            </a:r>
          </a:p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1B13033-1F20-D24F-96FF-B6D0D3CDC989}" type="slidenum">
              <a:rPr lang="en-US" smtClean="0"/>
              <a:pPr/>
              <a:t>23</a:t>
            </a:fld>
            <a:r>
              <a:rPr lang="en-US"/>
              <a:t> </a:t>
            </a:r>
            <a:endParaRPr lang="en-US" dirty="0"/>
          </a:p>
        </p:txBody>
      </p:sp>
      <p:pic>
        <p:nvPicPr>
          <p:cNvPr id="9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2349500"/>
            <a:ext cx="29051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2484438"/>
            <a:ext cx="402590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4392613"/>
            <a:ext cx="4038600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72" y="4876349"/>
            <a:ext cx="2572254" cy="116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7"/>
          <p:cNvSpPr txBox="1">
            <a:spLocks noChangeArrowheads="1"/>
          </p:cNvSpPr>
          <p:nvPr/>
        </p:nvSpPr>
        <p:spPr bwMode="auto">
          <a:xfrm>
            <a:off x="9029434" y="4441165"/>
            <a:ext cx="23831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80000"/>
              <a:buFont typeface="Wingdings 3" pitchFamily="18" charset="2"/>
              <a:buChar char=""/>
              <a:defRPr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ebdings" pitchFamily="18" charset="2"/>
              <a:buChar char="="/>
              <a:defRPr sz="16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SzPct val="40000"/>
              <a:buFont typeface="Wingdings" pitchFamily="2" charset="2"/>
              <a:buChar char=""/>
              <a:defRPr sz="14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 Unicode MS" pitchFamily="34" charset="-128"/>
              <a:buChar char="‐"/>
              <a:defRPr sz="12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fr-FR" altLang="fr-FR" b="1" dirty="0">
                <a:solidFill>
                  <a:schemeClr val="tx1"/>
                </a:solidFill>
                <a:latin typeface="Montserrat"/>
              </a:rPr>
              <a:t>Mode Longitudinal</a:t>
            </a:r>
          </a:p>
        </p:txBody>
      </p:sp>
      <p:sp>
        <p:nvSpPr>
          <p:cNvPr id="14" name="ZoneTexte 17"/>
          <p:cNvSpPr txBox="1">
            <a:spLocks noChangeArrowheads="1"/>
          </p:cNvSpPr>
          <p:nvPr/>
        </p:nvSpPr>
        <p:spPr bwMode="auto">
          <a:xfrm>
            <a:off x="8953572" y="2218735"/>
            <a:ext cx="22307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80000"/>
              <a:buFont typeface="Wingdings 3" pitchFamily="18" charset="2"/>
              <a:buChar char=""/>
              <a:defRPr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ebdings" pitchFamily="18" charset="2"/>
              <a:buChar char="="/>
              <a:defRPr sz="16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SzPct val="40000"/>
              <a:buFont typeface="Wingdings" pitchFamily="2" charset="2"/>
              <a:buChar char=""/>
              <a:defRPr sz="14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 Unicode MS" pitchFamily="34" charset="-128"/>
              <a:buChar char="‐"/>
              <a:defRPr sz="12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fr-FR" altLang="fr-FR" b="1" dirty="0">
                <a:solidFill>
                  <a:schemeClr val="tx1"/>
                </a:solidFill>
                <a:latin typeface="Montserrat"/>
              </a:rPr>
              <a:t>Mode Transversal</a:t>
            </a: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907" y="2758535"/>
            <a:ext cx="2625919" cy="121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à coins arrondis 17"/>
          <p:cNvSpPr>
            <a:spLocks noChangeArrowheads="1"/>
          </p:cNvSpPr>
          <p:nvPr/>
        </p:nvSpPr>
        <p:spPr bwMode="auto">
          <a:xfrm>
            <a:off x="2144713" y="3500438"/>
            <a:ext cx="1168400" cy="720725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80000"/>
              <a:buFont typeface="Wingdings 3" pitchFamily="18" charset="2"/>
              <a:buChar char=""/>
              <a:defRPr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ebdings" pitchFamily="18" charset="2"/>
              <a:buChar char="="/>
              <a:defRPr sz="16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SzPct val="40000"/>
              <a:buFont typeface="Wingdings" pitchFamily="2" charset="2"/>
              <a:buChar char=""/>
              <a:defRPr sz="14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 Unicode MS" pitchFamily="34" charset="-128"/>
              <a:buChar char="‐"/>
              <a:defRPr sz="12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fr-FR" altLang="fr-FR">
              <a:solidFill>
                <a:srgbClr val="007DA9"/>
              </a:solidFill>
            </a:endParaRPr>
          </a:p>
        </p:txBody>
      </p:sp>
      <p:pic>
        <p:nvPicPr>
          <p:cNvPr id="17" name="Imag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4941888"/>
            <a:ext cx="10128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552700"/>
            <a:ext cx="10128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3748088"/>
            <a:ext cx="10128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Connecteur droit avec flèche 3"/>
          <p:cNvCxnSpPr>
            <a:cxnSpLocks noChangeShapeType="1"/>
          </p:cNvCxnSpPr>
          <p:nvPr/>
        </p:nvCxnSpPr>
        <p:spPr bwMode="auto">
          <a:xfrm flipH="1">
            <a:off x="1285875" y="4005263"/>
            <a:ext cx="1290638" cy="1079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Connecteur droit avec flèche 16"/>
          <p:cNvCxnSpPr>
            <a:cxnSpLocks noChangeShapeType="1"/>
          </p:cNvCxnSpPr>
          <p:nvPr/>
        </p:nvCxnSpPr>
        <p:spPr bwMode="auto">
          <a:xfrm flipH="1">
            <a:off x="1285875" y="4113213"/>
            <a:ext cx="1290638" cy="12858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Connecteur droit avec flèche 20"/>
          <p:cNvCxnSpPr>
            <a:cxnSpLocks noChangeShapeType="1"/>
          </p:cNvCxnSpPr>
          <p:nvPr/>
        </p:nvCxnSpPr>
        <p:spPr bwMode="auto">
          <a:xfrm flipH="1" flipV="1">
            <a:off x="1285875" y="2919413"/>
            <a:ext cx="1141413" cy="74771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angle à coins arrondis 8"/>
          <p:cNvSpPr>
            <a:spLocks noChangeArrowheads="1"/>
          </p:cNvSpPr>
          <p:nvPr/>
        </p:nvSpPr>
        <p:spPr bwMode="auto">
          <a:xfrm>
            <a:off x="2144713" y="3500438"/>
            <a:ext cx="1168400" cy="720725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80000"/>
              <a:buFont typeface="Wingdings 3" pitchFamily="18" charset="2"/>
              <a:buChar char=""/>
              <a:defRPr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ebdings" pitchFamily="18" charset="2"/>
              <a:buChar char="="/>
              <a:defRPr sz="16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SzPct val="40000"/>
              <a:buFont typeface="Wingdings" pitchFamily="2" charset="2"/>
              <a:buChar char=""/>
              <a:defRPr sz="14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 Unicode MS" pitchFamily="34" charset="-128"/>
              <a:buChar char="‐"/>
              <a:defRPr sz="12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fr-FR" altLang="fr-FR">
              <a:solidFill>
                <a:srgbClr val="007DA9"/>
              </a:solidFill>
            </a:endParaRPr>
          </a:p>
        </p:txBody>
      </p:sp>
      <p:sp>
        <p:nvSpPr>
          <p:cNvPr id="24" name="ZoneTexte 16"/>
          <p:cNvSpPr txBox="1">
            <a:spLocks noChangeArrowheads="1"/>
          </p:cNvSpPr>
          <p:nvPr/>
        </p:nvSpPr>
        <p:spPr bwMode="auto">
          <a:xfrm>
            <a:off x="273050" y="5641975"/>
            <a:ext cx="10128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80000"/>
              <a:buFont typeface="Wingdings 3" pitchFamily="18" charset="2"/>
              <a:buChar char=""/>
              <a:defRPr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ebdings" pitchFamily="18" charset="2"/>
              <a:buChar char="="/>
              <a:defRPr sz="16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SzPct val="40000"/>
              <a:buFont typeface="Wingdings" pitchFamily="2" charset="2"/>
              <a:buChar char=""/>
              <a:defRPr sz="14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 Unicode MS" pitchFamily="34" charset="-128"/>
              <a:buChar char="‐"/>
              <a:defRPr sz="12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fr-FR" altLang="fr-FR" sz="1400" dirty="0">
                <a:solidFill>
                  <a:schemeClr val="tx1"/>
                </a:solidFill>
                <a:latin typeface="Montserrat"/>
              </a:rPr>
              <a:t>Sand</a:t>
            </a:r>
          </a:p>
        </p:txBody>
      </p:sp>
      <p:sp>
        <p:nvSpPr>
          <p:cNvPr id="25" name="ZoneTexte 16"/>
          <p:cNvSpPr txBox="1">
            <a:spLocks noChangeArrowheads="1"/>
          </p:cNvSpPr>
          <p:nvPr/>
        </p:nvSpPr>
        <p:spPr bwMode="auto">
          <a:xfrm>
            <a:off x="273050" y="4437063"/>
            <a:ext cx="1012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80000"/>
              <a:buFont typeface="Wingdings 3" pitchFamily="18" charset="2"/>
              <a:buChar char=""/>
              <a:defRPr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ebdings" pitchFamily="18" charset="2"/>
              <a:buChar char="="/>
              <a:defRPr sz="16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SzPct val="40000"/>
              <a:buFont typeface="Wingdings" pitchFamily="2" charset="2"/>
              <a:buChar char=""/>
              <a:defRPr sz="14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 Unicode MS" pitchFamily="34" charset="-128"/>
              <a:buChar char="‐"/>
              <a:defRPr sz="12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fr-FR" altLang="fr-FR" sz="1400" dirty="0">
                <a:solidFill>
                  <a:schemeClr val="tx1"/>
                </a:solidFill>
                <a:latin typeface="Montserrat"/>
              </a:rPr>
              <a:t>Posidonia </a:t>
            </a:r>
            <a:r>
              <a:rPr lang="fr-FR" altLang="fr-FR" sz="1400" dirty="0" err="1">
                <a:solidFill>
                  <a:schemeClr val="tx1"/>
                </a:solidFill>
                <a:latin typeface="Montserrat"/>
              </a:rPr>
              <a:t>sparse</a:t>
            </a:r>
            <a:endParaRPr lang="fr-FR" altLang="fr-FR" sz="1400" dirty="0">
              <a:solidFill>
                <a:schemeClr val="tx1"/>
              </a:solidFill>
              <a:latin typeface="Montserrat"/>
            </a:endParaRPr>
          </a:p>
        </p:txBody>
      </p:sp>
      <p:sp>
        <p:nvSpPr>
          <p:cNvPr id="26" name="ZoneTexte 16"/>
          <p:cNvSpPr txBox="1">
            <a:spLocks noChangeArrowheads="1"/>
          </p:cNvSpPr>
          <p:nvPr/>
        </p:nvSpPr>
        <p:spPr bwMode="auto">
          <a:xfrm>
            <a:off x="273050" y="3213100"/>
            <a:ext cx="1012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80000"/>
              <a:buFont typeface="Wingdings 3" pitchFamily="18" charset="2"/>
              <a:buChar char=""/>
              <a:defRPr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ebdings" pitchFamily="18" charset="2"/>
              <a:buChar char="="/>
              <a:defRPr sz="16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SzPct val="40000"/>
              <a:buFont typeface="Wingdings" pitchFamily="2" charset="2"/>
              <a:buChar char=""/>
              <a:defRPr sz="14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 Unicode MS" pitchFamily="34" charset="-128"/>
              <a:buChar char="‐"/>
              <a:defRPr sz="12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fr-FR" altLang="fr-FR" sz="1400" dirty="0" err="1">
                <a:solidFill>
                  <a:schemeClr val="tx1"/>
                </a:solidFill>
                <a:latin typeface="Montserrat"/>
              </a:rPr>
              <a:t>PosidoniaDense</a:t>
            </a:r>
            <a:endParaRPr lang="fr-FR" altLang="fr-FR" sz="1400" dirty="0">
              <a:solidFill>
                <a:schemeClr val="tx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13608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5"/>
          </p:nvPr>
        </p:nvSpPr>
        <p:spPr>
          <a:xfrm>
            <a:off x="3393440" y="3008884"/>
            <a:ext cx="8696960" cy="84023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Conclusion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105480" y="3140725"/>
            <a:ext cx="2022732" cy="590931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95154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24"/>
          </p:nvPr>
        </p:nvSpPr>
        <p:spPr>
          <a:xfrm>
            <a:off x="777240" y="2033059"/>
            <a:ext cx="9903585" cy="1050925"/>
          </a:xfrm>
        </p:spPr>
        <p:txBody>
          <a:bodyPr/>
          <a:lstStyle/>
          <a:p>
            <a:r>
              <a:rPr lang="fr-FR" dirty="0"/>
              <a:t>Seapix </a:t>
            </a:r>
            <a:r>
              <a:rPr lang="fr-FR" dirty="0" err="1"/>
              <a:t>reversible</a:t>
            </a:r>
            <a:r>
              <a:rPr lang="fr-FR" dirty="0"/>
              <a:t> </a:t>
            </a:r>
            <a:r>
              <a:rPr lang="fr-FR" dirty="0" err="1"/>
              <a:t>mills</a:t>
            </a:r>
            <a:r>
              <a:rPr lang="fr-FR" dirty="0"/>
              <a:t> cross configuration </a:t>
            </a:r>
            <a:r>
              <a:rPr lang="fr-FR" dirty="0" err="1"/>
              <a:t>enables</a:t>
            </a:r>
            <a:r>
              <a:rPr lang="fr-FR" dirty="0"/>
              <a:t>  an </a:t>
            </a:r>
            <a:r>
              <a:rPr lang="fr-FR" dirty="0" err="1"/>
              <a:t>innovative</a:t>
            </a:r>
            <a:r>
              <a:rPr lang="fr-FR" dirty="0"/>
              <a:t> use of </a:t>
            </a:r>
            <a:r>
              <a:rPr lang="fr-FR" dirty="0" err="1"/>
              <a:t>signals</a:t>
            </a:r>
            <a:r>
              <a:rPr lang="fr-FR" dirty="0"/>
              <a:t> </a:t>
            </a:r>
            <a:r>
              <a:rPr lang="fr-FR" dirty="0" err="1"/>
              <a:t>recorded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perpendicular</a:t>
            </a:r>
            <a:r>
              <a:rPr lang="fr-FR" dirty="0"/>
              <a:t> and </a:t>
            </a:r>
            <a:r>
              <a:rPr lang="fr-FR" dirty="0" err="1"/>
              <a:t>tilted</a:t>
            </a:r>
            <a:r>
              <a:rPr lang="fr-FR" dirty="0"/>
              <a:t> </a:t>
            </a:r>
            <a:r>
              <a:rPr lang="fr-FR" dirty="0" err="1"/>
              <a:t>swathes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5"/>
          </p:nvPr>
        </p:nvSpPr>
        <p:spPr>
          <a:xfrm>
            <a:off x="777240" y="3286768"/>
            <a:ext cx="9903585" cy="1050925"/>
          </a:xfrm>
        </p:spPr>
        <p:txBody>
          <a:bodyPr/>
          <a:lstStyle/>
          <a:p>
            <a:r>
              <a:rPr lang="fr-FR" dirty="0"/>
              <a:t>The first application </a:t>
            </a:r>
            <a:r>
              <a:rPr lang="fr-FR" dirty="0" err="1"/>
              <a:t>example</a:t>
            </a:r>
            <a:r>
              <a:rPr lang="fr-FR" dirty="0"/>
              <a:t> </a:t>
            </a:r>
            <a:r>
              <a:rPr lang="fr-FR" dirty="0" err="1"/>
              <a:t>presented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the </a:t>
            </a:r>
            <a:r>
              <a:rPr lang="fr-FR" dirty="0" err="1"/>
              <a:t>ability</a:t>
            </a:r>
            <a:r>
              <a:rPr lang="fr-FR" dirty="0"/>
              <a:t> to </a:t>
            </a:r>
            <a:r>
              <a:rPr lang="fr-FR" dirty="0" err="1"/>
              <a:t>build</a:t>
            </a:r>
            <a:r>
              <a:rPr lang="fr-FR" dirty="0"/>
              <a:t> a </a:t>
            </a:r>
            <a:r>
              <a:rPr lang="fr-FR" dirty="0" err="1"/>
              <a:t>bathymetry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a </a:t>
            </a:r>
            <a:r>
              <a:rPr lang="fr-FR" dirty="0" err="1"/>
              <a:t>static</a:t>
            </a:r>
            <a:r>
              <a:rPr lang="fr-FR" dirty="0"/>
              <a:t> position </a:t>
            </a:r>
            <a:r>
              <a:rPr lang="fr-FR" dirty="0" err="1"/>
              <a:t>without</a:t>
            </a:r>
            <a:r>
              <a:rPr lang="fr-FR" dirty="0"/>
              <a:t> the </a:t>
            </a:r>
            <a:r>
              <a:rPr lang="fr-FR" dirty="0" err="1"/>
              <a:t>need</a:t>
            </a:r>
            <a:r>
              <a:rPr lang="fr-FR" dirty="0"/>
              <a:t> of pan-and-tilt </a:t>
            </a:r>
            <a:r>
              <a:rPr lang="fr-FR" dirty="0" err="1"/>
              <a:t>mechanical</a:t>
            </a:r>
            <a:r>
              <a:rPr lang="fr-FR" dirty="0"/>
              <a:t> interface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6"/>
          </p:nvPr>
        </p:nvSpPr>
        <p:spPr>
          <a:xfrm>
            <a:off x="777240" y="4540477"/>
            <a:ext cx="9903585" cy="1050925"/>
          </a:xfrm>
        </p:spPr>
        <p:txBody>
          <a:bodyPr/>
          <a:lstStyle/>
          <a:p>
            <a:r>
              <a:rPr lang="fr-FR" dirty="0"/>
              <a:t>The second application </a:t>
            </a:r>
            <a:r>
              <a:rPr lang="fr-FR" dirty="0" err="1"/>
              <a:t>example</a:t>
            </a:r>
            <a:r>
              <a:rPr lang="fr-FR" dirty="0"/>
              <a:t> </a:t>
            </a:r>
            <a:r>
              <a:rPr lang="fr-FR" dirty="0" err="1"/>
              <a:t>concerned</a:t>
            </a:r>
            <a:r>
              <a:rPr lang="fr-FR" dirty="0"/>
              <a:t> a unique </a:t>
            </a:r>
            <a:r>
              <a:rPr lang="fr-FR" dirty="0" err="1"/>
              <a:t>bottom</a:t>
            </a:r>
            <a:r>
              <a:rPr lang="fr-FR" dirty="0"/>
              <a:t> classification </a:t>
            </a:r>
            <a:r>
              <a:rPr lang="fr-FR" dirty="0" err="1"/>
              <a:t>method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both</a:t>
            </a:r>
            <a:r>
              <a:rPr lang="fr-FR" dirty="0"/>
              <a:t> longitudinal and transversal </a:t>
            </a:r>
            <a:r>
              <a:rPr lang="fr-FR" dirty="0" err="1"/>
              <a:t>swathes</a:t>
            </a:r>
            <a:r>
              <a:rPr lang="fr-FR" dirty="0"/>
              <a:t>.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err="1"/>
              <a:t>MultiBeam</a:t>
            </a:r>
            <a:r>
              <a:rPr lang="fr-FR" dirty="0"/>
              <a:t>/</a:t>
            </a:r>
            <a:r>
              <a:rPr lang="fr-FR" dirty="0" err="1"/>
              <a:t>MultiSwath</a:t>
            </a:r>
            <a:r>
              <a:rPr lang="fr-FR" dirty="0"/>
              <a:t> System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1B13033-1F20-D24F-96FF-B6D0D3CDC989}" type="slidenum">
              <a:rPr lang="en-US" smtClean="0"/>
              <a:pPr/>
              <a:t>25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481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519113" cy="365125"/>
          </a:xfrm>
        </p:spPr>
        <p:txBody>
          <a:bodyPr/>
          <a:lstStyle/>
          <a:p>
            <a:fld id="{A1B13033-1F20-D24F-96FF-B6D0D3CDC989}" type="slidenum">
              <a:rPr lang="en-US" smtClean="0"/>
              <a:pPr/>
              <a:t>26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532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1"/>
          </p:nvPr>
        </p:nvSpPr>
        <p:spPr>
          <a:xfrm>
            <a:off x="4162613" y="2459504"/>
            <a:ext cx="6827699" cy="1938992"/>
          </a:xfrm>
        </p:spPr>
        <p:txBody>
          <a:bodyPr/>
          <a:lstStyle/>
          <a:p>
            <a:r>
              <a:rPr lang="fr-FR" sz="2400" dirty="0"/>
              <a:t>Sonar Imaging at </a:t>
            </a:r>
            <a:r>
              <a:rPr lang="fr-FR" sz="2400" dirty="0" err="1"/>
              <a:t>iXblue</a:t>
            </a:r>
            <a:endParaRPr lang="fr-FR" sz="2400" dirty="0"/>
          </a:p>
          <a:p>
            <a:r>
              <a:rPr lang="fr-FR" sz="2400" dirty="0"/>
              <a:t>Seapix </a:t>
            </a:r>
          </a:p>
          <a:p>
            <a:r>
              <a:rPr lang="fr-FR" sz="2400" dirty="0"/>
              <a:t>Station </a:t>
            </a:r>
            <a:r>
              <a:rPr lang="fr-FR" sz="2400" dirty="0" err="1"/>
              <a:t>Based</a:t>
            </a:r>
            <a:r>
              <a:rPr lang="fr-FR" sz="2400" dirty="0"/>
              <a:t> Imaging</a:t>
            </a:r>
          </a:p>
          <a:p>
            <a:r>
              <a:rPr lang="fr-FR" sz="2400" dirty="0" err="1"/>
              <a:t>Backscatter</a:t>
            </a:r>
            <a:r>
              <a:rPr lang="fr-FR" sz="2400" dirty="0"/>
              <a:t> Imaging</a:t>
            </a:r>
          </a:p>
          <a:p>
            <a:r>
              <a:rPr lang="fr-FR" sz="24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926530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5"/>
          </p:nvPr>
        </p:nvSpPr>
        <p:spPr>
          <a:xfrm>
            <a:off x="3393440" y="3008884"/>
            <a:ext cx="8595360" cy="840230"/>
          </a:xfrm>
        </p:spPr>
        <p:txBody>
          <a:bodyPr/>
          <a:lstStyle/>
          <a:p>
            <a:r>
              <a:rPr lang="fr-FR" dirty="0"/>
              <a:t>Sonar Imaging at </a:t>
            </a:r>
            <a:r>
              <a:rPr lang="fr-FR" dirty="0" err="1"/>
              <a:t>iXblue</a:t>
            </a:r>
            <a:endParaRPr lang="fr-FR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105480" y="3140725"/>
            <a:ext cx="2022732" cy="590931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81860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4"/>
          </p:nvPr>
        </p:nvSpPr>
        <p:spPr>
          <a:xfrm>
            <a:off x="983892" y="6356350"/>
            <a:ext cx="7082422" cy="365125"/>
          </a:xfrm>
        </p:spPr>
        <p:txBody>
          <a:bodyPr/>
          <a:lstStyle/>
          <a:p>
            <a:r>
              <a:rPr lang="en-US" dirty="0"/>
              <a:t>Seapix : </a:t>
            </a:r>
            <a:r>
              <a:rPr lang="en-US" dirty="0" err="1"/>
              <a:t>multibeam</a:t>
            </a:r>
            <a:r>
              <a:rPr lang="en-US" dirty="0"/>
              <a:t> </a:t>
            </a:r>
            <a:r>
              <a:rPr lang="en-US" dirty="0" err="1"/>
              <a:t>multiswath</a:t>
            </a:r>
            <a:r>
              <a:rPr lang="en-US" dirty="0"/>
              <a:t> </a:t>
            </a:r>
            <a:r>
              <a:rPr lang="en-US" dirty="0" err="1"/>
              <a:t>echosounder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1B13033-1F20-D24F-96FF-B6D0D3CDC989}" type="slidenum">
              <a:rPr lang="en-US" smtClean="0"/>
              <a:pPr/>
              <a:t>5</a:t>
            </a:fld>
            <a:r>
              <a:rPr lang="en-US"/>
              <a:t> </a:t>
            </a:r>
            <a:endParaRPr lang="en-US" dirty="0"/>
          </a:p>
        </p:txBody>
      </p:sp>
      <p:grpSp>
        <p:nvGrpSpPr>
          <p:cNvPr id="7" name="Groupe 6"/>
          <p:cNvGrpSpPr/>
          <p:nvPr/>
        </p:nvGrpSpPr>
        <p:grpSpPr>
          <a:xfrm>
            <a:off x="1854191" y="989806"/>
            <a:ext cx="8048625" cy="5284787"/>
            <a:chOff x="928688" y="642938"/>
            <a:chExt cx="8048625" cy="528478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88" y="642938"/>
              <a:ext cx="8048625" cy="524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Forme 7"/>
            <p:cNvCxnSpPr>
              <a:cxnSpLocks noChangeShapeType="1"/>
              <a:stCxn id="35" idx="0"/>
            </p:cNvCxnSpPr>
            <p:nvPr/>
          </p:nvCxnSpPr>
          <p:spPr bwMode="auto">
            <a:xfrm rot="16200000" flipV="1">
              <a:off x="7784307" y="2018506"/>
              <a:ext cx="147638" cy="866775"/>
            </a:xfrm>
            <a:prstGeom prst="bentConnector2">
              <a:avLst/>
            </a:prstGeom>
            <a:noFill/>
            <a:ln w="15875" algn="ctr">
              <a:solidFill>
                <a:schemeClr val="bg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Forme 19"/>
            <p:cNvCxnSpPr>
              <a:cxnSpLocks noChangeShapeType="1"/>
              <a:stCxn id="37" idx="4"/>
            </p:cNvCxnSpPr>
            <p:nvPr/>
          </p:nvCxnSpPr>
          <p:spPr bwMode="auto">
            <a:xfrm rot="16200000" flipH="1">
              <a:off x="4125119" y="3464719"/>
              <a:ext cx="185738" cy="0"/>
            </a:xfrm>
            <a:prstGeom prst="bentConnector3">
              <a:avLst>
                <a:gd name="adj1" fmla="val 50000"/>
              </a:avLst>
            </a:prstGeom>
            <a:noFill/>
            <a:ln w="15875" algn="ctr">
              <a:solidFill>
                <a:schemeClr val="bg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Forme 28"/>
            <p:cNvCxnSpPr>
              <a:cxnSpLocks noChangeShapeType="1"/>
              <a:stCxn id="12" idx="0"/>
            </p:cNvCxnSpPr>
            <p:nvPr/>
          </p:nvCxnSpPr>
          <p:spPr bwMode="auto">
            <a:xfrm rot="5400000" flipH="1" flipV="1">
              <a:off x="1998663" y="3644900"/>
              <a:ext cx="668337" cy="1401763"/>
            </a:xfrm>
            <a:prstGeom prst="bentConnector2">
              <a:avLst/>
            </a:prstGeom>
            <a:noFill/>
            <a:ln w="15875" algn="ctr">
              <a:solidFill>
                <a:schemeClr val="bg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325" y="4679950"/>
              <a:ext cx="1111250" cy="111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9063" y="4702175"/>
              <a:ext cx="1114425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ZoneTexte 13"/>
            <p:cNvSpPr txBox="1"/>
            <p:nvPr/>
          </p:nvSpPr>
          <p:spPr>
            <a:xfrm>
              <a:off x="1874838" y="4389438"/>
              <a:ext cx="781050" cy="3921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975" dirty="0">
                  <a:solidFill>
                    <a:srgbClr val="FFFF00"/>
                  </a:solidFill>
                  <a:latin typeface="Montserrat Hairline" panose="00000300000000000000" pitchFamily="50" charset="0"/>
                </a:rPr>
                <a:t>SEABED</a:t>
              </a:r>
            </a:p>
            <a:p>
              <a:pPr>
                <a:defRPr/>
              </a:pPr>
              <a:r>
                <a:rPr lang="fr-FR" sz="975" dirty="0">
                  <a:solidFill>
                    <a:srgbClr val="FFFF00"/>
                  </a:solidFill>
                  <a:latin typeface="Montserrat Hairline" panose="00000300000000000000" pitchFamily="50" charset="0"/>
                </a:rPr>
                <a:t>MAPPING</a:t>
              </a: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025" y="4654550"/>
              <a:ext cx="1114425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Forme 28"/>
            <p:cNvCxnSpPr>
              <a:cxnSpLocks noChangeShapeType="1"/>
              <a:stCxn id="15" idx="3"/>
            </p:cNvCxnSpPr>
            <p:nvPr/>
          </p:nvCxnSpPr>
          <p:spPr bwMode="auto">
            <a:xfrm flipV="1">
              <a:off x="3727450" y="4535488"/>
              <a:ext cx="576263" cy="676275"/>
            </a:xfrm>
            <a:prstGeom prst="bentConnector2">
              <a:avLst/>
            </a:prstGeom>
            <a:noFill/>
            <a:ln w="15875" algn="ctr">
              <a:solidFill>
                <a:schemeClr val="bg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7" name="Groupe 63"/>
            <p:cNvGrpSpPr>
              <a:grpSpLocks/>
            </p:cNvGrpSpPr>
            <p:nvPr/>
          </p:nvGrpSpPr>
          <p:grpSpPr bwMode="auto">
            <a:xfrm>
              <a:off x="3779838" y="2493963"/>
              <a:ext cx="876300" cy="877887"/>
              <a:chOff x="1064688" y="3933176"/>
              <a:chExt cx="1080000" cy="1080000"/>
            </a:xfrm>
          </p:grpSpPr>
          <p:sp>
            <p:nvSpPr>
              <p:cNvPr id="37" name="Ellipse 36"/>
              <p:cNvSpPr/>
              <p:nvPr/>
            </p:nvSpPr>
            <p:spPr bwMode="auto">
              <a:xfrm>
                <a:off x="1064688" y="3933176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0061E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74295" tIns="37148" rIns="74295" bIns="37148"/>
              <a:lstStyle/>
              <a:p>
                <a:pPr>
                  <a:defRPr/>
                </a:pPr>
                <a:endParaRPr lang="fr-FR" sz="1138"/>
              </a:p>
            </p:txBody>
          </p:sp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8584" y="4211997"/>
                <a:ext cx="864096" cy="585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ZoneTexte 17"/>
            <p:cNvSpPr txBox="1"/>
            <p:nvPr/>
          </p:nvSpPr>
          <p:spPr>
            <a:xfrm>
              <a:off x="6931025" y="4719638"/>
              <a:ext cx="1033463" cy="3921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975" dirty="0">
                  <a:solidFill>
                    <a:srgbClr val="FFFF00"/>
                  </a:solidFill>
                  <a:latin typeface="Montserrat Hairline" panose="00000300000000000000" pitchFamily="50" charset="0"/>
                </a:rPr>
                <a:t>SUB-BOTTOM</a:t>
              </a:r>
            </a:p>
            <a:p>
              <a:pPr>
                <a:defRPr/>
              </a:pPr>
              <a:r>
                <a:rPr lang="fr-FR" sz="975" dirty="0">
                  <a:solidFill>
                    <a:srgbClr val="FFFF00"/>
                  </a:solidFill>
                  <a:latin typeface="Montserrat Hairline" panose="00000300000000000000" pitchFamily="50" charset="0"/>
                </a:rPr>
                <a:t>PROFILING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433763" y="4395788"/>
              <a:ext cx="744537" cy="3921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975" dirty="0">
                  <a:solidFill>
                    <a:srgbClr val="FFFF00"/>
                  </a:solidFill>
                  <a:latin typeface="Montserrat Hairline" panose="00000300000000000000" pitchFamily="50" charset="0"/>
                </a:rPr>
                <a:t>BOTTOM</a:t>
              </a:r>
            </a:p>
            <a:p>
              <a:pPr>
                <a:defRPr/>
              </a:pPr>
              <a:r>
                <a:rPr lang="fr-FR" sz="975" dirty="0">
                  <a:solidFill>
                    <a:srgbClr val="FFFF00"/>
                  </a:solidFill>
                  <a:latin typeface="Montserrat Hairline" panose="00000300000000000000" pitchFamily="50" charset="0"/>
                </a:rPr>
                <a:t>IMAGING</a:t>
              </a: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7"/>
            <a:srcRect l="2882"/>
            <a:stretch/>
          </p:blipFill>
          <p:spPr>
            <a:xfrm>
              <a:off x="5350851" y="2819567"/>
              <a:ext cx="2941306" cy="1191925"/>
            </a:xfrm>
            <a:prstGeom prst="rect">
              <a:avLst/>
            </a:prstGeom>
            <a:effectLst>
              <a:softEdge rad="76200"/>
            </a:effectLst>
          </p:spPr>
        </p:pic>
        <p:grpSp>
          <p:nvGrpSpPr>
            <p:cNvPr id="21" name="Groupe 60"/>
            <p:cNvGrpSpPr>
              <a:grpSpLocks/>
            </p:cNvGrpSpPr>
            <p:nvPr/>
          </p:nvGrpSpPr>
          <p:grpSpPr bwMode="auto">
            <a:xfrm>
              <a:off x="7881938" y="2525713"/>
              <a:ext cx="819150" cy="819150"/>
              <a:chOff x="1064568" y="3933056"/>
              <a:chExt cx="1008112" cy="1008112"/>
            </a:xfrm>
          </p:grpSpPr>
          <p:sp>
            <p:nvSpPr>
              <p:cNvPr id="35" name="Ellipse 34"/>
              <p:cNvSpPr/>
              <p:nvPr/>
            </p:nvSpPr>
            <p:spPr bwMode="auto">
              <a:xfrm>
                <a:off x="1064568" y="3933056"/>
                <a:ext cx="1008112" cy="1008112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0061E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74295" tIns="37148" rIns="74295" bIns="37148"/>
              <a:lstStyle/>
              <a:p>
                <a:pPr>
                  <a:defRPr/>
                </a:pPr>
                <a:endParaRPr lang="fr-FR" sz="1138"/>
              </a:p>
            </p:txBody>
          </p:sp>
          <p:pic>
            <p:nvPicPr>
              <p:cNvPr id="36" name="Image 62" descr="PICT0005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4740" y="4042278"/>
                <a:ext cx="932831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" name="ZoneTexte 21"/>
            <p:cNvSpPr txBox="1"/>
            <p:nvPr/>
          </p:nvSpPr>
          <p:spPr>
            <a:xfrm>
              <a:off x="6083300" y="3960813"/>
              <a:ext cx="1265238" cy="3921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975" dirty="0">
                  <a:solidFill>
                    <a:srgbClr val="FFFF00"/>
                  </a:solidFill>
                  <a:latin typeface="Montserrat Hairline" panose="00000300000000000000" pitchFamily="50" charset="0"/>
                </a:rPr>
                <a:t>WATER COLUMN </a:t>
              </a:r>
            </a:p>
            <a:p>
              <a:pPr>
                <a:defRPr/>
              </a:pPr>
              <a:r>
                <a:rPr lang="fr-FR" sz="975" dirty="0">
                  <a:solidFill>
                    <a:srgbClr val="FFFF00"/>
                  </a:solidFill>
                  <a:latin typeface="Montserrat Hairline" panose="00000300000000000000" pitchFamily="50" charset="0"/>
                </a:rPr>
                <a:t>MONITORING</a:t>
              </a:r>
            </a:p>
          </p:txBody>
        </p:sp>
        <p:grpSp>
          <p:nvGrpSpPr>
            <p:cNvPr id="23" name="Groupe 85"/>
            <p:cNvGrpSpPr>
              <a:grpSpLocks/>
            </p:cNvGrpSpPr>
            <p:nvPr/>
          </p:nvGrpSpPr>
          <p:grpSpPr bwMode="auto">
            <a:xfrm>
              <a:off x="5214938" y="2462213"/>
              <a:ext cx="928687" cy="863600"/>
              <a:chOff x="3250212" y="3110140"/>
              <a:chExt cx="1080000" cy="1080000"/>
            </a:xfrm>
          </p:grpSpPr>
          <p:sp>
            <p:nvSpPr>
              <p:cNvPr id="33" name="Ellipse 86"/>
              <p:cNvSpPr>
                <a:spLocks noChangeArrowheads="1"/>
              </p:cNvSpPr>
              <p:nvPr/>
            </p:nvSpPr>
            <p:spPr bwMode="auto">
              <a:xfrm>
                <a:off x="3250212" y="3110140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  <a:ln w="25400" algn="ctr">
                <a:solidFill>
                  <a:srgbClr val="0061E2"/>
                </a:solidFill>
                <a:round/>
                <a:headEnd/>
                <a:tailEnd/>
              </a:ln>
            </p:spPr>
            <p:txBody>
              <a:bodyPr lIns="74295" tIns="37148" rIns="74295" bIns="37148"/>
              <a:lstStyle>
                <a:lvl1pPr>
                  <a:defRPr sz="1400">
                    <a:solidFill>
                      <a:srgbClr val="007DA9"/>
                    </a:solidFill>
                    <a:latin typeface="Arial Unicode MS" pitchFamily="34" charset="-128"/>
                    <a:ea typeface="MS PGothic" pitchFamily="34" charset="-128"/>
                  </a:defRPr>
                </a:lvl1pPr>
                <a:lvl2pPr marL="742950" indent="-285750">
                  <a:defRPr sz="1400">
                    <a:solidFill>
                      <a:srgbClr val="007DA9"/>
                    </a:solidFill>
                    <a:latin typeface="Arial Unicode MS" pitchFamily="34" charset="-128"/>
                    <a:ea typeface="MS PGothic" pitchFamily="34" charset="-128"/>
                  </a:defRPr>
                </a:lvl2pPr>
                <a:lvl3pPr marL="1143000" indent="-228600">
                  <a:defRPr sz="1400">
                    <a:solidFill>
                      <a:srgbClr val="007DA9"/>
                    </a:solidFill>
                    <a:latin typeface="Arial Unicode MS" pitchFamily="34" charset="-128"/>
                    <a:ea typeface="MS PGothic" pitchFamily="34" charset="-128"/>
                  </a:defRPr>
                </a:lvl3pPr>
                <a:lvl4pPr marL="1600200" indent="-228600">
                  <a:defRPr sz="1400">
                    <a:solidFill>
                      <a:srgbClr val="007DA9"/>
                    </a:solidFill>
                    <a:latin typeface="Arial Unicode MS" pitchFamily="34" charset="-128"/>
                    <a:ea typeface="MS PGothic" pitchFamily="34" charset="-128"/>
                  </a:defRPr>
                </a:lvl4pPr>
                <a:lvl5pPr marL="2057400" indent="-228600">
                  <a:defRPr sz="1400">
                    <a:solidFill>
                      <a:srgbClr val="007DA9"/>
                    </a:solidFill>
                    <a:latin typeface="Arial Unicode MS" pitchFamily="34" charset="-128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7DA9"/>
                    </a:solidFill>
                    <a:latin typeface="Arial Unicode MS" pitchFamily="34" charset="-128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7DA9"/>
                    </a:solidFill>
                    <a:latin typeface="Arial Unicode MS" pitchFamily="34" charset="-128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7DA9"/>
                    </a:solidFill>
                    <a:latin typeface="Arial Unicode MS" pitchFamily="34" charset="-128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7DA9"/>
                    </a:solidFill>
                    <a:latin typeface="Arial Unicode MS" pitchFamily="34" charset="-128"/>
                    <a:ea typeface="MS PGothic" pitchFamily="34" charset="-128"/>
                  </a:defRPr>
                </a:lvl9pPr>
              </a:lstStyle>
              <a:p>
                <a:endParaRPr lang="fr-FR" altLang="fr-FR" sz="1300">
                  <a:latin typeface="Blair ITC Light"/>
                </a:endParaRPr>
              </a:p>
            </p:txBody>
          </p:sp>
          <p:pic>
            <p:nvPicPr>
              <p:cNvPr id="34" name="Image 8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163611">
                <a:off x="3440166" y="3296704"/>
                <a:ext cx="666038" cy="707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4" name="Forme 63"/>
            <p:cNvCxnSpPr>
              <a:cxnSpLocks noChangeShapeType="1"/>
              <a:stCxn id="33" idx="0"/>
            </p:cNvCxnSpPr>
            <p:nvPr/>
          </p:nvCxnSpPr>
          <p:spPr bwMode="auto">
            <a:xfrm rot="5400000" flipH="1" flipV="1">
              <a:off x="6223000" y="1827213"/>
              <a:ext cx="92075" cy="1177925"/>
            </a:xfrm>
            <a:prstGeom prst="bentConnector2">
              <a:avLst/>
            </a:prstGeom>
            <a:noFill/>
            <a:ln w="15875" algn="ctr">
              <a:solidFill>
                <a:schemeClr val="bg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5" name="Imag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638" y="2614613"/>
              <a:ext cx="649287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" name="Forme 28"/>
            <p:cNvCxnSpPr>
              <a:cxnSpLocks noChangeShapeType="1"/>
              <a:stCxn id="13" idx="0"/>
            </p:cNvCxnSpPr>
            <p:nvPr/>
          </p:nvCxnSpPr>
          <p:spPr bwMode="auto">
            <a:xfrm rot="16200000" flipV="1">
              <a:off x="7977188" y="4383088"/>
              <a:ext cx="166687" cy="471487"/>
            </a:xfrm>
            <a:prstGeom prst="bentConnector2">
              <a:avLst/>
            </a:prstGeom>
            <a:noFill/>
            <a:ln w="15875" algn="ctr">
              <a:solidFill>
                <a:schemeClr val="bg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Forme 28"/>
            <p:cNvCxnSpPr>
              <a:cxnSpLocks noChangeShapeType="1"/>
              <a:stCxn id="35" idx="4"/>
            </p:cNvCxnSpPr>
            <p:nvPr/>
          </p:nvCxnSpPr>
          <p:spPr bwMode="auto">
            <a:xfrm rot="5400000">
              <a:off x="7562850" y="3640138"/>
              <a:ext cx="1023937" cy="433388"/>
            </a:xfrm>
            <a:prstGeom prst="bentConnector3">
              <a:avLst>
                <a:gd name="adj1" fmla="val 100384"/>
              </a:avLst>
            </a:prstGeom>
            <a:noFill/>
            <a:ln w="15875" algn="ctr">
              <a:solidFill>
                <a:schemeClr val="bg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Forme 28"/>
            <p:cNvCxnSpPr>
              <a:cxnSpLocks noChangeShapeType="1"/>
              <a:stCxn id="33" idx="4"/>
            </p:cNvCxnSpPr>
            <p:nvPr/>
          </p:nvCxnSpPr>
          <p:spPr bwMode="auto">
            <a:xfrm rot="16200000" flipH="1">
              <a:off x="6049962" y="2955926"/>
              <a:ext cx="180975" cy="920750"/>
            </a:xfrm>
            <a:prstGeom prst="bentConnector2">
              <a:avLst/>
            </a:prstGeom>
            <a:noFill/>
            <a:ln w="15875" algn="ctr">
              <a:solidFill>
                <a:schemeClr val="bg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9" name="Image 3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1575" y="4570413"/>
              <a:ext cx="1423988" cy="1357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Ellipse 40"/>
            <p:cNvSpPr>
              <a:spLocks noChangeArrowheads="1"/>
            </p:cNvSpPr>
            <p:nvPr/>
          </p:nvSpPr>
          <p:spPr bwMode="auto">
            <a:xfrm>
              <a:off x="5165725" y="4749800"/>
              <a:ext cx="1041400" cy="976313"/>
            </a:xfrm>
            <a:prstGeom prst="ellipse">
              <a:avLst/>
            </a:prstGeom>
            <a:noFill/>
            <a:ln w="3175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37148" rIns="74295" bIns="37148" anchor="ctr"/>
            <a:lstStyle>
              <a:lvl1pPr indent="577850" defTabSz="742950">
                <a:tabLst>
                  <a:tab pos="2479675" algn="l"/>
                  <a:tab pos="4657725" algn="l"/>
                </a:tabLst>
                <a:defRPr sz="1400">
                  <a:solidFill>
                    <a:srgbClr val="007DA9"/>
                  </a:solidFill>
                  <a:latin typeface="Arial Unicode MS" pitchFamily="34" charset="-128"/>
                  <a:ea typeface="MS PGothic" pitchFamily="34" charset="-128"/>
                </a:defRPr>
              </a:lvl1pPr>
              <a:lvl2pPr marL="742950" indent="-285750" defTabSz="742950">
                <a:tabLst>
                  <a:tab pos="2479675" algn="l"/>
                  <a:tab pos="4657725" algn="l"/>
                </a:tabLst>
                <a:defRPr sz="1400">
                  <a:solidFill>
                    <a:srgbClr val="007DA9"/>
                  </a:solidFill>
                  <a:latin typeface="Arial Unicode MS" pitchFamily="34" charset="-128"/>
                  <a:ea typeface="MS PGothic" pitchFamily="34" charset="-128"/>
                </a:defRPr>
              </a:lvl2pPr>
              <a:lvl3pPr marL="1143000" indent="-228600" defTabSz="742950">
                <a:tabLst>
                  <a:tab pos="2479675" algn="l"/>
                  <a:tab pos="4657725" algn="l"/>
                </a:tabLst>
                <a:defRPr sz="1400">
                  <a:solidFill>
                    <a:srgbClr val="007DA9"/>
                  </a:solidFill>
                  <a:latin typeface="Arial Unicode MS" pitchFamily="34" charset="-128"/>
                  <a:ea typeface="MS PGothic" pitchFamily="34" charset="-128"/>
                </a:defRPr>
              </a:lvl3pPr>
              <a:lvl4pPr marL="1600200" indent="-228600" defTabSz="742950">
                <a:tabLst>
                  <a:tab pos="2479675" algn="l"/>
                  <a:tab pos="4657725" algn="l"/>
                </a:tabLst>
                <a:defRPr sz="1400">
                  <a:solidFill>
                    <a:srgbClr val="007DA9"/>
                  </a:solidFill>
                  <a:latin typeface="Arial Unicode MS" pitchFamily="34" charset="-128"/>
                  <a:ea typeface="MS PGothic" pitchFamily="34" charset="-128"/>
                </a:defRPr>
              </a:lvl4pPr>
              <a:lvl5pPr marL="2057400" indent="-228600" defTabSz="742950">
                <a:tabLst>
                  <a:tab pos="2479675" algn="l"/>
                  <a:tab pos="4657725" algn="l"/>
                </a:tabLst>
                <a:defRPr sz="1400">
                  <a:solidFill>
                    <a:srgbClr val="007DA9"/>
                  </a:solidFill>
                  <a:latin typeface="Arial Unicode MS" pitchFamily="34" charset="-128"/>
                  <a:ea typeface="MS PGothic" pitchFamily="34" charset="-128"/>
                </a:defRPr>
              </a:lvl5pPr>
              <a:lvl6pPr marL="2514600" indent="-228600" defTabSz="7429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479675" algn="l"/>
                  <a:tab pos="4657725" algn="l"/>
                </a:tabLst>
                <a:defRPr sz="1400">
                  <a:solidFill>
                    <a:srgbClr val="007DA9"/>
                  </a:solidFill>
                  <a:latin typeface="Arial Unicode MS" pitchFamily="34" charset="-128"/>
                  <a:ea typeface="MS PGothic" pitchFamily="34" charset="-128"/>
                </a:defRPr>
              </a:lvl6pPr>
              <a:lvl7pPr marL="2971800" indent="-228600" defTabSz="7429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479675" algn="l"/>
                  <a:tab pos="4657725" algn="l"/>
                </a:tabLst>
                <a:defRPr sz="1400">
                  <a:solidFill>
                    <a:srgbClr val="007DA9"/>
                  </a:solidFill>
                  <a:latin typeface="Arial Unicode MS" pitchFamily="34" charset="-128"/>
                  <a:ea typeface="MS PGothic" pitchFamily="34" charset="-128"/>
                </a:defRPr>
              </a:lvl7pPr>
              <a:lvl8pPr marL="3429000" indent="-228600" defTabSz="7429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479675" algn="l"/>
                  <a:tab pos="4657725" algn="l"/>
                </a:tabLst>
                <a:defRPr sz="1400">
                  <a:solidFill>
                    <a:srgbClr val="007DA9"/>
                  </a:solidFill>
                  <a:latin typeface="Arial Unicode MS" pitchFamily="34" charset="-128"/>
                  <a:ea typeface="MS PGothic" pitchFamily="34" charset="-128"/>
                </a:defRPr>
              </a:lvl8pPr>
              <a:lvl9pPr marL="3886200" indent="-228600" defTabSz="7429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479675" algn="l"/>
                  <a:tab pos="4657725" algn="l"/>
                </a:tabLst>
                <a:defRPr sz="1400">
                  <a:solidFill>
                    <a:srgbClr val="007DA9"/>
                  </a:solidFill>
                  <a:latin typeface="Arial Unicode MS" pitchFamily="34" charset="-128"/>
                  <a:ea typeface="MS PGothic" pitchFamily="34" charset="-128"/>
                </a:defRPr>
              </a:lvl9pPr>
            </a:lstStyle>
            <a:p>
              <a:pPr eaLnBrk="1" hangingPunct="1"/>
              <a:endParaRPr lang="fr-FR" altLang="fr-FR" sz="1300">
                <a:latin typeface="Blair ITC Light"/>
              </a:endParaRPr>
            </a:p>
          </p:txBody>
        </p:sp>
        <p:cxnSp>
          <p:nvCxnSpPr>
            <p:cNvPr id="31" name="Forme 28"/>
            <p:cNvCxnSpPr>
              <a:cxnSpLocks noChangeShapeType="1"/>
              <a:stCxn id="30" idx="0"/>
            </p:cNvCxnSpPr>
            <p:nvPr/>
          </p:nvCxnSpPr>
          <p:spPr bwMode="auto">
            <a:xfrm rot="5400000" flipH="1" flipV="1">
              <a:off x="5694362" y="3824288"/>
              <a:ext cx="917575" cy="933450"/>
            </a:xfrm>
            <a:prstGeom prst="bentConnector2">
              <a:avLst/>
            </a:prstGeom>
            <a:noFill/>
            <a:ln w="15875" algn="ctr">
              <a:solidFill>
                <a:schemeClr val="bg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9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337644" y="230755"/>
            <a:ext cx="11260787" cy="978729"/>
          </a:xfrm>
        </p:spPr>
        <p:txBody>
          <a:bodyPr/>
          <a:lstStyle/>
          <a:p>
            <a:r>
              <a:rPr lang="fr-FR" dirty="0"/>
              <a:t>Sonar Imaging at </a:t>
            </a:r>
            <a:r>
              <a:rPr lang="fr-FR" dirty="0" err="1"/>
              <a:t>iXblue</a:t>
            </a:r>
            <a:r>
              <a:rPr lang="fr-FR" dirty="0"/>
              <a:t> :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near</a:t>
            </a:r>
            <a:r>
              <a:rPr lang="fr-FR" dirty="0"/>
              <a:t> surface to </a:t>
            </a:r>
            <a:r>
              <a:rPr lang="fr-FR" dirty="0" err="1"/>
              <a:t>subbottom</a:t>
            </a:r>
            <a:r>
              <a:rPr lang="fr-FR" dirty="0"/>
              <a:t> </a:t>
            </a:r>
          </a:p>
        </p:txBody>
      </p:sp>
      <p:pic>
        <p:nvPicPr>
          <p:cNvPr id="40" name="Image 39"/>
          <p:cNvPicPr/>
          <p:nvPr/>
        </p:nvPicPr>
        <p:blipFill>
          <a:blip r:embed="rId12"/>
          <a:stretch>
            <a:fillRect/>
          </a:stretch>
        </p:blipFill>
        <p:spPr>
          <a:xfrm rot="5400000">
            <a:off x="6372944" y="2903472"/>
            <a:ext cx="507502" cy="65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80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5"/>
          </p:nvPr>
        </p:nvSpPr>
        <p:spPr>
          <a:xfrm>
            <a:off x="3657876" y="2260988"/>
            <a:ext cx="7293660" cy="2336024"/>
          </a:xfrm>
        </p:spPr>
        <p:txBody>
          <a:bodyPr/>
          <a:lstStyle/>
          <a:p>
            <a:r>
              <a:rPr lang="fr-FR" dirty="0"/>
              <a:t>Seapix</a:t>
            </a:r>
          </a:p>
          <a:p>
            <a:pPr lvl="1"/>
            <a:r>
              <a:rPr lang="fr-FR" dirty="0"/>
              <a:t>Multibeam/</a:t>
            </a:r>
            <a:r>
              <a:rPr lang="fr-FR" dirty="0" err="1"/>
              <a:t>Multiswath</a:t>
            </a:r>
            <a:r>
              <a:rPr lang="fr-FR" dirty="0"/>
              <a:t> </a:t>
            </a:r>
            <a:r>
              <a:rPr lang="fr-FR" dirty="0" err="1"/>
              <a:t>Echosounder</a:t>
            </a:r>
            <a:endParaRPr lang="fr-FR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105480" y="3140725"/>
            <a:ext cx="2022732" cy="590931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29806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24"/>
          </p:nvPr>
        </p:nvSpPr>
        <p:spPr>
          <a:xfrm>
            <a:off x="5895075" y="1276734"/>
            <a:ext cx="6057439" cy="3186414"/>
          </a:xfrm>
        </p:spPr>
        <p:txBody>
          <a:bodyPr>
            <a:noAutofit/>
          </a:bodyPr>
          <a:lstStyle/>
          <a:p>
            <a:r>
              <a:rPr lang="fr-FR" dirty="0" err="1"/>
              <a:t>Requirement</a:t>
            </a:r>
            <a:r>
              <a:rPr lang="fr-FR" dirty="0"/>
              <a:t> </a:t>
            </a:r>
            <a:r>
              <a:rPr lang="fr-FR" dirty="0" err="1"/>
              <a:t>Specifications</a:t>
            </a:r>
            <a:r>
              <a:rPr lang="fr-FR" dirty="0"/>
              <a:t> </a:t>
            </a:r>
          </a:p>
          <a:p>
            <a:pPr lvl="1"/>
            <a:r>
              <a:rPr lang="fr-FR" dirty="0" err="1">
                <a:sym typeface="Wingdings" panose="05000000000000000000" pitchFamily="2" charset="2"/>
              </a:rPr>
              <a:t>Volumetric</a:t>
            </a:r>
            <a:r>
              <a:rPr lang="fr-FR" dirty="0">
                <a:sym typeface="Wingdings" panose="05000000000000000000" pitchFamily="2" charset="2"/>
              </a:rPr>
              <a:t> scanning of the water </a:t>
            </a:r>
            <a:r>
              <a:rPr lang="fr-FR" dirty="0" err="1">
                <a:sym typeface="Wingdings" panose="05000000000000000000" pitchFamily="2" charset="2"/>
              </a:rPr>
              <a:t>column</a:t>
            </a:r>
            <a:endParaRPr lang="fr-FR" dirty="0">
              <a:sym typeface="Wingdings" panose="05000000000000000000" pitchFamily="2" charset="2"/>
            </a:endParaRPr>
          </a:p>
          <a:p>
            <a:pPr lvl="1"/>
            <a:r>
              <a:rPr lang="fr-FR" dirty="0" err="1">
                <a:sym typeface="Wingdings" panose="05000000000000000000" pitchFamily="2" charset="2"/>
              </a:rPr>
              <a:t>Bathymetry</a:t>
            </a:r>
            <a:r>
              <a:rPr lang="fr-FR" dirty="0">
                <a:sym typeface="Wingdings" panose="05000000000000000000" pitchFamily="2" charset="2"/>
              </a:rPr>
              <a:t> up to 400m </a:t>
            </a:r>
          </a:p>
          <a:p>
            <a:pPr lvl="1"/>
            <a:r>
              <a:rPr lang="fr-FR" dirty="0">
                <a:sym typeface="Wingdings" panose="05000000000000000000" pitchFamily="2" charset="2"/>
              </a:rPr>
              <a:t>Target </a:t>
            </a:r>
            <a:r>
              <a:rPr lang="fr-FR" dirty="0" err="1">
                <a:sym typeface="Wingdings" panose="05000000000000000000" pitchFamily="2" charset="2"/>
              </a:rPr>
              <a:t>detection</a:t>
            </a:r>
            <a:r>
              <a:rPr lang="fr-FR" dirty="0">
                <a:sym typeface="Wingdings" panose="05000000000000000000" pitchFamily="2" charset="2"/>
              </a:rPr>
              <a:t> -35dB up to 200m</a:t>
            </a:r>
          </a:p>
          <a:p>
            <a:pPr lvl="1"/>
            <a:r>
              <a:rPr lang="fr-FR" dirty="0">
                <a:sym typeface="Wingdings" panose="05000000000000000000" pitchFamily="2" charset="2"/>
              </a:rPr>
              <a:t>Limited size  (</a:t>
            </a:r>
            <a:r>
              <a:rPr lang="el-GR" dirty="0">
                <a:latin typeface="Arial Unicode MS"/>
                <a:ea typeface="Arial Unicode MS"/>
                <a:cs typeface="Arial Unicode MS"/>
                <a:sym typeface="Wingdings" panose="05000000000000000000" pitchFamily="2" charset="2"/>
              </a:rPr>
              <a:t>Φ</a:t>
            </a:r>
            <a:r>
              <a:rPr lang="fr-FR" dirty="0">
                <a:latin typeface="Arial Unicode MS"/>
                <a:ea typeface="Arial Unicode MS"/>
                <a:cs typeface="Arial Unicode MS"/>
                <a:sym typeface="Wingdings" panose="05000000000000000000" pitchFamily="2" charset="2"/>
              </a:rPr>
              <a:t>&lt; 50cm)</a:t>
            </a:r>
          </a:p>
          <a:p>
            <a:pPr lvl="1"/>
            <a:r>
              <a:rPr lang="fr-FR" dirty="0" err="1">
                <a:latin typeface="Arial Unicode MS"/>
                <a:ea typeface="Arial Unicode MS"/>
                <a:cs typeface="Arial Unicode MS"/>
                <a:sym typeface="Wingdings" panose="05000000000000000000" pitchFamily="2" charset="2"/>
              </a:rPr>
              <a:t>Bathymetry</a:t>
            </a:r>
            <a:r>
              <a:rPr lang="fr-FR" dirty="0">
                <a:latin typeface="Arial Unicode MS"/>
                <a:ea typeface="Arial Unicode MS"/>
                <a:cs typeface="Arial Unicode MS"/>
                <a:sym typeface="Wingdings" panose="05000000000000000000" pitchFamily="2" charset="2"/>
              </a:rPr>
              <a:t> IHO 1a</a:t>
            </a:r>
          </a:p>
          <a:p>
            <a:pPr marL="0" lvl="1" indent="0">
              <a:buClr>
                <a:schemeClr val="bg1"/>
              </a:buClr>
              <a:buNone/>
            </a:pPr>
            <a:endParaRPr lang="fr-FR" b="1" dirty="0">
              <a:sym typeface="Wingdings" panose="05000000000000000000" pitchFamily="2" charset="2"/>
            </a:endParaRPr>
          </a:p>
          <a:p>
            <a:pPr marL="0" lvl="1" indent="0">
              <a:buClr>
                <a:schemeClr val="bg1"/>
              </a:buClr>
            </a:pPr>
            <a:r>
              <a:rPr lang="fr-FR" b="1" dirty="0" err="1">
                <a:latin typeface="Montserrat"/>
                <a:cs typeface="Arial" panose="020B0604020202020204" pitchFamily="34" charset="0"/>
                <a:sym typeface="Wingdings" panose="05000000000000000000" pitchFamily="2" charset="2"/>
              </a:rPr>
              <a:t>Market</a:t>
            </a:r>
            <a:r>
              <a:rPr lang="fr-FR" b="1" dirty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fr-FR" dirty="0" err="1">
                <a:latin typeface="Montserrat"/>
                <a:sym typeface="Wingdings" panose="05000000000000000000" pitchFamily="2" charset="2"/>
              </a:rPr>
              <a:t>Fisheries</a:t>
            </a:r>
            <a:r>
              <a:rPr lang="fr-FR" dirty="0">
                <a:latin typeface="Montserrat"/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fr-FR" dirty="0" err="1">
                <a:latin typeface="Montserrat"/>
                <a:sym typeface="Wingdings" panose="05000000000000000000" pitchFamily="2" charset="2"/>
              </a:rPr>
              <a:t>Context</a:t>
            </a:r>
            <a:r>
              <a:rPr lang="fr-FR" dirty="0">
                <a:latin typeface="Montserrat"/>
                <a:sym typeface="Wingdings" panose="05000000000000000000" pitchFamily="2" charset="2"/>
              </a:rPr>
              <a:t> : </a:t>
            </a:r>
            <a:r>
              <a:rPr lang="fr-FR" dirty="0" err="1">
                <a:latin typeface="Montserrat"/>
                <a:sym typeface="Wingdings" panose="05000000000000000000" pitchFamily="2" charset="2"/>
              </a:rPr>
              <a:t>Sustainable</a:t>
            </a:r>
            <a:r>
              <a:rPr lang="fr-FR" dirty="0">
                <a:latin typeface="Montserrat"/>
                <a:sym typeface="Wingdings" panose="05000000000000000000" pitchFamily="2" charset="2"/>
              </a:rPr>
              <a:t> Policy and </a:t>
            </a:r>
            <a:r>
              <a:rPr lang="fr-FR" dirty="0" err="1">
                <a:latin typeface="Montserrat"/>
                <a:sym typeface="Wingdings" panose="05000000000000000000" pitchFamily="2" charset="2"/>
              </a:rPr>
              <a:t>Selectivity</a:t>
            </a:r>
            <a:endParaRPr lang="fr-FR" dirty="0">
              <a:latin typeface="Montserrat"/>
              <a:sym typeface="Wingdings" panose="05000000000000000000" pitchFamily="2" charset="2"/>
            </a:endParaRPr>
          </a:p>
          <a:p>
            <a:pPr lvl="1"/>
            <a:r>
              <a:rPr lang="fr-FR" dirty="0">
                <a:latin typeface="Montserrat"/>
                <a:sym typeface="Wingdings" panose="05000000000000000000" pitchFamily="2" charset="2"/>
              </a:rPr>
              <a:t>Evaluation of </a:t>
            </a:r>
            <a:r>
              <a:rPr lang="fr-FR" dirty="0" err="1">
                <a:latin typeface="Montserrat"/>
                <a:sym typeface="Wingdings" panose="05000000000000000000" pitchFamily="2" charset="2"/>
              </a:rPr>
              <a:t>fisheries</a:t>
            </a:r>
            <a:r>
              <a:rPr lang="fr-FR" dirty="0">
                <a:latin typeface="Montserrat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Montserrat"/>
                <a:sym typeface="Wingdings" panose="05000000000000000000" pitchFamily="2" charset="2"/>
              </a:rPr>
              <a:t>resources</a:t>
            </a:r>
            <a:r>
              <a:rPr lang="fr-FR" dirty="0">
                <a:latin typeface="Montserrat"/>
                <a:sym typeface="Wingdings" panose="05000000000000000000" pitchFamily="2" charset="2"/>
              </a:rPr>
              <a:t>  in collaboration </a:t>
            </a:r>
            <a:r>
              <a:rPr lang="fr-FR" dirty="0" err="1">
                <a:latin typeface="Montserrat"/>
                <a:sym typeface="Wingdings" panose="05000000000000000000" pitchFamily="2" charset="2"/>
              </a:rPr>
              <a:t>with</a:t>
            </a:r>
            <a:r>
              <a:rPr lang="fr-FR" dirty="0">
                <a:latin typeface="Montserrat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Montserrat"/>
                <a:sym typeface="Wingdings" panose="05000000000000000000" pitchFamily="2" charset="2"/>
              </a:rPr>
              <a:t>scientific</a:t>
            </a:r>
            <a:r>
              <a:rPr lang="fr-FR" dirty="0">
                <a:latin typeface="Montserrat"/>
                <a:sym typeface="Wingdings" panose="05000000000000000000" pitchFamily="2" charset="2"/>
              </a:rPr>
              <a:t>  (</a:t>
            </a:r>
            <a:r>
              <a:rPr lang="fr-FR" dirty="0" err="1">
                <a:latin typeface="Montserrat"/>
                <a:sym typeface="Wingdings" panose="05000000000000000000" pitchFamily="2" charset="2"/>
              </a:rPr>
              <a:t>vessel</a:t>
            </a:r>
            <a:r>
              <a:rPr lang="fr-FR" dirty="0">
                <a:latin typeface="Montserrat"/>
                <a:sym typeface="Wingdings" panose="05000000000000000000" pitchFamily="2" charset="2"/>
              </a:rPr>
              <a:t>  of </a:t>
            </a:r>
            <a:r>
              <a:rPr lang="fr-FR" dirty="0" err="1">
                <a:latin typeface="Montserrat"/>
                <a:sym typeface="Wingdings" panose="05000000000000000000" pitchFamily="2" charset="2"/>
              </a:rPr>
              <a:t>opportunity</a:t>
            </a:r>
            <a:r>
              <a:rPr lang="fr-FR" dirty="0">
                <a:latin typeface="Montserrat"/>
                <a:sym typeface="Wingdings" panose="05000000000000000000" pitchFamily="2" charset="2"/>
              </a:rPr>
              <a:t> )</a:t>
            </a:r>
            <a:endParaRPr lang="fr-FR" dirty="0">
              <a:latin typeface="Montserrat"/>
            </a:endParaRPr>
          </a:p>
          <a:p>
            <a:pPr marL="0" lvl="1" indent="0">
              <a:buClr>
                <a:schemeClr val="bg1"/>
              </a:buClr>
              <a:buNone/>
            </a:pPr>
            <a:r>
              <a:rPr lang="fr-FR" dirty="0">
                <a:sym typeface="Wingdings" panose="05000000000000000000" pitchFamily="2" charset="2"/>
              </a:rPr>
              <a:t> </a:t>
            </a:r>
            <a:endParaRPr lang="fr-FR" b="1" dirty="0">
              <a:sym typeface="Wingdings" panose="05000000000000000000" pitchFamily="2" charset="2"/>
            </a:endParaRPr>
          </a:p>
          <a:p>
            <a:pPr marL="0" lvl="1" indent="0">
              <a:buClr>
                <a:schemeClr val="bg1"/>
              </a:buClr>
              <a:buNone/>
            </a:pPr>
            <a:r>
              <a:rPr lang="fr-FR" b="1" dirty="0">
                <a:latin typeface="Montserrat"/>
                <a:sym typeface="Wingdings" panose="05000000000000000000" pitchFamily="2" charset="2"/>
              </a:rPr>
              <a:t> Challenges </a:t>
            </a:r>
          </a:p>
          <a:p>
            <a:pPr lvl="1"/>
            <a:r>
              <a:rPr lang="fr-FR" b="0" dirty="0" err="1">
                <a:latin typeface="Montserrat"/>
              </a:rPr>
              <a:t>Tradeoff</a:t>
            </a:r>
            <a:r>
              <a:rPr lang="fr-FR" b="0" dirty="0">
                <a:latin typeface="Montserrat"/>
              </a:rPr>
              <a:t>  hardware </a:t>
            </a:r>
            <a:r>
              <a:rPr lang="fr-FR" b="0" dirty="0" err="1">
                <a:latin typeface="Montserrat"/>
              </a:rPr>
              <a:t>cost</a:t>
            </a:r>
            <a:r>
              <a:rPr lang="fr-FR" b="0" dirty="0">
                <a:latin typeface="Montserrat"/>
              </a:rPr>
              <a:t> / </a:t>
            </a:r>
            <a:r>
              <a:rPr lang="fr-FR" b="0" dirty="0" err="1">
                <a:latin typeface="Montserrat"/>
              </a:rPr>
              <a:t>level</a:t>
            </a:r>
            <a:r>
              <a:rPr lang="fr-FR" b="0" dirty="0">
                <a:latin typeface="Montserrat"/>
              </a:rPr>
              <a:t> of  performances</a:t>
            </a:r>
          </a:p>
          <a:p>
            <a:pPr lvl="1"/>
            <a:r>
              <a:rPr lang="fr-FR" dirty="0" err="1">
                <a:latin typeface="Montserrat"/>
                <a:sym typeface="Wingdings" panose="05000000000000000000" pitchFamily="2" charset="2"/>
              </a:rPr>
              <a:t>from</a:t>
            </a:r>
            <a:r>
              <a:rPr lang="fr-FR" dirty="0">
                <a:latin typeface="Montserrat"/>
                <a:sym typeface="Wingdings" panose="05000000000000000000" pitchFamily="2" charset="2"/>
              </a:rPr>
              <a:t> single </a:t>
            </a:r>
            <a:r>
              <a:rPr lang="fr-FR" dirty="0" err="1">
                <a:latin typeface="Montserrat"/>
                <a:sym typeface="Wingdings" panose="05000000000000000000" pitchFamily="2" charset="2"/>
              </a:rPr>
              <a:t>beam</a:t>
            </a:r>
            <a:r>
              <a:rPr lang="fr-FR" dirty="0">
                <a:latin typeface="Montserrat"/>
                <a:sym typeface="Wingdings" panose="05000000000000000000" pitchFamily="2" charset="2"/>
              </a:rPr>
              <a:t> to multibeam </a:t>
            </a:r>
            <a:r>
              <a:rPr lang="fr-FR" dirty="0" err="1">
                <a:latin typeface="Montserrat"/>
                <a:sym typeface="Wingdings" panose="05000000000000000000" pitchFamily="2" charset="2"/>
              </a:rPr>
              <a:t>interpretation</a:t>
            </a:r>
            <a:r>
              <a:rPr lang="fr-FR" dirty="0">
                <a:latin typeface="Montserrat"/>
                <a:sym typeface="Wingdings" panose="05000000000000000000" pitchFamily="2" charset="2"/>
              </a:rPr>
              <a:t> </a:t>
            </a:r>
            <a:endParaRPr lang="fr-FR" dirty="0">
              <a:latin typeface="Montserrat"/>
            </a:endParaRPr>
          </a:p>
          <a:p>
            <a:pPr>
              <a:buNone/>
            </a:pPr>
            <a:endParaRPr lang="fr-FR" b="0" dirty="0"/>
          </a:p>
          <a:p>
            <a:pPr>
              <a:buNone/>
            </a:pPr>
            <a:r>
              <a:rPr lang="fr-FR" b="0" dirty="0"/>
              <a:t> 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556286" y="1015639"/>
            <a:ext cx="10672456" cy="42626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Project Specifications, Development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Seapix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1B13033-1F20-D24F-96FF-B6D0D3CDC989}" type="slidenum">
              <a:rPr lang="en-US" smtClean="0"/>
              <a:pPr/>
              <a:t>7</a:t>
            </a:fld>
            <a:r>
              <a:rPr lang="en-US"/>
              <a:t> </a:t>
            </a:r>
            <a:endParaRPr lang="en-US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7" y="1455157"/>
            <a:ext cx="5139210" cy="468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texte 1"/>
          <p:cNvSpPr>
            <a:spLocks noGrp="1"/>
          </p:cNvSpPr>
          <p:nvPr>
            <p:ph type="body" sz="quarter" idx="24"/>
          </p:nvPr>
        </p:nvSpPr>
        <p:spPr>
          <a:xfrm>
            <a:off x="5866408" y="5410204"/>
            <a:ext cx="4627428" cy="1306286"/>
          </a:xfrm>
        </p:spPr>
        <p:txBody>
          <a:bodyPr>
            <a:normAutofit lnSpcReduction="10000"/>
          </a:bodyPr>
          <a:lstStyle/>
          <a:p>
            <a:r>
              <a:rPr lang="fr-FR" dirty="0"/>
              <a:t>SEAPIX  </a:t>
            </a:r>
            <a:r>
              <a:rPr lang="fr-FR" dirty="0" err="1"/>
              <a:t>Research&amp;Development</a:t>
            </a:r>
            <a:endParaRPr lang="fr-FR" dirty="0"/>
          </a:p>
          <a:p>
            <a:pPr lvl="1"/>
            <a:r>
              <a:rPr lang="fr-FR" dirty="0" err="1"/>
              <a:t>start</a:t>
            </a:r>
            <a:r>
              <a:rPr lang="fr-FR" dirty="0"/>
              <a:t>   in  2008 </a:t>
            </a:r>
          </a:p>
          <a:p>
            <a:pPr lvl="1"/>
            <a:r>
              <a:rPr lang="fr-FR" dirty="0"/>
              <a:t>2 FUI (</a:t>
            </a:r>
            <a:r>
              <a:rPr lang="fr-FR" dirty="0" err="1"/>
              <a:t>Optipêche</a:t>
            </a:r>
            <a:r>
              <a:rPr lang="fr-FR" dirty="0"/>
              <a:t>/Tactipêche, Ifremer)</a:t>
            </a:r>
          </a:p>
          <a:p>
            <a:pPr lvl="1"/>
            <a:r>
              <a:rPr lang="fr-FR" dirty="0"/>
              <a:t>1 RAPID (MUSE, </a:t>
            </a:r>
            <a:r>
              <a:rPr lang="fr-FR" dirty="0" err="1"/>
              <a:t>Ensta</a:t>
            </a:r>
            <a:r>
              <a:rPr lang="fr-FR" dirty="0"/>
              <a:t>)</a:t>
            </a:r>
          </a:p>
          <a:p>
            <a:pPr lvl="1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5439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System Specifications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Seapix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1B13033-1F20-D24F-96FF-B6D0D3CDC989}" type="slidenum">
              <a:rPr lang="en-US" smtClean="0"/>
              <a:pPr/>
              <a:t>8</a:t>
            </a:fld>
            <a:r>
              <a:rPr lang="en-US"/>
              <a:t> </a:t>
            </a:r>
            <a:endParaRPr lang="en-US" dirty="0"/>
          </a:p>
        </p:txBody>
      </p:sp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463576"/>
              </p:ext>
            </p:extLst>
          </p:nvPr>
        </p:nvGraphicFramePr>
        <p:xfrm>
          <a:off x="5889171" y="992846"/>
          <a:ext cx="5964770" cy="4872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2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2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00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Specifications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006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Size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480mmx180mm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006"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Weight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60/40 kg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006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Power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consumption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200W (500W Peak)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006"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Number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transducers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2x 64 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Rx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Tx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006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Max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Depth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20m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006"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Beam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Stabilization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On transmit and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receive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006"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Frequency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150khz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006"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Bandwith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10khz (7.5cm res.)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006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Modulation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CW or FM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5006"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Beam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number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64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beams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4118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Transmit Power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1kW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4118"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Beam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Steering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+/-60°</a:t>
                      </a:r>
                      <a:r>
                        <a:rPr lang="fr-FR" sz="1400" baseline="0" dirty="0">
                          <a:solidFill>
                            <a:schemeClr val="tx1"/>
                          </a:solidFill>
                        </a:rPr>
                        <a:t>  for/</a:t>
                      </a:r>
                      <a:r>
                        <a:rPr lang="fr-FR" sz="1400" baseline="0" dirty="0" err="1">
                          <a:solidFill>
                            <a:schemeClr val="tx1"/>
                          </a:solidFill>
                        </a:rPr>
                        <a:t>aft</a:t>
                      </a:r>
                      <a:r>
                        <a:rPr lang="fr-FR" sz="1400" baseline="0" dirty="0">
                          <a:solidFill>
                            <a:schemeClr val="tx1"/>
                          </a:solidFill>
                        </a:rPr>
                        <a:t>  port/</a:t>
                      </a:r>
                      <a:r>
                        <a:rPr lang="fr-FR" sz="1400" baseline="0" dirty="0" err="1">
                          <a:solidFill>
                            <a:schemeClr val="tx1"/>
                          </a:solidFill>
                        </a:rPr>
                        <a:t>starboard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5006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Transmit 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Swath</a:t>
                      </a:r>
                      <a:r>
                        <a:rPr lang="fr-FR" sz="1400" baseline="0" dirty="0">
                          <a:solidFill>
                            <a:schemeClr val="tx1"/>
                          </a:solidFill>
                        </a:rPr>
                        <a:t>  width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120 °x 1.6°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7" name="Picture 2" descr="https://scontent-cdg2-1.xx.fbcdn.net/hphotos-xfp1/v/t1.0-9/11062129_1616061821993256_2790276611966085192_n.jpg?oh=605f8ffcaa95e3f2f73d5c8f97b9938d&amp;oe=566DE5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26"/>
          <a:stretch>
            <a:fillRect/>
          </a:stretch>
        </p:blipFill>
        <p:spPr bwMode="auto">
          <a:xfrm>
            <a:off x="1418610" y="3875480"/>
            <a:ext cx="2015106" cy="222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6" descr="IMGP723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610" y="1795342"/>
            <a:ext cx="1834026" cy="137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45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Sonar Head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Seapix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1B13033-1F20-D24F-96FF-B6D0D3CDC989}" type="slidenum">
              <a:rPr lang="en-US" smtClean="0"/>
              <a:pPr/>
              <a:t>9</a:t>
            </a:fld>
            <a:r>
              <a:rPr lang="en-US"/>
              <a:t> </a:t>
            </a:r>
            <a:endParaRPr lang="en-US" dirty="0"/>
          </a:p>
        </p:txBody>
      </p:sp>
      <p:grpSp>
        <p:nvGrpSpPr>
          <p:cNvPr id="9" name="Groupe 8"/>
          <p:cNvGrpSpPr/>
          <p:nvPr/>
        </p:nvGrpSpPr>
        <p:grpSpPr>
          <a:xfrm>
            <a:off x="5373524" y="561181"/>
            <a:ext cx="6481762" cy="5919788"/>
            <a:chOff x="1789113" y="641350"/>
            <a:chExt cx="6481762" cy="5919788"/>
          </a:xfrm>
        </p:grpSpPr>
        <p:pic>
          <p:nvPicPr>
            <p:cNvPr id="10" name="Picture 1" descr="C:\Users\nicolas_beaurain\Desktop\image00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700" y="641350"/>
              <a:ext cx="2592388" cy="5919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à coins arrondis 6"/>
            <p:cNvSpPr>
              <a:spLocks noChangeArrowheads="1"/>
            </p:cNvSpPr>
            <p:nvPr/>
          </p:nvSpPr>
          <p:spPr bwMode="auto">
            <a:xfrm>
              <a:off x="2187575" y="5394325"/>
              <a:ext cx="1795463" cy="358775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SzPct val="80000"/>
                <a:buFont typeface="Wingdings 3" pitchFamily="18" charset="2"/>
                <a:buChar char=""/>
                <a:defRPr>
                  <a:solidFill>
                    <a:srgbClr val="525252"/>
                  </a:solidFill>
                  <a:latin typeface="Arial Unicode MS" pitchFamily="34" charset="-128"/>
                  <a:ea typeface="MS PGothic" pitchFamily="34" charset="-128"/>
                  <a:cs typeface="Arial Unicode MS" pitchFamily="34" charset="-128"/>
                </a:defRPr>
              </a:lvl1pPr>
              <a:lvl2pPr marL="742950" indent="-285750">
                <a:spcBef>
                  <a:spcPct val="20000"/>
                </a:spcBef>
                <a:buSzPct val="50000"/>
                <a:buFont typeface="Webdings" pitchFamily="18" charset="2"/>
                <a:buChar char="="/>
                <a:defRPr sz="16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spcBef>
                  <a:spcPct val="20000"/>
                </a:spcBef>
                <a:buSzPct val="40000"/>
                <a:buFont typeface="Wingdings" pitchFamily="2" charset="2"/>
                <a:buChar char=""/>
                <a:defRPr sz="14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‐"/>
                <a:defRPr sz="12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Impedance Matching</a:t>
              </a:r>
            </a:p>
          </p:txBody>
        </p:sp>
        <p:sp>
          <p:nvSpPr>
            <p:cNvPr id="12" name="Rectangle à coins arrondis 9"/>
            <p:cNvSpPr>
              <a:spLocks noChangeArrowheads="1"/>
            </p:cNvSpPr>
            <p:nvPr/>
          </p:nvSpPr>
          <p:spPr bwMode="auto">
            <a:xfrm>
              <a:off x="2452688" y="5970588"/>
              <a:ext cx="1263650" cy="358775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SzPct val="80000"/>
                <a:buFont typeface="Wingdings 3" pitchFamily="18" charset="2"/>
                <a:buChar char=""/>
                <a:defRPr>
                  <a:solidFill>
                    <a:srgbClr val="525252"/>
                  </a:solidFill>
                  <a:latin typeface="Arial Unicode MS" pitchFamily="34" charset="-128"/>
                  <a:ea typeface="MS PGothic" pitchFamily="34" charset="-128"/>
                  <a:cs typeface="Arial Unicode MS" pitchFamily="34" charset="-128"/>
                </a:defRPr>
              </a:lvl1pPr>
              <a:lvl2pPr marL="742950" indent="-285750">
                <a:spcBef>
                  <a:spcPct val="20000"/>
                </a:spcBef>
                <a:buSzPct val="50000"/>
                <a:buFont typeface="Webdings" pitchFamily="18" charset="2"/>
                <a:buChar char="="/>
                <a:defRPr sz="16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spcBef>
                  <a:spcPct val="20000"/>
                </a:spcBef>
                <a:buSzPct val="40000"/>
                <a:buFont typeface="Wingdings" pitchFamily="2" charset="2"/>
                <a:buChar char=""/>
                <a:defRPr sz="14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‐"/>
                <a:defRPr sz="12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Transducers</a:t>
              </a:r>
            </a:p>
          </p:txBody>
        </p:sp>
        <p:sp>
          <p:nvSpPr>
            <p:cNvPr id="13" name="Rectangle à coins arrondis 10"/>
            <p:cNvSpPr>
              <a:spLocks noChangeArrowheads="1"/>
            </p:cNvSpPr>
            <p:nvPr/>
          </p:nvSpPr>
          <p:spPr bwMode="auto">
            <a:xfrm>
              <a:off x="2054225" y="3521075"/>
              <a:ext cx="2060575" cy="576263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SzPct val="80000"/>
                <a:buFont typeface="Wingdings 3" pitchFamily="18" charset="2"/>
                <a:buChar char=""/>
                <a:defRPr>
                  <a:solidFill>
                    <a:srgbClr val="525252"/>
                  </a:solidFill>
                  <a:latin typeface="Arial Unicode MS" pitchFamily="34" charset="-128"/>
                  <a:ea typeface="MS PGothic" pitchFamily="34" charset="-128"/>
                  <a:cs typeface="Arial Unicode MS" pitchFamily="34" charset="-128"/>
                </a:defRPr>
              </a:lvl1pPr>
              <a:lvl2pPr marL="742950" indent="-285750">
                <a:spcBef>
                  <a:spcPct val="20000"/>
                </a:spcBef>
                <a:buSzPct val="50000"/>
                <a:buFont typeface="Webdings" pitchFamily="18" charset="2"/>
                <a:buChar char="="/>
                <a:defRPr sz="16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spcBef>
                  <a:spcPct val="20000"/>
                </a:spcBef>
                <a:buSzPct val="40000"/>
                <a:buFont typeface="Wingdings" pitchFamily="2" charset="2"/>
                <a:buChar char=""/>
                <a:defRPr sz="14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‐"/>
                <a:defRPr sz="12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Receiver Analog Filters</a:t>
              </a:r>
            </a:p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Emission Power</a:t>
              </a:r>
            </a:p>
          </p:txBody>
        </p:sp>
        <p:sp>
          <p:nvSpPr>
            <p:cNvPr id="14" name="Rectangle à coins arrondis 12"/>
            <p:cNvSpPr>
              <a:spLocks noChangeArrowheads="1"/>
            </p:cNvSpPr>
            <p:nvPr/>
          </p:nvSpPr>
          <p:spPr bwMode="auto">
            <a:xfrm>
              <a:off x="1989138" y="2801938"/>
              <a:ext cx="2193925" cy="576262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SzPct val="80000"/>
                <a:buFont typeface="Wingdings 3" pitchFamily="18" charset="2"/>
                <a:buChar char=""/>
                <a:defRPr>
                  <a:solidFill>
                    <a:srgbClr val="525252"/>
                  </a:solidFill>
                  <a:latin typeface="Arial Unicode MS" pitchFamily="34" charset="-128"/>
                  <a:ea typeface="MS PGothic" pitchFamily="34" charset="-128"/>
                  <a:cs typeface="Arial Unicode MS" pitchFamily="34" charset="-128"/>
                </a:defRPr>
              </a:lvl1pPr>
              <a:lvl2pPr marL="742950" indent="-285750">
                <a:spcBef>
                  <a:spcPct val="20000"/>
                </a:spcBef>
                <a:buSzPct val="50000"/>
                <a:buFont typeface="Webdings" pitchFamily="18" charset="2"/>
                <a:buChar char="="/>
                <a:defRPr sz="16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spcBef>
                  <a:spcPct val="20000"/>
                </a:spcBef>
                <a:buSzPct val="40000"/>
                <a:buFont typeface="Wingdings" pitchFamily="2" charset="2"/>
                <a:buChar char=""/>
                <a:defRPr sz="14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‐"/>
                <a:defRPr sz="12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Emission and reception Digital signal processing</a:t>
              </a:r>
              <a:endParaRPr lang="en-GB" alt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à coins arrondis 13"/>
            <p:cNvSpPr>
              <a:spLocks noChangeArrowheads="1"/>
            </p:cNvSpPr>
            <p:nvPr/>
          </p:nvSpPr>
          <p:spPr bwMode="auto">
            <a:xfrm>
              <a:off x="1789113" y="1793875"/>
              <a:ext cx="2592387" cy="792163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SzPct val="80000"/>
                <a:buFont typeface="Wingdings 3" pitchFamily="18" charset="2"/>
                <a:buChar char=""/>
                <a:defRPr>
                  <a:solidFill>
                    <a:srgbClr val="525252"/>
                  </a:solidFill>
                  <a:latin typeface="Arial Unicode MS" pitchFamily="34" charset="-128"/>
                  <a:ea typeface="MS PGothic" pitchFamily="34" charset="-128"/>
                  <a:cs typeface="Arial Unicode MS" pitchFamily="34" charset="-128"/>
                </a:defRPr>
              </a:lvl1pPr>
              <a:lvl2pPr marL="742950" indent="-285750">
                <a:spcBef>
                  <a:spcPct val="20000"/>
                </a:spcBef>
                <a:buSzPct val="50000"/>
                <a:buFont typeface="Webdings" pitchFamily="18" charset="2"/>
                <a:buChar char="="/>
                <a:defRPr sz="16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spcBef>
                  <a:spcPct val="20000"/>
                </a:spcBef>
                <a:buSzPct val="40000"/>
                <a:buFont typeface="Wingdings" pitchFamily="2" charset="2"/>
                <a:buChar char=""/>
                <a:defRPr sz="14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‐"/>
                <a:defRPr sz="12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Communication, configuration and Power Supply management, </a:t>
              </a:r>
              <a:r>
                <a:rPr lang="en-GB" altLang="fr-FR" sz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Gyrostabilization</a:t>
              </a:r>
              <a:endParaRPr lang="en-GB" alt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à coins arrondis 14"/>
            <p:cNvSpPr>
              <a:spLocks noChangeArrowheads="1"/>
            </p:cNvSpPr>
            <p:nvPr/>
          </p:nvSpPr>
          <p:spPr bwMode="auto">
            <a:xfrm>
              <a:off x="6873875" y="4313238"/>
              <a:ext cx="998538" cy="360362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SzPct val="80000"/>
                <a:buFont typeface="Wingdings 3" pitchFamily="18" charset="2"/>
                <a:buChar char=""/>
                <a:defRPr>
                  <a:solidFill>
                    <a:srgbClr val="525252"/>
                  </a:solidFill>
                  <a:latin typeface="Arial Unicode MS" pitchFamily="34" charset="-128"/>
                  <a:ea typeface="MS PGothic" pitchFamily="34" charset="-128"/>
                  <a:cs typeface="Arial Unicode MS" pitchFamily="34" charset="-128"/>
                </a:defRPr>
              </a:lvl1pPr>
              <a:lvl2pPr marL="742950" indent="-285750">
                <a:spcBef>
                  <a:spcPct val="20000"/>
                </a:spcBef>
                <a:buSzPct val="50000"/>
                <a:buFont typeface="Webdings" pitchFamily="18" charset="2"/>
                <a:buChar char="="/>
                <a:defRPr sz="16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spcBef>
                  <a:spcPct val="20000"/>
                </a:spcBef>
                <a:buSzPct val="40000"/>
                <a:buFont typeface="Wingdings" pitchFamily="2" charset="2"/>
                <a:buChar char=""/>
                <a:defRPr sz="14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‐"/>
                <a:defRPr sz="12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Analogic</a:t>
              </a:r>
              <a:endParaRPr lang="en-GB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à coins arrondis 20"/>
            <p:cNvSpPr>
              <a:spLocks noChangeArrowheads="1"/>
            </p:cNvSpPr>
            <p:nvPr/>
          </p:nvSpPr>
          <p:spPr bwMode="auto">
            <a:xfrm>
              <a:off x="6808788" y="2586038"/>
              <a:ext cx="995362" cy="358775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SzPct val="80000"/>
                <a:buFont typeface="Wingdings 3" pitchFamily="18" charset="2"/>
                <a:buChar char=""/>
                <a:defRPr>
                  <a:solidFill>
                    <a:srgbClr val="525252"/>
                  </a:solidFill>
                  <a:latin typeface="Arial Unicode MS" pitchFamily="34" charset="-128"/>
                  <a:ea typeface="MS PGothic" pitchFamily="34" charset="-128"/>
                  <a:cs typeface="Arial Unicode MS" pitchFamily="34" charset="-128"/>
                </a:defRPr>
              </a:lvl1pPr>
              <a:lvl2pPr marL="742950" indent="-285750">
                <a:spcBef>
                  <a:spcPct val="20000"/>
                </a:spcBef>
                <a:buSzPct val="50000"/>
                <a:buFont typeface="Webdings" pitchFamily="18" charset="2"/>
                <a:buChar char="="/>
                <a:defRPr sz="16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spcBef>
                  <a:spcPct val="20000"/>
                </a:spcBef>
                <a:buSzPct val="40000"/>
                <a:buFont typeface="Wingdings" pitchFamily="2" charset="2"/>
                <a:buChar char=""/>
                <a:defRPr sz="14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‐"/>
                <a:defRPr sz="12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Digital</a:t>
              </a:r>
            </a:p>
          </p:txBody>
        </p:sp>
        <p:sp>
          <p:nvSpPr>
            <p:cNvPr id="18" name="Rectangle à coins arrondis 23"/>
            <p:cNvSpPr>
              <a:spLocks noChangeArrowheads="1"/>
            </p:cNvSpPr>
            <p:nvPr/>
          </p:nvSpPr>
          <p:spPr bwMode="auto">
            <a:xfrm>
              <a:off x="6808788" y="1504950"/>
              <a:ext cx="995362" cy="360363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SzPct val="80000"/>
                <a:buFont typeface="Wingdings 3" pitchFamily="18" charset="2"/>
                <a:buChar char=""/>
                <a:defRPr>
                  <a:solidFill>
                    <a:srgbClr val="525252"/>
                  </a:solidFill>
                  <a:latin typeface="Arial Unicode MS" pitchFamily="34" charset="-128"/>
                  <a:ea typeface="MS PGothic" pitchFamily="34" charset="-128"/>
                  <a:cs typeface="Arial Unicode MS" pitchFamily="34" charset="-128"/>
                </a:defRPr>
              </a:lvl1pPr>
              <a:lvl2pPr marL="742950" indent="-285750">
                <a:spcBef>
                  <a:spcPct val="20000"/>
                </a:spcBef>
                <a:buSzPct val="50000"/>
                <a:buFont typeface="Webdings" pitchFamily="18" charset="2"/>
                <a:buChar char="="/>
                <a:defRPr sz="16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spcBef>
                  <a:spcPct val="20000"/>
                </a:spcBef>
                <a:buSzPct val="40000"/>
                <a:buFont typeface="Wingdings" pitchFamily="2" charset="2"/>
                <a:buChar char=""/>
                <a:defRPr sz="14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‐"/>
                <a:defRPr sz="12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Ethernet</a:t>
              </a:r>
            </a:p>
          </p:txBody>
        </p:sp>
        <p:cxnSp>
          <p:nvCxnSpPr>
            <p:cNvPr id="19" name="Connecteur droit 25"/>
            <p:cNvCxnSpPr>
              <a:cxnSpLocks noChangeShapeType="1"/>
            </p:cNvCxnSpPr>
            <p:nvPr/>
          </p:nvCxnSpPr>
          <p:spPr bwMode="auto">
            <a:xfrm>
              <a:off x="6076950" y="3378200"/>
              <a:ext cx="2125663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Rectangle à coins arrondis 28"/>
            <p:cNvSpPr>
              <a:spLocks noChangeArrowheads="1"/>
            </p:cNvSpPr>
            <p:nvPr/>
          </p:nvSpPr>
          <p:spPr bwMode="auto">
            <a:xfrm>
              <a:off x="6873875" y="6042025"/>
              <a:ext cx="998538" cy="360363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SzPct val="80000"/>
                <a:buFont typeface="Wingdings 3" pitchFamily="18" charset="2"/>
                <a:buChar char=""/>
                <a:defRPr>
                  <a:solidFill>
                    <a:srgbClr val="525252"/>
                  </a:solidFill>
                  <a:latin typeface="Arial Unicode MS" pitchFamily="34" charset="-128"/>
                  <a:ea typeface="MS PGothic" pitchFamily="34" charset="-128"/>
                  <a:cs typeface="Arial Unicode MS" pitchFamily="34" charset="-128"/>
                </a:defRPr>
              </a:lvl1pPr>
              <a:lvl2pPr marL="742950" indent="-285750">
                <a:spcBef>
                  <a:spcPct val="20000"/>
                </a:spcBef>
                <a:buSzPct val="50000"/>
                <a:buFont typeface="Webdings" pitchFamily="18" charset="2"/>
                <a:buChar char="="/>
                <a:defRPr sz="16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spcBef>
                  <a:spcPct val="20000"/>
                </a:spcBef>
                <a:buSzPct val="40000"/>
                <a:buFont typeface="Wingdings" pitchFamily="2" charset="2"/>
                <a:buChar char=""/>
                <a:defRPr sz="14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‐"/>
                <a:defRPr sz="12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 2" pitchFamily="18" charset="2"/>
                <a:buChar char=""/>
                <a:defRPr sz="1000">
                  <a:solidFill>
                    <a:srgbClr val="52525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Acoustic</a:t>
              </a:r>
            </a:p>
          </p:txBody>
        </p:sp>
        <p:cxnSp>
          <p:nvCxnSpPr>
            <p:cNvPr id="21" name="Connecteur droit 33"/>
            <p:cNvCxnSpPr>
              <a:cxnSpLocks noChangeShapeType="1"/>
            </p:cNvCxnSpPr>
            <p:nvPr/>
          </p:nvCxnSpPr>
          <p:spPr bwMode="auto">
            <a:xfrm>
              <a:off x="6142038" y="5897563"/>
              <a:ext cx="2128837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3" name="Image 22" descr="Sondeur_Ouver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9672" y="2351641"/>
            <a:ext cx="2409958" cy="180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4" r="22426" b="10248"/>
          <a:stretch>
            <a:fillRect/>
          </a:stretch>
        </p:blipFill>
        <p:spPr bwMode="auto">
          <a:xfrm>
            <a:off x="325730" y="2388366"/>
            <a:ext cx="1454531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Ellipse 24"/>
          <p:cNvSpPr/>
          <p:nvPr/>
        </p:nvSpPr>
        <p:spPr>
          <a:xfrm>
            <a:off x="2959084" y="2876073"/>
            <a:ext cx="375920" cy="421958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/>
          <p:cNvCxnSpPr>
            <a:stCxn id="24" idx="3"/>
            <a:endCxn id="25" idx="2"/>
          </p:cNvCxnSpPr>
          <p:nvPr/>
        </p:nvCxnSpPr>
        <p:spPr>
          <a:xfrm flipV="1">
            <a:off x="1780261" y="3087052"/>
            <a:ext cx="1178823" cy="7702"/>
          </a:xfrm>
          <a:prstGeom prst="straightConnector1">
            <a:avLst/>
          </a:prstGeom>
          <a:ln w="222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à coins arrondis 23"/>
          <p:cNvSpPr>
            <a:spLocks noChangeArrowheads="1"/>
          </p:cNvSpPr>
          <p:nvPr/>
        </p:nvSpPr>
        <p:spPr bwMode="auto">
          <a:xfrm>
            <a:off x="461335" y="1929605"/>
            <a:ext cx="995362" cy="36036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SzPct val="80000"/>
              <a:buFont typeface="Wingdings 3" pitchFamily="18" charset="2"/>
              <a:buChar char=""/>
              <a:defRPr>
                <a:solidFill>
                  <a:srgbClr val="525252"/>
                </a:solidFill>
                <a:latin typeface="Arial Unicode MS" pitchFamily="34" charset="-128"/>
                <a:ea typeface="MS PGothic" pitchFamily="34" charset="-128"/>
                <a:cs typeface="Arial Unicode MS" pitchFamily="34" charset="-128"/>
              </a:defRPr>
            </a:lvl1pPr>
            <a:lvl2pPr marL="742950" indent="-285750">
              <a:spcBef>
                <a:spcPct val="20000"/>
              </a:spcBef>
              <a:buSzPct val="50000"/>
              <a:buFont typeface="Webdings" pitchFamily="18" charset="2"/>
              <a:buChar char="="/>
              <a:defRPr sz="16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SzPct val="40000"/>
              <a:buFont typeface="Wingdings" pitchFamily="2" charset="2"/>
              <a:buChar char=""/>
              <a:defRPr sz="14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‐"/>
              <a:defRPr sz="12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"/>
              <a:defRPr sz="1000">
                <a:solidFill>
                  <a:srgbClr val="52525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MEMS</a:t>
            </a:r>
          </a:p>
        </p:txBody>
      </p:sp>
      <p:pic>
        <p:nvPicPr>
          <p:cNvPr id="28" name="Image 27"/>
          <p:cNvPicPr/>
          <p:nvPr/>
        </p:nvPicPr>
        <p:blipFill>
          <a:blip r:embed="rId5"/>
          <a:stretch>
            <a:fillRect/>
          </a:stretch>
        </p:blipFill>
        <p:spPr>
          <a:xfrm rot="5400000">
            <a:off x="1081423" y="4099328"/>
            <a:ext cx="1801084" cy="231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875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7985</TotalTime>
  <Words>669</Words>
  <Application>Microsoft Office PowerPoint</Application>
  <PresentationFormat>Breedbeeld</PresentationFormat>
  <Paragraphs>227</Paragraphs>
  <Slides>26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6" baseType="lpstr">
      <vt:lpstr>MS PGothic</vt:lpstr>
      <vt:lpstr>Arial</vt:lpstr>
      <vt:lpstr>Arial Unicode MS</vt:lpstr>
      <vt:lpstr>Blair ITC Light</vt:lpstr>
      <vt:lpstr>Calibri</vt:lpstr>
      <vt:lpstr>Montserrat</vt:lpstr>
      <vt:lpstr>Montserrat Hairline</vt:lpstr>
      <vt:lpstr>Montserrat Light</vt:lpstr>
      <vt:lpstr>Wingdings</vt:lpstr>
      <vt:lpstr>Thème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 Lalanne</dc:creator>
  <cp:lastModifiedBy>ss Rotterdam AV</cp:lastModifiedBy>
  <cp:revision>413</cp:revision>
  <dcterms:created xsi:type="dcterms:W3CDTF">2016-04-12T13:59:07Z</dcterms:created>
  <dcterms:modified xsi:type="dcterms:W3CDTF">2017-11-14T14:25:59Z</dcterms:modified>
</cp:coreProperties>
</file>