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1" r:id="rId3"/>
    <p:sldId id="275" r:id="rId4"/>
    <p:sldId id="274" r:id="rId5"/>
    <p:sldId id="272" r:id="rId6"/>
    <p:sldId id="276" r:id="rId7"/>
    <p:sldId id="273" r:id="rId8"/>
    <p:sldId id="277" r:id="rId9"/>
    <p:sldId id="278" r:id="rId10"/>
    <p:sldId id="280" r:id="rId11"/>
    <p:sldId id="281" r:id="rId12"/>
    <p:sldId id="282" r:id="rId13"/>
    <p:sldId id="284" r:id="rId14"/>
    <p:sldId id="285" r:id="rId15"/>
    <p:sldId id="258" r:id="rId16"/>
  </p:sldIdLst>
  <p:sldSz cx="9144000" cy="6858000" type="screen4x3"/>
  <p:notesSz cx="6742113" cy="9872663"/>
  <p:custDataLst>
    <p:tags r:id="rId19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437C92"/>
    <a:srgbClr val="574E72"/>
    <a:srgbClr val="3FA0D4"/>
    <a:srgbClr val="DABE86"/>
    <a:srgbClr val="F0E5CF"/>
    <a:srgbClr val="E8D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93" autoAdjust="0"/>
    <p:restoredTop sz="94531" autoAdjust="0"/>
  </p:normalViewPr>
  <p:slideViewPr>
    <p:cSldViewPr>
      <p:cViewPr varScale="1">
        <p:scale>
          <a:sx n="93" d="100"/>
          <a:sy n="93" d="100"/>
        </p:scale>
        <p:origin x="58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094" cy="492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8488" y="0"/>
            <a:ext cx="2922094" cy="492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FDC46-102A-466C-AE8D-31180465617D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8017"/>
            <a:ext cx="2922094" cy="4929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8488" y="9378017"/>
            <a:ext cx="2922094" cy="4929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E9146-2619-4111-90A2-78C801A07F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11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21582" cy="493633"/>
          </a:xfrm>
          <a:prstGeom prst="rect">
            <a:avLst/>
          </a:prstGeom>
        </p:spPr>
        <p:txBody>
          <a:bodyPr vert="horz" lIns="92233" tIns="46116" rIns="92233" bIns="461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4" y="4"/>
            <a:ext cx="2921582" cy="493633"/>
          </a:xfrm>
          <a:prstGeom prst="rect">
            <a:avLst/>
          </a:prstGeom>
        </p:spPr>
        <p:txBody>
          <a:bodyPr vert="horz" lIns="92233" tIns="46116" rIns="92233" bIns="46116" rtlCol="0"/>
          <a:lstStyle>
            <a:lvl1pPr algn="r">
              <a:defRPr sz="1200"/>
            </a:lvl1pPr>
          </a:lstStyle>
          <a:p>
            <a:fld id="{21BA8A37-FD1C-4595-A154-124D751F7403}" type="datetimeFigureOut">
              <a:rPr lang="en-GB" smtClean="0"/>
              <a:t>14/11/2017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3" tIns="46116" rIns="92233" bIns="46116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8"/>
            <a:ext cx="5393690" cy="4442698"/>
          </a:xfrm>
          <a:prstGeom prst="rect">
            <a:avLst/>
          </a:prstGeom>
        </p:spPr>
        <p:txBody>
          <a:bodyPr vert="horz" lIns="92233" tIns="46116" rIns="92233" bIns="46116" rtlCol="0"/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" y="9377322"/>
            <a:ext cx="2921582" cy="493633"/>
          </a:xfrm>
          <a:prstGeom prst="rect">
            <a:avLst/>
          </a:prstGeom>
        </p:spPr>
        <p:txBody>
          <a:bodyPr vert="horz" lIns="92233" tIns="46116" rIns="92233" bIns="461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4" y="9377322"/>
            <a:ext cx="2921582" cy="493633"/>
          </a:xfrm>
          <a:prstGeom prst="rect">
            <a:avLst/>
          </a:prstGeom>
        </p:spPr>
        <p:txBody>
          <a:bodyPr vert="horz" lIns="92233" tIns="46116" rIns="92233" bIns="46116" rtlCol="0" anchor="b"/>
          <a:lstStyle>
            <a:lvl1pPr algn="r">
              <a:defRPr sz="1200"/>
            </a:lvl1pPr>
          </a:lstStyle>
          <a:p>
            <a:fld id="{CAD83EA7-6A8F-4EA2-A5B5-01282DE1CE0D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32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591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21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rontpage_logo and image adjustable 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5790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hoek 8"/>
          <p:cNvSpPr/>
          <p:nvPr userDrawn="1"/>
        </p:nvSpPr>
        <p:spPr>
          <a:xfrm>
            <a:off x="0" y="540000"/>
            <a:ext cx="9144000" cy="598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445224"/>
            <a:ext cx="9144000" cy="108000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5445224"/>
            <a:ext cx="8280920" cy="648072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the title of the </a:t>
            </a:r>
            <a:r>
              <a:rPr lang="en-GB" noProof="0" dirty="0" err="1"/>
              <a:t>Frontpage</a:t>
            </a:r>
            <a:endParaRPr lang="en-GB" noProof="0" dirty="0"/>
          </a:p>
        </p:txBody>
      </p:sp>
      <p:sp>
        <p:nvSpPr>
          <p:cNvPr id="12" name="Titel 1"/>
          <p:cNvSpPr txBox="1">
            <a:spLocks/>
          </p:cNvSpPr>
          <p:nvPr userDrawn="1"/>
        </p:nvSpPr>
        <p:spPr>
          <a:xfrm>
            <a:off x="251520" y="1565176"/>
            <a:ext cx="2242592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6092825"/>
            <a:ext cx="8280920" cy="4397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1" name="Tijdelijke aanduiding voor afbeelding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540000"/>
            <a:ext cx="9144000" cy="4905224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GB" noProof="0" dirty="0"/>
              <a:t>Add Image to fill  the grey box. Bring the picture to the background.</a:t>
            </a:r>
            <a:r>
              <a:rPr lang="nl-NL" dirty="0"/>
              <a:t>  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0_2 x image + caption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51372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hthoek 18"/>
          <p:cNvSpPr/>
          <p:nvPr userDrawn="1"/>
        </p:nvSpPr>
        <p:spPr>
          <a:xfrm>
            <a:off x="0" y="360000"/>
            <a:ext cx="9144000" cy="45161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 userDrawn="1"/>
        </p:nvSpPr>
        <p:spPr>
          <a:xfrm>
            <a:off x="395536" y="1269040"/>
            <a:ext cx="5760000" cy="25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408711" y="1295776"/>
            <a:ext cx="2411761" cy="12691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caption</a:t>
            </a:r>
          </a:p>
          <a:p>
            <a:pPr lvl="0"/>
            <a:endParaRPr lang="en-GB" dirty="0"/>
          </a:p>
        </p:txBody>
      </p:sp>
      <p:sp>
        <p:nvSpPr>
          <p:cNvPr id="17" name="Rechthoek 16"/>
          <p:cNvSpPr/>
          <p:nvPr userDrawn="1"/>
        </p:nvSpPr>
        <p:spPr>
          <a:xfrm>
            <a:off x="395536" y="3861048"/>
            <a:ext cx="5760000" cy="25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0" hasCustomPrompt="1"/>
          </p:nvPr>
        </p:nvSpPr>
        <p:spPr>
          <a:xfrm>
            <a:off x="6408712" y="3905721"/>
            <a:ext cx="2339752" cy="12691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caption</a:t>
            </a:r>
          </a:p>
          <a:p>
            <a:pPr lvl="0"/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1" name="Rechthoek 20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GB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GB" altLang="en-US" sz="800" dirty="0">
              <a:solidFill>
                <a:srgbClr val="437C92"/>
              </a:solidFill>
            </a:endParaRPr>
          </a:p>
        </p:txBody>
      </p:sp>
      <p:sp>
        <p:nvSpPr>
          <p:cNvPr id="22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en-GB" dirty="0"/>
              <a:t>Optional – add presentation name and date</a:t>
            </a:r>
          </a:p>
        </p:txBody>
      </p:sp>
      <p:cxnSp>
        <p:nvCxnSpPr>
          <p:cNvPr id="23" name="Rechte verbindingslijn 22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afbeelding 3"/>
          <p:cNvSpPr>
            <a:spLocks noGrp="1"/>
          </p:cNvSpPr>
          <p:nvPr>
            <p:ph type="pic" sz="quarter" idx="13" hasCustomPrompt="1"/>
          </p:nvPr>
        </p:nvSpPr>
        <p:spPr>
          <a:xfrm>
            <a:off x="395536" y="1269040"/>
            <a:ext cx="5748962" cy="252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16 x 7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2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395536" y="3861048"/>
            <a:ext cx="5760000" cy="252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16 x 7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8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 x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10746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hthoek 22"/>
          <p:cNvSpPr/>
          <p:nvPr userDrawn="1"/>
        </p:nvSpPr>
        <p:spPr>
          <a:xfrm>
            <a:off x="0" y="360000"/>
            <a:ext cx="9144000" cy="45161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 userDrawn="1"/>
        </p:nvSpPr>
        <p:spPr>
          <a:xfrm>
            <a:off x="395816" y="3501008"/>
            <a:ext cx="2520000" cy="28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536" y="1268760"/>
            <a:ext cx="2510600" cy="20162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0"/>
            <a:endParaRPr lang="en-GB" noProof="0" dirty="0"/>
          </a:p>
        </p:txBody>
      </p:sp>
      <p:sp>
        <p:nvSpPr>
          <p:cNvPr id="19" name="Rechthoek 18"/>
          <p:cNvSpPr/>
          <p:nvPr userDrawn="1"/>
        </p:nvSpPr>
        <p:spPr>
          <a:xfrm>
            <a:off x="3275856" y="3501008"/>
            <a:ext cx="2520000" cy="28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hthoek 19"/>
          <p:cNvSpPr/>
          <p:nvPr userDrawn="1"/>
        </p:nvSpPr>
        <p:spPr>
          <a:xfrm>
            <a:off x="6228464" y="3501328"/>
            <a:ext cx="2520000" cy="28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jdelijke aanduiding voor tekst 2"/>
          <p:cNvSpPr>
            <a:spLocks noGrp="1"/>
          </p:cNvSpPr>
          <p:nvPr>
            <p:ph type="body" idx="11" hasCustomPrompt="1"/>
          </p:nvPr>
        </p:nvSpPr>
        <p:spPr>
          <a:xfrm>
            <a:off x="3285536" y="1268760"/>
            <a:ext cx="2510600" cy="20162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idx="12" hasCustomPrompt="1"/>
          </p:nvPr>
        </p:nvSpPr>
        <p:spPr>
          <a:xfrm>
            <a:off x="6237864" y="1268760"/>
            <a:ext cx="2510600" cy="20162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7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18" name="Rechthoek 17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GB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GB" altLang="en-US" sz="800" dirty="0">
              <a:solidFill>
                <a:srgbClr val="437C92"/>
              </a:solidFill>
            </a:endParaRPr>
          </a:p>
        </p:txBody>
      </p:sp>
      <p:sp>
        <p:nvSpPr>
          <p:cNvPr id="25" name="Tijdelijke aanduiding voor inhoud 12"/>
          <p:cNvSpPr>
            <a:spLocks noGrp="1"/>
          </p:cNvSpPr>
          <p:nvPr>
            <p:ph sz="quarter" idx="13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en-GB" dirty="0"/>
              <a:t>Optional – add presentation name and date</a:t>
            </a:r>
          </a:p>
        </p:txBody>
      </p:sp>
      <p:cxnSp>
        <p:nvCxnSpPr>
          <p:cNvPr id="26" name="Rechte verbindingslijn 25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395816" y="3501008"/>
            <a:ext cx="2520000" cy="286893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7 x 8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28" name="Tijdelijke aanduiding voor afbeelding 3"/>
          <p:cNvSpPr>
            <a:spLocks noGrp="1"/>
          </p:cNvSpPr>
          <p:nvPr>
            <p:ph type="pic" sz="quarter" idx="17" hasCustomPrompt="1"/>
          </p:nvPr>
        </p:nvSpPr>
        <p:spPr>
          <a:xfrm>
            <a:off x="3275856" y="3501328"/>
            <a:ext cx="2520000" cy="288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7 x 8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29" name="Tijdelijke aanduiding voor afbeelding 3"/>
          <p:cNvSpPr>
            <a:spLocks noGrp="1"/>
          </p:cNvSpPr>
          <p:nvPr>
            <p:ph type="pic" sz="quarter" idx="18" hasCustomPrompt="1"/>
          </p:nvPr>
        </p:nvSpPr>
        <p:spPr>
          <a:xfrm>
            <a:off x="6228184" y="3512391"/>
            <a:ext cx="2520000" cy="286893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7  x 8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pic>
        <p:nvPicPr>
          <p:cNvPr id="24" name="Afbeelding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36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 x text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88584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hthoek 22"/>
          <p:cNvSpPr/>
          <p:nvPr userDrawn="1"/>
        </p:nvSpPr>
        <p:spPr>
          <a:xfrm>
            <a:off x="0" y="360000"/>
            <a:ext cx="9144000" cy="45161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 userDrawn="1"/>
        </p:nvSpPr>
        <p:spPr>
          <a:xfrm>
            <a:off x="395536" y="1269200"/>
            <a:ext cx="2520000" cy="39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536" y="5408930"/>
            <a:ext cx="2510600" cy="97239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caption</a:t>
            </a:r>
          </a:p>
          <a:p>
            <a:pPr lvl="0"/>
            <a:endParaRPr lang="en-GB" dirty="0"/>
          </a:p>
        </p:txBody>
      </p:sp>
      <p:sp>
        <p:nvSpPr>
          <p:cNvPr id="19" name="Rechthoek 18"/>
          <p:cNvSpPr/>
          <p:nvPr userDrawn="1"/>
        </p:nvSpPr>
        <p:spPr>
          <a:xfrm>
            <a:off x="3310557" y="1269200"/>
            <a:ext cx="2520000" cy="39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hthoek 19"/>
          <p:cNvSpPr/>
          <p:nvPr userDrawn="1"/>
        </p:nvSpPr>
        <p:spPr>
          <a:xfrm>
            <a:off x="6228464" y="1269200"/>
            <a:ext cx="2520000" cy="39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0" hasCustomPrompt="1"/>
          </p:nvPr>
        </p:nvSpPr>
        <p:spPr>
          <a:xfrm>
            <a:off x="3310558" y="5408930"/>
            <a:ext cx="2520000" cy="97239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caption</a:t>
            </a:r>
          </a:p>
          <a:p>
            <a:pPr lvl="0"/>
            <a:endParaRPr lang="en-GB" dirty="0"/>
          </a:p>
        </p:txBody>
      </p:sp>
      <p:sp>
        <p:nvSpPr>
          <p:cNvPr id="17" name="Tijdelijke aanduiding voor tekst 2"/>
          <p:cNvSpPr>
            <a:spLocks noGrp="1"/>
          </p:cNvSpPr>
          <p:nvPr>
            <p:ph type="body" idx="11" hasCustomPrompt="1"/>
          </p:nvPr>
        </p:nvSpPr>
        <p:spPr>
          <a:xfrm>
            <a:off x="6237864" y="5408930"/>
            <a:ext cx="2510600" cy="97239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caption</a:t>
            </a:r>
          </a:p>
          <a:p>
            <a:pPr lvl="0"/>
            <a:endParaRPr lang="en-GB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2" name="Rechthoek 21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GB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GB" altLang="en-US" sz="800" dirty="0">
              <a:solidFill>
                <a:srgbClr val="437C92"/>
              </a:solidFill>
            </a:endParaRPr>
          </a:p>
        </p:txBody>
      </p:sp>
      <p:sp>
        <p:nvSpPr>
          <p:cNvPr id="25" name="Tijdelijke aanduiding voor inhoud 12"/>
          <p:cNvSpPr>
            <a:spLocks noGrp="1"/>
          </p:cNvSpPr>
          <p:nvPr>
            <p:ph sz="quarter" idx="12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en-GB" dirty="0"/>
              <a:t>Optional – add presentation name and date</a:t>
            </a:r>
          </a:p>
        </p:txBody>
      </p:sp>
      <p:cxnSp>
        <p:nvCxnSpPr>
          <p:cNvPr id="26" name="Rechte verbindingslijn 25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395536" y="1269200"/>
            <a:ext cx="2520000" cy="396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7 x 11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28" name="Tijdelijke aanduiding voor afbeelding 3"/>
          <p:cNvSpPr>
            <a:spLocks noGrp="1"/>
          </p:cNvSpPr>
          <p:nvPr>
            <p:ph type="pic" sz="quarter" idx="17" hasCustomPrompt="1"/>
          </p:nvPr>
        </p:nvSpPr>
        <p:spPr>
          <a:xfrm>
            <a:off x="3310557" y="1269200"/>
            <a:ext cx="2520000" cy="396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7 x 11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29" name="Tijdelijke aanduiding voor afbeelding 3"/>
          <p:cNvSpPr>
            <a:spLocks noGrp="1"/>
          </p:cNvSpPr>
          <p:nvPr>
            <p:ph type="pic" sz="quarter" idx="18" hasCustomPrompt="1"/>
          </p:nvPr>
        </p:nvSpPr>
        <p:spPr>
          <a:xfrm>
            <a:off x="6228464" y="1269200"/>
            <a:ext cx="2520000" cy="396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7 x 11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pic>
        <p:nvPicPr>
          <p:cNvPr id="24" name="Afbeelding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0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 page or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0350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hoek 12"/>
          <p:cNvSpPr/>
          <p:nvPr userDrawn="1"/>
        </p:nvSpPr>
        <p:spPr>
          <a:xfrm>
            <a:off x="0" y="360000"/>
            <a:ext cx="9144000" cy="45161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14" name="Rechthoek 13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GB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GB" altLang="en-US" sz="800" dirty="0">
              <a:solidFill>
                <a:srgbClr val="437C92"/>
              </a:solidFill>
            </a:endParaRPr>
          </a:p>
        </p:txBody>
      </p:sp>
      <p:cxnSp>
        <p:nvCxnSpPr>
          <p:cNvPr id="18" name="Rechte verbindingslijn 17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382197" y="1268760"/>
            <a:ext cx="8366268" cy="511256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0"/>
            <a:ext cx="720000" cy="720000"/>
          </a:xfrm>
          <a:prstGeom prst="rect">
            <a:avLst/>
          </a:prstGeom>
        </p:spPr>
      </p:pic>
      <p:sp>
        <p:nvSpPr>
          <p:cNvPr id="11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6597352"/>
            <a:ext cx="6192838" cy="2160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– add presentation name and date</a:t>
            </a:r>
          </a:p>
        </p:txBody>
      </p:sp>
    </p:spTree>
    <p:extLst>
      <p:ext uri="{BB962C8B-B14F-4D97-AF65-F5344CB8AC3E}">
        <p14:creationId xmlns:p14="http://schemas.microsoft.com/office/powerpoint/2010/main" val="145731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7976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hoek 14"/>
          <p:cNvSpPr>
            <a:spLocks/>
          </p:cNvSpPr>
          <p:nvPr userDrawn="1"/>
        </p:nvSpPr>
        <p:spPr>
          <a:xfrm>
            <a:off x="0" y="540000"/>
            <a:ext cx="9144000" cy="5985344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67544" y="2708920"/>
            <a:ext cx="3960440" cy="223224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8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Start of a new section_logo and image adjustable 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14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hoek 13"/>
          <p:cNvSpPr/>
          <p:nvPr userDrawn="1"/>
        </p:nvSpPr>
        <p:spPr>
          <a:xfrm>
            <a:off x="-9923" y="540000"/>
            <a:ext cx="9153923" cy="5993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-9923" y="540000"/>
            <a:ext cx="2893768" cy="5993208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 userDrawn="1"/>
        </p:nvSpPr>
        <p:spPr>
          <a:xfrm>
            <a:off x="251520" y="1565176"/>
            <a:ext cx="2242592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11" name="Rechthoek 10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GB" altLang="en-US" sz="800" smtClean="0">
                <a:solidFill>
                  <a:schemeClr val="tx2"/>
                </a:solidFill>
              </a:rPr>
              <a:pPr algn="r"/>
              <a:t>‹nr.›</a:t>
            </a:fld>
            <a:endParaRPr lang="en-GB" altLang="en-US" sz="800" dirty="0">
              <a:solidFill>
                <a:srgbClr val="83683A"/>
              </a:solidFill>
            </a:endParaRPr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899592" y="6597352"/>
            <a:ext cx="5832475" cy="2603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en-GB" dirty="0"/>
              <a:t>Optional – add presentation name and date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 hasCustomPrompt="1"/>
          </p:nvPr>
        </p:nvSpPr>
        <p:spPr>
          <a:xfrm>
            <a:off x="2883844" y="540000"/>
            <a:ext cx="6260155" cy="5993208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GB" noProof="0" dirty="0"/>
              <a:t>Add Image to fill  the grey box.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13184" y="1412776"/>
            <a:ext cx="2242592" cy="3240360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ADD TEXT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82219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hoek 2"/>
          <p:cNvSpPr/>
          <p:nvPr userDrawn="1"/>
        </p:nvSpPr>
        <p:spPr>
          <a:xfrm>
            <a:off x="5148464" y="1268760"/>
            <a:ext cx="3600000" cy="51125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536" y="1268760"/>
            <a:ext cx="4464496" cy="51125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0" y="360000"/>
            <a:ext cx="9144000" cy="45161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9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GB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GB" altLang="en-US" sz="800" dirty="0">
              <a:solidFill>
                <a:srgbClr val="437C92"/>
              </a:solidFill>
            </a:endParaRPr>
          </a:p>
        </p:txBody>
      </p:sp>
      <p:sp>
        <p:nvSpPr>
          <p:cNvPr id="21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en-GB" dirty="0"/>
              <a:t>Optional – add presentation name and date</a:t>
            </a:r>
          </a:p>
        </p:txBody>
      </p:sp>
      <p:cxnSp>
        <p:nvCxnSpPr>
          <p:cNvPr id="22" name="Rechte verbindingslijn 21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afbeelding 3"/>
          <p:cNvSpPr>
            <a:spLocks noGrp="1"/>
          </p:cNvSpPr>
          <p:nvPr>
            <p:ph type="pic" sz="quarter" idx="12" hasCustomPrompt="1"/>
          </p:nvPr>
        </p:nvSpPr>
        <p:spPr>
          <a:xfrm>
            <a:off x="5148464" y="1268760"/>
            <a:ext cx="3600000" cy="511256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10 x 14,2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3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+  2 x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81835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hoek 21"/>
          <p:cNvSpPr/>
          <p:nvPr userDrawn="1"/>
        </p:nvSpPr>
        <p:spPr>
          <a:xfrm>
            <a:off x="0" y="360000"/>
            <a:ext cx="9144000" cy="45161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 userDrawn="1"/>
        </p:nvSpPr>
        <p:spPr>
          <a:xfrm>
            <a:off x="5148464" y="1268760"/>
            <a:ext cx="360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536" y="1268760"/>
            <a:ext cx="4464496" cy="51125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</a:t>
            </a:r>
            <a:r>
              <a:rPr lang="en-GB" noProof="0" dirty="0"/>
              <a:t>to</a:t>
            </a:r>
            <a:r>
              <a:rPr lang="en-GB" dirty="0"/>
              <a:t> </a:t>
            </a:r>
            <a:r>
              <a:rPr lang="en-GB" noProof="0" dirty="0"/>
              <a:t>add</a:t>
            </a:r>
            <a:r>
              <a:rPr lang="en-GB" dirty="0"/>
              <a:t> text</a:t>
            </a:r>
          </a:p>
        </p:txBody>
      </p:sp>
      <p:sp>
        <p:nvSpPr>
          <p:cNvPr id="17" name="Rechthoek 16"/>
          <p:cNvSpPr/>
          <p:nvPr userDrawn="1"/>
        </p:nvSpPr>
        <p:spPr>
          <a:xfrm>
            <a:off x="5148464" y="3861048"/>
            <a:ext cx="360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0" hasCustomPrompt="1"/>
          </p:nvPr>
        </p:nvSpPr>
        <p:spPr>
          <a:xfrm>
            <a:off x="5151490" y="3429000"/>
            <a:ext cx="3596974" cy="27072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caption</a:t>
            </a:r>
          </a:p>
          <a:p>
            <a:pPr lvl="0"/>
            <a:endParaRPr lang="en-GB" dirty="0"/>
          </a:p>
        </p:txBody>
      </p:sp>
      <p:sp>
        <p:nvSpPr>
          <p:cNvPr id="20" name="Tijdelijke aanduiding voor tekst 2"/>
          <p:cNvSpPr>
            <a:spLocks noGrp="1"/>
          </p:cNvSpPr>
          <p:nvPr>
            <p:ph type="body" idx="11" hasCustomPrompt="1"/>
          </p:nvPr>
        </p:nvSpPr>
        <p:spPr>
          <a:xfrm>
            <a:off x="5151490" y="6021288"/>
            <a:ext cx="3596974" cy="28803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caption</a:t>
            </a:r>
          </a:p>
          <a:p>
            <a:pPr lvl="0"/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18" name="Rechthoek 17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GB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GB" altLang="en-US" sz="800" dirty="0">
              <a:solidFill>
                <a:srgbClr val="437C92"/>
              </a:solidFill>
            </a:endParaRPr>
          </a:p>
        </p:txBody>
      </p:sp>
      <p:sp>
        <p:nvSpPr>
          <p:cNvPr id="23" name="Tijdelijke aanduiding voor inhoud 12"/>
          <p:cNvSpPr>
            <a:spLocks noGrp="1"/>
          </p:cNvSpPr>
          <p:nvPr>
            <p:ph sz="quarter" idx="12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en-GB" dirty="0"/>
              <a:t>Optional – add presentation name and date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5148464" y="3861048"/>
            <a:ext cx="3600000" cy="216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10 x 6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25" name="Tijdelijke aanduiding voor afbeelding 3"/>
          <p:cNvSpPr>
            <a:spLocks noGrp="1"/>
          </p:cNvSpPr>
          <p:nvPr>
            <p:ph type="pic" sz="quarter" idx="15" hasCustomPrompt="1"/>
          </p:nvPr>
        </p:nvSpPr>
        <p:spPr>
          <a:xfrm>
            <a:off x="5148464" y="1268760"/>
            <a:ext cx="3600000" cy="216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10 x 6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pic>
        <p:nvPicPr>
          <p:cNvPr id="26" name="Afbeelding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0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 +  Imag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28260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hoek 13"/>
          <p:cNvSpPr/>
          <p:nvPr userDrawn="1"/>
        </p:nvSpPr>
        <p:spPr>
          <a:xfrm>
            <a:off x="0" y="360000"/>
            <a:ext cx="9144000" cy="45161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536" y="1268760"/>
            <a:ext cx="8352928" cy="117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7" name="Rechthoek 16"/>
          <p:cNvSpPr/>
          <p:nvPr userDrawn="1"/>
        </p:nvSpPr>
        <p:spPr>
          <a:xfrm>
            <a:off x="395536" y="2601328"/>
            <a:ext cx="8352928" cy="37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9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GB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GB" altLang="en-US" sz="800" dirty="0">
              <a:solidFill>
                <a:srgbClr val="437C92"/>
              </a:solidFill>
            </a:endParaRPr>
          </a:p>
        </p:txBody>
      </p:sp>
      <p:sp>
        <p:nvSpPr>
          <p:cNvPr id="21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en-GB" dirty="0"/>
              <a:t>Optional – add presentation name and date</a:t>
            </a:r>
          </a:p>
        </p:txBody>
      </p:sp>
      <p:cxnSp>
        <p:nvCxnSpPr>
          <p:cNvPr id="22" name="Rechte verbindingslijn 21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afbeelding 3"/>
          <p:cNvSpPr>
            <a:spLocks noGrp="1"/>
          </p:cNvSpPr>
          <p:nvPr>
            <p:ph type="pic" sz="quarter" idx="13" hasCustomPrompt="1"/>
          </p:nvPr>
        </p:nvSpPr>
        <p:spPr>
          <a:xfrm>
            <a:off x="395536" y="2601328"/>
            <a:ext cx="8352928" cy="378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23,2 x 10.5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8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Image + caption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12015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hoek 13"/>
          <p:cNvSpPr/>
          <p:nvPr userDrawn="1"/>
        </p:nvSpPr>
        <p:spPr>
          <a:xfrm>
            <a:off x="0" y="360000"/>
            <a:ext cx="9144000" cy="45161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00150" y="5877272"/>
            <a:ext cx="8424936" cy="5040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7" name="Rechthoek 16"/>
          <p:cNvSpPr/>
          <p:nvPr userDrawn="1"/>
        </p:nvSpPr>
        <p:spPr>
          <a:xfrm>
            <a:off x="395536" y="1268760"/>
            <a:ext cx="8352928" cy="45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9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GB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GB" altLang="en-US" sz="800" dirty="0">
              <a:solidFill>
                <a:srgbClr val="437C92"/>
              </a:solidFill>
            </a:endParaRPr>
          </a:p>
        </p:txBody>
      </p:sp>
      <p:sp>
        <p:nvSpPr>
          <p:cNvPr id="21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en-GB" dirty="0"/>
              <a:t>Optional – add presentation name and date</a:t>
            </a:r>
          </a:p>
        </p:txBody>
      </p:sp>
      <p:cxnSp>
        <p:nvCxnSpPr>
          <p:cNvPr id="22" name="Rechte verbindingslijn 21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afbeelding 3"/>
          <p:cNvSpPr>
            <a:spLocks noGrp="1"/>
          </p:cNvSpPr>
          <p:nvPr>
            <p:ph type="pic" sz="quarter" idx="13" hasCustomPrompt="1"/>
          </p:nvPr>
        </p:nvSpPr>
        <p:spPr>
          <a:xfrm>
            <a:off x="395536" y="1268760"/>
            <a:ext cx="8352928" cy="450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Image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fill</a:t>
            </a:r>
            <a:r>
              <a:rPr lang="nl-NL" dirty="0"/>
              <a:t> the </a:t>
            </a:r>
            <a:r>
              <a:rPr lang="nl-NL" dirty="0" err="1"/>
              <a:t>grey</a:t>
            </a:r>
            <a:r>
              <a:rPr lang="nl-NL" dirty="0"/>
              <a:t> box. Image </a:t>
            </a:r>
            <a:r>
              <a:rPr lang="nl-NL" dirty="0" err="1"/>
              <a:t>size</a:t>
            </a:r>
            <a:r>
              <a:rPr lang="nl-NL" dirty="0"/>
              <a:t> 23,2 x 12.5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 2 x Text +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33694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hoek 21"/>
          <p:cNvSpPr/>
          <p:nvPr userDrawn="1"/>
        </p:nvSpPr>
        <p:spPr>
          <a:xfrm>
            <a:off x="0" y="360000"/>
            <a:ext cx="9144000" cy="45161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536" y="1268760"/>
            <a:ext cx="3960000" cy="20162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7" name="Rechthoek 16"/>
          <p:cNvSpPr/>
          <p:nvPr userDrawn="1"/>
        </p:nvSpPr>
        <p:spPr>
          <a:xfrm>
            <a:off x="408782" y="3501328"/>
            <a:ext cx="3960000" cy="28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4788464" y="3501328"/>
            <a:ext cx="3960000" cy="28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0" hasCustomPrompt="1"/>
          </p:nvPr>
        </p:nvSpPr>
        <p:spPr>
          <a:xfrm>
            <a:off x="4788464" y="1268760"/>
            <a:ext cx="3960000" cy="20162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5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6" name="Rechthoek 25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GB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GB" altLang="en-US" sz="800" dirty="0">
              <a:solidFill>
                <a:srgbClr val="437C92"/>
              </a:solidFill>
            </a:endParaRPr>
          </a:p>
        </p:txBody>
      </p:sp>
      <p:sp>
        <p:nvSpPr>
          <p:cNvPr id="27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en-GB" dirty="0"/>
              <a:t>Optional – add presentation name and date</a:t>
            </a:r>
          </a:p>
        </p:txBody>
      </p:sp>
      <p:cxnSp>
        <p:nvCxnSpPr>
          <p:cNvPr id="28" name="Rechte verbindingslijn 27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afbeelding 3"/>
          <p:cNvSpPr>
            <a:spLocks noGrp="1"/>
          </p:cNvSpPr>
          <p:nvPr>
            <p:ph type="pic" sz="quarter" idx="13" hasCustomPrompt="1"/>
          </p:nvPr>
        </p:nvSpPr>
        <p:spPr>
          <a:xfrm>
            <a:off x="408782" y="3501328"/>
            <a:ext cx="3960000" cy="288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11 x 8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21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4788464" y="3501328"/>
            <a:ext cx="3960000" cy="288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11 x 8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 2 x Image + caption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80637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hoek 26"/>
          <p:cNvSpPr/>
          <p:nvPr userDrawn="1"/>
        </p:nvSpPr>
        <p:spPr>
          <a:xfrm>
            <a:off x="0" y="360000"/>
            <a:ext cx="9144000" cy="45161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03251" y="5877272"/>
            <a:ext cx="3960000" cy="5040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caption</a:t>
            </a:r>
          </a:p>
          <a:p>
            <a:pPr lvl="0"/>
            <a:endParaRPr lang="en-GB" dirty="0"/>
          </a:p>
        </p:txBody>
      </p:sp>
      <p:sp>
        <p:nvSpPr>
          <p:cNvPr id="17" name="Rechthoek 16"/>
          <p:cNvSpPr/>
          <p:nvPr userDrawn="1"/>
        </p:nvSpPr>
        <p:spPr>
          <a:xfrm>
            <a:off x="395536" y="1269280"/>
            <a:ext cx="3960000" cy="45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4788464" y="1269280"/>
            <a:ext cx="3960000" cy="45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0" hasCustomPrompt="1"/>
          </p:nvPr>
        </p:nvSpPr>
        <p:spPr>
          <a:xfrm>
            <a:off x="4788464" y="5866470"/>
            <a:ext cx="3960000" cy="51485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caption</a:t>
            </a:r>
          </a:p>
          <a:p>
            <a:pPr lvl="0"/>
            <a:endParaRPr lang="en-GB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9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GB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GB" altLang="en-US" sz="800" dirty="0">
              <a:solidFill>
                <a:srgbClr val="437C92"/>
              </a:solidFill>
            </a:endParaRPr>
          </a:p>
        </p:txBody>
      </p:sp>
      <p:sp>
        <p:nvSpPr>
          <p:cNvPr id="23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en-GB" dirty="0"/>
              <a:t>Optional – add presentation name and date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afbeelding 3"/>
          <p:cNvSpPr>
            <a:spLocks noGrp="1"/>
          </p:cNvSpPr>
          <p:nvPr>
            <p:ph type="pic" sz="quarter" idx="13" hasCustomPrompt="1"/>
          </p:nvPr>
        </p:nvSpPr>
        <p:spPr>
          <a:xfrm>
            <a:off x="395976" y="1268760"/>
            <a:ext cx="3960000" cy="450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11 x 12.5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26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4788464" y="1268760"/>
            <a:ext cx="3960000" cy="450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11 x 12.5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6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2 x text + imag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7103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hoek 15"/>
          <p:cNvSpPr/>
          <p:nvPr userDrawn="1"/>
        </p:nvSpPr>
        <p:spPr>
          <a:xfrm>
            <a:off x="0" y="360000"/>
            <a:ext cx="9144000" cy="45161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 userDrawn="1"/>
        </p:nvSpPr>
        <p:spPr>
          <a:xfrm>
            <a:off x="5148464" y="1268760"/>
            <a:ext cx="3600000" cy="25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536" y="1268760"/>
            <a:ext cx="4464496" cy="252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7" name="Rechthoek 16"/>
          <p:cNvSpPr/>
          <p:nvPr userDrawn="1"/>
        </p:nvSpPr>
        <p:spPr>
          <a:xfrm>
            <a:off x="5148464" y="3861048"/>
            <a:ext cx="3600000" cy="25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idx="10" hasCustomPrompt="1"/>
          </p:nvPr>
        </p:nvSpPr>
        <p:spPr>
          <a:xfrm>
            <a:off x="395536" y="3861328"/>
            <a:ext cx="4464496" cy="252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9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GB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GB" altLang="en-US" sz="800" dirty="0">
              <a:solidFill>
                <a:srgbClr val="437C92"/>
              </a:solidFill>
            </a:endParaRPr>
          </a:p>
        </p:txBody>
      </p:sp>
      <p:sp>
        <p:nvSpPr>
          <p:cNvPr id="22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en-GB" dirty="0"/>
              <a:t>Optional – add presentation name and date</a:t>
            </a:r>
          </a:p>
        </p:txBody>
      </p:sp>
      <p:cxnSp>
        <p:nvCxnSpPr>
          <p:cNvPr id="23" name="Rechte verbindingslijn 22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afbeelding 3"/>
          <p:cNvSpPr>
            <a:spLocks noGrp="1"/>
          </p:cNvSpPr>
          <p:nvPr>
            <p:ph type="pic" sz="quarter" idx="13" hasCustomPrompt="1"/>
          </p:nvPr>
        </p:nvSpPr>
        <p:spPr>
          <a:xfrm>
            <a:off x="5155579" y="1268760"/>
            <a:ext cx="3592885" cy="252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10 x 7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2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5148464" y="3861048"/>
            <a:ext cx="3600000" cy="252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Add Image to fill the grey box. Image size 10 x 7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1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8687131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7C83-F25A-433E-9E95-FC29404527FF}" type="datetimeFigureOut">
              <a:rPr lang="en-GB" smtClean="0"/>
              <a:pPr/>
              <a:t>14/11/2017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BF997-F99C-4450-B7BA-8F6443997B99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15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660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654" r:id="rId13"/>
    <p:sldLayoutId id="214748379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0" y="540000"/>
            <a:ext cx="9180512" cy="4905224"/>
          </a:xfrm>
        </p:spPr>
      </p:sp>
      <p:pic>
        <p:nvPicPr>
          <p:cNvPr id="10" name="Picture Placeholder 9" descr="_DIN2923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4827" b="3168"/>
          <a:stretch/>
        </p:blipFill>
        <p:spPr bwMode="auto">
          <a:xfrm>
            <a:off x="0" y="540001"/>
            <a:ext cx="9144000" cy="494332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13576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hoek 8"/>
          <p:cNvSpPr/>
          <p:nvPr/>
        </p:nvSpPr>
        <p:spPr>
          <a:xfrm>
            <a:off x="0" y="5445224"/>
            <a:ext cx="9140155" cy="108000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Use of Kongsberg Extra Detections to Support Pipeline Inspection Surveys</a:t>
            </a:r>
            <a:endParaRPr lang="en-GB" sz="1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sz="1400" dirty="0"/>
              <a:t>Bart-Jan Tijmes 			 Hydro 2017 		         November 2017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4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What Happens?!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Seabed adjacent to pipeline generates a more powerful return (return with higher score) than the pipeline.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seabed appears in the outer part of the -10 dB limit and is projected to the </a:t>
            </a:r>
            <a:r>
              <a:rPr lang="en-US" dirty="0" err="1"/>
              <a:t>centre</a:t>
            </a:r>
            <a:r>
              <a:rPr lang="en-US" dirty="0"/>
              <a:t> of the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Thus: Seabed detections underneath the pipeline are not real!</a:t>
            </a:r>
          </a:p>
          <a:p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 of Kongsberg Extra Detections to Support Pipeline Inspection Surveys</a:t>
            </a:r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790424" y="2609294"/>
            <a:ext cx="5471550" cy="3937843"/>
            <a:chOff x="0" y="0"/>
            <a:chExt cx="5734050" cy="4127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34050" cy="4127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8"/>
            <p:cNvSpPr/>
            <p:nvPr/>
          </p:nvSpPr>
          <p:spPr>
            <a:xfrm>
              <a:off x="2565400" y="1238250"/>
              <a:ext cx="984250" cy="9969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460500" y="285750"/>
              <a:ext cx="1066800" cy="3695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82900" y="158750"/>
              <a:ext cx="869950" cy="382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739900" y="2800350"/>
              <a:ext cx="457200" cy="4000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13" name="Oval 12"/>
            <p:cNvSpPr/>
            <p:nvPr/>
          </p:nvSpPr>
          <p:spPr>
            <a:xfrm>
              <a:off x="2197100" y="2863850"/>
              <a:ext cx="457200" cy="4000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91421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Cross Line Performance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/>
              <a:t>Very good data quality thought the swath</a:t>
            </a:r>
          </a:p>
          <a:p>
            <a:endParaRPr lang="en-GB" b="1" dirty="0"/>
          </a:p>
          <a:p>
            <a:r>
              <a:rPr lang="en-GB" b="1" dirty="0"/>
              <a:t>Embedded in procedures to sail cross line(s) covering critical </a:t>
            </a:r>
            <a:r>
              <a:rPr lang="en-GB" b="1" dirty="0" err="1"/>
              <a:t>freespan</a:t>
            </a:r>
            <a:r>
              <a:rPr lang="en-GB" b="1" dirty="0"/>
              <a:t> areas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 of Kongsberg Extra Detections to Support Pipeline Inspection Surveys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1279"/>
            <a:ext cx="7056784" cy="3630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</a:t>
            </a:r>
            <a:r>
              <a:rPr lang="nl-NL" dirty="0" err="1"/>
              <a:t>Detection</a:t>
            </a:r>
            <a:r>
              <a:rPr lang="nl-NL" dirty="0"/>
              <a:t> Processing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/>
              <a:t>Detection failure of main beams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 of Kongsberg Extra Detections to Support Pipeline Inspection Surveys</a:t>
            </a:r>
            <a:endParaRPr lang="en-GB" dirty="0"/>
          </a:p>
        </p:txBody>
      </p:sp>
      <p:pic>
        <p:nvPicPr>
          <p:cNvPr id="125955" name="Picture 3" descr="C:\Users\b.tijmes\Desktop\Caris Presentation\702_CP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/>
          <a:stretch/>
        </p:blipFill>
        <p:spPr bwMode="auto">
          <a:xfrm>
            <a:off x="368300" y="1624544"/>
            <a:ext cx="8520389" cy="26357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C:\Users\b.tijmes\Desktop\Caris Presentation\702_CP_3D_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1" b="23436"/>
          <a:stretch/>
        </p:blipFill>
        <p:spPr bwMode="auto">
          <a:xfrm>
            <a:off x="368299" y="4260284"/>
            <a:ext cx="8520389" cy="20818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3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</a:t>
            </a:r>
            <a:r>
              <a:rPr lang="nl-NL" dirty="0" err="1"/>
              <a:t>Detection</a:t>
            </a:r>
            <a:r>
              <a:rPr lang="nl-NL" dirty="0"/>
              <a:t> Processing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/>
              <a:t>Kongsberg Extra Detection Class 5 (Caris Multiple Detections Class 4)</a:t>
            </a:r>
          </a:p>
          <a:p>
            <a:endParaRPr lang="en-GB" b="1" dirty="0"/>
          </a:p>
          <a:p>
            <a:r>
              <a:rPr lang="en-GB" b="1" dirty="0"/>
              <a:t>Processing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Determining </a:t>
            </a:r>
            <a:r>
              <a:rPr lang="en-GB" dirty="0" err="1"/>
              <a:t>freespan</a:t>
            </a:r>
            <a:r>
              <a:rPr lang="en-GB" dirty="0"/>
              <a:t> sections;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Load Extra Detections;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Reject unwanted Extra Detections;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Clean ‘fake soundings’ manually;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Create final surface / deliverables.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 of Kongsberg Extra Detections to Support Pipeline Inspection Surveys</a:t>
            </a:r>
            <a:endParaRPr lang="en-GB" dirty="0"/>
          </a:p>
        </p:txBody>
      </p:sp>
      <p:pic>
        <p:nvPicPr>
          <p:cNvPr id="126978" name="Picture 2" descr="C:\Users\b.tijmes\Desktop\Caris Presentation\702_ED_Overview_1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 r="5125" b="1"/>
          <a:stretch/>
        </p:blipFill>
        <p:spPr bwMode="auto">
          <a:xfrm>
            <a:off x="4716016" y="1700506"/>
            <a:ext cx="3356061" cy="22667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0" y="4072419"/>
            <a:ext cx="7580097" cy="2351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18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Conclusions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382197" y="1268760"/>
            <a:ext cx="6062011" cy="5112568"/>
          </a:xfrm>
        </p:spPr>
        <p:txBody>
          <a:bodyPr/>
          <a:lstStyle/>
          <a:p>
            <a:r>
              <a:rPr lang="en-GB" b="1" dirty="0"/>
              <a:t>Extra Detections: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Successful solution to cover detection gaps on TOP;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Cross lines provide a good backup;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Default enabled during pipeline inspections;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Manual &amp; time consuming processing.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r>
              <a:rPr lang="en-GB" b="1" dirty="0"/>
              <a:t>Clients: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Satisfied with explanation and solution;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Contract renewal.</a:t>
            </a:r>
          </a:p>
          <a:p>
            <a:endParaRPr lang="en-GB" b="1" dirty="0"/>
          </a:p>
          <a:p>
            <a:r>
              <a:rPr lang="en-GB" b="1" dirty="0"/>
              <a:t>Caris Multi Detect Processing: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Single integrated solution;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Fine tuning in cooperation with Kongsberg and Fugro.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 of Kongsberg Extra Detections to Support Pipeline Inspection Surveys</a:t>
            </a:r>
            <a:endParaRPr lang="en-GB" dirty="0"/>
          </a:p>
        </p:txBody>
      </p:sp>
      <p:pic>
        <p:nvPicPr>
          <p:cNvPr id="128003" name="Picture 3" descr="C:\Users\b.tijmes\Desktop\Caris Presentation\702_Final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83123"/>
            <a:ext cx="6011336" cy="18353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5022" b="1176"/>
          <a:stretch/>
        </p:blipFill>
        <p:spPr bwMode="auto">
          <a:xfrm>
            <a:off x="5542776" y="1484784"/>
            <a:ext cx="2088232" cy="3101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7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Questions?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7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395536" y="1268760"/>
            <a:ext cx="8366268" cy="51125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Fugro Marine Site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Pipeline Inspection Surveys &amp;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M.V. Fugro Pioneer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Pipeline Detection Performance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Kongsberg Extra Detections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Extra Detections Trial &amp;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Extra Detection Processing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Questions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 of Kongsberg Extra Detections to Support Pipeline Inspection Surveys</a:t>
            </a:r>
            <a:endParaRPr lang="en-GB" dirty="0"/>
          </a:p>
        </p:txBody>
      </p:sp>
      <p:pic>
        <p:nvPicPr>
          <p:cNvPr id="125954" name="Picture 2" descr="C:\Users\b.tijmes\Desktop\N56-III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" b="10573"/>
          <a:stretch/>
        </p:blipFill>
        <p:spPr bwMode="auto">
          <a:xfrm rot="5400000">
            <a:off x="3923801" y="2777666"/>
            <a:ext cx="5019900" cy="22901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9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Fugro Marine Netherlands Site </a:t>
            </a:r>
            <a:r>
              <a:rPr lang="en-US" dirty="0"/>
              <a:t>Characterization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Fugro Marine Netherlands</a:t>
            </a:r>
            <a:endParaRPr lang="en-US" i="1" dirty="0"/>
          </a:p>
          <a:p>
            <a:endParaRPr lang="en-US" i="1" dirty="0"/>
          </a:p>
          <a:p>
            <a:r>
              <a:rPr lang="en-US" b="1" dirty="0"/>
              <a:t>Office location: </a:t>
            </a:r>
            <a:r>
              <a:rPr lang="en-US" b="1" dirty="0" err="1"/>
              <a:t>Nootdrop</a:t>
            </a:r>
            <a:r>
              <a:rPr lang="en-US" b="1" dirty="0"/>
              <a:t>, The Netherlands </a:t>
            </a:r>
          </a:p>
          <a:p>
            <a:endParaRPr lang="en-US" i="1" dirty="0"/>
          </a:p>
          <a:p>
            <a:r>
              <a:rPr lang="en-US" b="1" dirty="0"/>
              <a:t>Geophysical Surveys: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Offshore Windfarm Site;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Offshore Windfarm Clearance (UXO);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Pipeline Route;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Cable Route;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Pipeline Inspection.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Active in: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North Sea;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Baltic Sea;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English Channel.</a:t>
            </a:r>
          </a:p>
          <a:p>
            <a:endParaRPr lang="en-US" dirty="0"/>
          </a:p>
          <a:p>
            <a:endParaRPr lang="en-GB" i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 of Kongsberg Extra Detections to Support Pipeline Inspection Surveys</a:t>
            </a:r>
            <a:endParaRPr lang="en-GB" dirty="0"/>
          </a:p>
        </p:txBody>
      </p:sp>
      <p:pic>
        <p:nvPicPr>
          <p:cNvPr id="125954" name="Picture 2" descr="C:\Users\b.tijmes\Document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700808"/>
            <a:ext cx="3168352" cy="18834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5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Pipeline Inspection Surveys &amp; Requirements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382197" y="1268760"/>
            <a:ext cx="4117795" cy="504056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b="1" dirty="0"/>
              <a:t>Fugro hold overall majority of Dutch annual pipeline inspection contracts: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3 - 4 months of survey work per year. </a:t>
            </a:r>
          </a:p>
          <a:p>
            <a:endParaRPr lang="en-GB" b="1" dirty="0"/>
          </a:p>
          <a:p>
            <a:r>
              <a:rPr lang="en-GB" b="1" dirty="0"/>
              <a:t>Pipeline inspection survey lines: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Centre line + One (1) wing line (25 / 35 m offset);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Two  (2) wing lines (25 / 35 m offset);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Centre line + two (2) wing lines (25 / 35 m offset).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r>
              <a:rPr lang="en-GB" b="1" dirty="0"/>
              <a:t>Inspection focus on pipeline status:</a:t>
            </a:r>
            <a:endParaRPr lang="en-GB" dirty="0"/>
          </a:p>
          <a:p>
            <a:pPr marL="285750" lvl="1" indent="-285750">
              <a:buFont typeface="Arial" pitchFamily="34" charset="0"/>
              <a:buChar char="•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Freespans;	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Exposures;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Debris.</a:t>
            </a:r>
          </a:p>
          <a:p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 of Kongsberg Extra Detections to Support Pipeline Inspection Surveys</a:t>
            </a:r>
            <a:endParaRPr lang="en-GB" dirty="0"/>
          </a:p>
        </p:txBody>
      </p:sp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4499992" y="1268792"/>
            <a:ext cx="4261413" cy="50405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Survey info: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Average water depths: 0 – 60 metres;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Logging sessions length: 30 – 45 minutes;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Pipeline diameters: 2.5 – 36 inch.</a:t>
            </a:r>
          </a:p>
          <a:p>
            <a:endParaRPr lang="en-GB" b="1" dirty="0"/>
          </a:p>
          <a:p>
            <a:r>
              <a:rPr lang="en-GB" b="1" dirty="0"/>
              <a:t>Client deliverables: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Reports;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Listings;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Alignment charts;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Gridded MBES data;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u="sng" dirty="0" err="1"/>
              <a:t>Ungridded</a:t>
            </a:r>
            <a:r>
              <a:rPr lang="en-GB" dirty="0"/>
              <a:t> MBES data.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r>
              <a:rPr lang="en-GB" b="1" dirty="0"/>
              <a:t>Risk assessment models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6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M.V. Fugro Pioneer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382197" y="1268760"/>
            <a:ext cx="4765867" cy="5112568"/>
          </a:xfrm>
        </p:spPr>
        <p:txBody>
          <a:bodyPr/>
          <a:lstStyle/>
          <a:p>
            <a:r>
              <a:rPr lang="en-GB" b="1" dirty="0"/>
              <a:t>New build Geophysical survey vessel</a:t>
            </a:r>
          </a:p>
          <a:p>
            <a:r>
              <a:rPr lang="en-GB" b="1" dirty="0"/>
              <a:t>Operational since October 2014</a:t>
            </a:r>
          </a:p>
          <a:p>
            <a:endParaRPr lang="en-GB" b="1" dirty="0"/>
          </a:p>
          <a:p>
            <a:r>
              <a:rPr lang="en-GB" b="1" dirty="0"/>
              <a:t>Multibeam Echo Sounder: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Model: 	Kongsberg EM2040-04, Single Tx, Dual Rx;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Mounted: Moonpool, close to CRP in fixed frame;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Mounting angles:± 40 deg;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Draft: 3.5 m.</a:t>
            </a:r>
          </a:p>
          <a:p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 of Kongsberg Extra Detections to Support Pipeline Inspection Surveys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5" y="4414552"/>
            <a:ext cx="8364758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750597" cy="2813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27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Pipeline Inspection Surveys Performance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 of Kongsberg Extra Detections to Support Pipeline Inspection Surveys</a:t>
            </a:r>
            <a:endParaRPr lang="en-GB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71594" y="1157639"/>
            <a:ext cx="7639586" cy="5240374"/>
            <a:chOff x="242412" y="704468"/>
            <a:chExt cx="8267950" cy="5671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80"/>
            <a:stretch/>
          </p:blipFill>
          <p:spPr bwMode="auto">
            <a:xfrm>
              <a:off x="242412" y="3497838"/>
              <a:ext cx="8267950" cy="2878030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5" r="5958" b="18237"/>
            <a:stretch/>
          </p:blipFill>
          <p:spPr>
            <a:xfrm>
              <a:off x="242412" y="704468"/>
              <a:ext cx="8267950" cy="27965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" name="Straight Arrow Connector 8"/>
          <p:cNvCxnSpPr/>
          <p:nvPr/>
        </p:nvCxnSpPr>
        <p:spPr>
          <a:xfrm flipH="1" flipV="1">
            <a:off x="3203848" y="2996952"/>
            <a:ext cx="648072" cy="2412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3"/>
          </p:cNvCxnSpPr>
          <p:nvPr/>
        </p:nvCxnSpPr>
        <p:spPr>
          <a:xfrm flipV="1">
            <a:off x="5076056" y="2249582"/>
            <a:ext cx="648072" cy="9886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1920" y="306896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Freespan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52461" y="1700808"/>
            <a:ext cx="147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Rock dump</a:t>
            </a: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3688859" y="2039362"/>
            <a:ext cx="163061" cy="3095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1"/>
          </p:cNvCxnSpPr>
          <p:nvPr/>
        </p:nvCxnSpPr>
        <p:spPr>
          <a:xfrm flipH="1">
            <a:off x="3059832" y="3238237"/>
            <a:ext cx="792088" cy="9828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76056" y="3238237"/>
            <a:ext cx="400236" cy="17749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411760" y="1556792"/>
            <a:ext cx="4680520" cy="1296144"/>
          </a:xfrm>
          <a:prstGeom prst="straightConnector1">
            <a:avLst/>
          </a:prstGeom>
          <a:ln w="19050">
            <a:solidFill>
              <a:srgbClr val="FF0000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60745" y="2658398"/>
            <a:ext cx="351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47919" y="1268760"/>
            <a:ext cx="47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40321" y="3729662"/>
            <a:ext cx="47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3608" y="3729662"/>
            <a:ext cx="351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0991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Client comments: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(long) </a:t>
            </a:r>
            <a:r>
              <a:rPr lang="en-US" dirty="0" err="1"/>
              <a:t>freespan</a:t>
            </a:r>
            <a:r>
              <a:rPr lang="en-US" dirty="0"/>
              <a:t> section is unacceptable;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Validation required on ‘Seabed detections’ underneath the pipeline;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Severe difficulties for risk assessment models;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Improvements need to be shown before contract renewal.</a:t>
            </a: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 of Kongsberg Extra Detections to Support Pipeline Inspection Surveys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84495" y="2924944"/>
            <a:ext cx="8384526" cy="3183042"/>
            <a:chOff x="0" y="0"/>
            <a:chExt cx="5362984" cy="20363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" t="25087" r="29934" b="30282"/>
            <a:stretch/>
          </p:blipFill>
          <p:spPr bwMode="auto">
            <a:xfrm>
              <a:off x="0" y="0"/>
              <a:ext cx="5362984" cy="2036363"/>
            </a:xfrm>
            <a:prstGeom prst="rect">
              <a:avLst/>
            </a:prstGeom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 flipV="1">
              <a:off x="2950763" y="1537090"/>
              <a:ext cx="330835" cy="1727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3"/>
            <p:cNvSpPr txBox="1"/>
            <p:nvPr/>
          </p:nvSpPr>
          <p:spPr>
            <a:xfrm>
              <a:off x="3281742" y="1623450"/>
              <a:ext cx="1346356" cy="33953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560"/>
                </a:lnSpc>
                <a:spcAft>
                  <a:spcPts val="0"/>
                </a:spcAft>
              </a:pPr>
              <a:r>
                <a:rPr lang="nl-NL" sz="1200" b="1" dirty="0">
                  <a:effectLst/>
                  <a:latin typeface="Arial"/>
                  <a:ea typeface="Times New Roman"/>
                  <a:cs typeface="Times New Roman"/>
                </a:rPr>
                <a:t>Validation required</a:t>
              </a:r>
              <a:endParaRPr lang="nl-NL" sz="12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49536" y="762935"/>
              <a:ext cx="521714" cy="5497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5"/>
            <p:cNvSpPr txBox="1"/>
            <p:nvPr/>
          </p:nvSpPr>
          <p:spPr>
            <a:xfrm>
              <a:off x="1587669" y="504941"/>
              <a:ext cx="1763061" cy="24441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560"/>
                </a:lnSpc>
                <a:spcAft>
                  <a:spcPts val="0"/>
                </a:spcAft>
              </a:pPr>
              <a:r>
                <a:rPr lang="en-US" sz="1200" b="1" dirty="0">
                  <a:effectLst/>
                  <a:latin typeface="Arial"/>
                  <a:ea typeface="Times New Roman"/>
                  <a:cs typeface="Times New Roman"/>
                </a:rPr>
                <a:t>Pipe supported or in freespan</a:t>
              </a:r>
              <a:r>
                <a:rPr lang="en-US" sz="1000" b="1" dirty="0">
                  <a:effectLst/>
                  <a:latin typeface="Arial"/>
                  <a:ea typeface="Times New Roman"/>
                  <a:cs typeface="Times New Roman"/>
                </a:rPr>
                <a:t>?</a:t>
              </a:r>
              <a:endParaRPr lang="nl-NL" sz="10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08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Kongsberg Extra Detections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Solution: Extra Detections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MBES feature developed by Kongsberg;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Installed on Fugro Pioneer in October 2015;</a:t>
            </a:r>
          </a:p>
          <a:p>
            <a:endParaRPr lang="en-GB" dirty="0"/>
          </a:p>
          <a:p>
            <a:r>
              <a:rPr lang="en-US" b="1" dirty="0"/>
              <a:t>How does it work?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Water column data but…. different;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Water column divided in classes;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Implemented in </a:t>
            </a:r>
            <a:r>
              <a:rPr lang="en-US" dirty="0" err="1"/>
              <a:t>Starfix</a:t>
            </a:r>
            <a:r>
              <a:rPr lang="en-US" dirty="0"/>
              <a:t> </a:t>
            </a:r>
            <a:r>
              <a:rPr lang="en-US" dirty="0" err="1"/>
              <a:t>VBAProc</a:t>
            </a:r>
            <a:r>
              <a:rPr lang="en-US" dirty="0"/>
              <a:t> (2015);</a:t>
            </a:r>
          </a:p>
          <a:p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 of Kongsberg Extra Detections to Support Pipeline Inspection Surveys</a:t>
            </a:r>
            <a:endParaRPr lang="en-GB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14695" y="3727966"/>
            <a:ext cx="7455090" cy="2857881"/>
            <a:chOff x="0" y="151944"/>
            <a:chExt cx="5734821" cy="219878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1944"/>
              <a:ext cx="5734821" cy="2198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13" name="Text Box 22"/>
            <p:cNvSpPr txBox="1"/>
            <p:nvPr/>
          </p:nvSpPr>
          <p:spPr>
            <a:xfrm>
              <a:off x="4132574" y="330346"/>
              <a:ext cx="1257935" cy="2322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560"/>
                </a:lnSpc>
                <a:spcAft>
                  <a:spcPts val="0"/>
                </a:spcAft>
              </a:pPr>
              <a:r>
                <a:rPr lang="nl-NL" sz="1000" b="1" dirty="0">
                  <a:effectLst/>
                  <a:latin typeface="Arial"/>
                  <a:ea typeface="Times New Roman"/>
                  <a:cs typeface="Times New Roman"/>
                </a:rPr>
                <a:t>MBES Port head</a:t>
              </a:r>
            </a:p>
          </p:txBody>
        </p:sp>
        <p:sp>
          <p:nvSpPr>
            <p:cNvPr id="14" name="Text Box 25"/>
            <p:cNvSpPr txBox="1"/>
            <p:nvPr/>
          </p:nvSpPr>
          <p:spPr>
            <a:xfrm>
              <a:off x="4592793" y="1343280"/>
              <a:ext cx="756294" cy="3009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560"/>
                </a:lnSpc>
                <a:spcAft>
                  <a:spcPts val="0"/>
                </a:spcAft>
              </a:pPr>
              <a:r>
                <a:rPr lang="nl-NL" sz="1000" b="1" dirty="0">
                  <a:effectLst/>
                  <a:latin typeface="Arial"/>
                  <a:ea typeface="Times New Roman"/>
                  <a:cs typeface="Times New Roman"/>
                </a:rPr>
                <a:t>First return</a:t>
              </a:r>
            </a:p>
          </p:txBody>
        </p:sp>
        <p:sp>
          <p:nvSpPr>
            <p:cNvPr id="15" name="Text Box 26"/>
            <p:cNvSpPr txBox="1"/>
            <p:nvPr/>
          </p:nvSpPr>
          <p:spPr>
            <a:xfrm>
              <a:off x="1072966" y="507412"/>
              <a:ext cx="967025" cy="30127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560"/>
                </a:lnSpc>
                <a:spcAft>
                  <a:spcPts val="0"/>
                </a:spcAft>
              </a:pPr>
              <a:r>
                <a:rPr lang="nl-NL" sz="1000" b="1" dirty="0">
                  <a:effectLst/>
                  <a:latin typeface="Arial"/>
                  <a:ea typeface="Times New Roman"/>
                  <a:cs typeface="Times New Roman"/>
                </a:rPr>
                <a:t>First return noise</a:t>
              </a:r>
            </a:p>
          </p:txBody>
        </p:sp>
        <p:sp>
          <p:nvSpPr>
            <p:cNvPr id="16" name="Text Box 27"/>
            <p:cNvSpPr txBox="1"/>
            <p:nvPr/>
          </p:nvSpPr>
          <p:spPr>
            <a:xfrm>
              <a:off x="4771530" y="1671474"/>
              <a:ext cx="713105" cy="3009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560"/>
                </a:lnSpc>
                <a:spcAft>
                  <a:spcPts val="0"/>
                </a:spcAft>
              </a:pPr>
              <a:r>
                <a:rPr lang="nl-NL" sz="1000" b="1" dirty="0">
                  <a:effectLst/>
                  <a:latin typeface="Arial"/>
                  <a:ea typeface="Times New Roman"/>
                  <a:cs typeface="Times New Roman"/>
                </a:rPr>
                <a:t>Seabed</a:t>
              </a:r>
            </a:p>
          </p:txBody>
        </p:sp>
        <p:sp>
          <p:nvSpPr>
            <p:cNvPr id="17" name="Text Box 28"/>
            <p:cNvSpPr txBox="1"/>
            <p:nvPr/>
          </p:nvSpPr>
          <p:spPr>
            <a:xfrm>
              <a:off x="457655" y="1456093"/>
              <a:ext cx="516232" cy="22323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560"/>
                </a:lnSpc>
                <a:spcAft>
                  <a:spcPts val="0"/>
                </a:spcAft>
              </a:pPr>
              <a:r>
                <a:rPr lang="nl-NL" sz="1000" b="1" dirty="0">
                  <a:effectLst/>
                  <a:latin typeface="Arial"/>
                  <a:ea typeface="Times New Roman"/>
                  <a:cs typeface="Times New Roman"/>
                </a:rPr>
                <a:t>Seabed</a:t>
              </a:r>
            </a:p>
          </p:txBody>
        </p:sp>
        <p:sp>
          <p:nvSpPr>
            <p:cNvPr id="18" name="Text Box 29"/>
            <p:cNvSpPr txBox="1"/>
            <p:nvPr/>
          </p:nvSpPr>
          <p:spPr>
            <a:xfrm>
              <a:off x="839755" y="979329"/>
              <a:ext cx="1146261" cy="3784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ts val="1560"/>
                </a:lnSpc>
                <a:spcAft>
                  <a:spcPts val="0"/>
                </a:spcAft>
              </a:pPr>
              <a:r>
                <a:rPr lang="nl-NL" sz="1000" b="1" dirty="0">
                  <a:effectLst/>
                  <a:latin typeface="Arial"/>
                  <a:ea typeface="Times New Roman"/>
                  <a:cs typeface="Times New Roman"/>
                </a:rPr>
                <a:t>Noise from Starboard </a:t>
              </a:r>
            </a:p>
            <a:p>
              <a:pPr algn="l">
                <a:lnSpc>
                  <a:spcPts val="1560"/>
                </a:lnSpc>
                <a:spcAft>
                  <a:spcPts val="0"/>
                </a:spcAft>
              </a:pPr>
              <a:r>
                <a:rPr lang="nl-NL" sz="1000" b="1" dirty="0">
                  <a:effectLst/>
                  <a:latin typeface="Arial"/>
                  <a:ea typeface="Times New Roman"/>
                  <a:cs typeface="Times New Roman"/>
                </a:rPr>
                <a:t>MBES head</a:t>
              </a:r>
            </a:p>
          </p:txBody>
        </p:sp>
        <p:sp>
          <p:nvSpPr>
            <p:cNvPr id="19" name="Text Box 30"/>
            <p:cNvSpPr txBox="1"/>
            <p:nvPr/>
          </p:nvSpPr>
          <p:spPr>
            <a:xfrm>
              <a:off x="4704950" y="1868957"/>
              <a:ext cx="586105" cy="3009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560"/>
                </a:lnSpc>
                <a:spcAft>
                  <a:spcPts val="0"/>
                </a:spcAft>
              </a:pPr>
              <a:r>
                <a:rPr lang="nl-NL" sz="1000" b="1" dirty="0">
                  <a:effectLst/>
                  <a:latin typeface="Arial"/>
                  <a:ea typeface="Times New Roman"/>
                  <a:cs typeface="Times New Roman"/>
                </a:rPr>
                <a:t>Noise</a:t>
              </a:r>
            </a:p>
          </p:txBody>
        </p:sp>
        <p:sp>
          <p:nvSpPr>
            <p:cNvPr id="20" name="Text Box 31"/>
            <p:cNvSpPr txBox="1"/>
            <p:nvPr/>
          </p:nvSpPr>
          <p:spPr>
            <a:xfrm>
              <a:off x="2256929" y="330346"/>
              <a:ext cx="655408" cy="21142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560"/>
                </a:lnSpc>
                <a:spcAft>
                  <a:spcPts val="0"/>
                </a:spcAft>
              </a:pPr>
              <a:r>
                <a:rPr lang="nl-NL" sz="1000" b="1" dirty="0">
                  <a:effectLst/>
                  <a:latin typeface="Arial"/>
                  <a:ea typeface="Times New Roman"/>
                  <a:cs typeface="Times New Roman"/>
                </a:rPr>
                <a:t>Pipeline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3853502" y="290563"/>
              <a:ext cx="294023" cy="15592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405648" y="1528564"/>
              <a:ext cx="171636" cy="2934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611871" y="1792657"/>
              <a:ext cx="183296" cy="819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4421361" y="1997651"/>
              <a:ext cx="311847" cy="369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2"/>
            </p:cNvCxnSpPr>
            <p:nvPr/>
          </p:nvCxnSpPr>
          <p:spPr>
            <a:xfrm>
              <a:off x="2584633" y="541768"/>
              <a:ext cx="766405" cy="1280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866486" y="729338"/>
              <a:ext cx="173506" cy="37225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7" idx="3"/>
            </p:cNvCxnSpPr>
            <p:nvPr/>
          </p:nvCxnSpPr>
          <p:spPr>
            <a:xfrm>
              <a:off x="973887" y="1567709"/>
              <a:ext cx="1063801" cy="21189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781229" y="1251338"/>
              <a:ext cx="951399" cy="5814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781229" y="1251338"/>
              <a:ext cx="517525" cy="4806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7" idx="3"/>
            </p:cNvCxnSpPr>
            <p:nvPr/>
          </p:nvCxnSpPr>
          <p:spPr>
            <a:xfrm>
              <a:off x="973887" y="1567709"/>
              <a:ext cx="71734" cy="2382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37340"/>
            <a:ext cx="2817105" cy="2297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26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Kongsberg Extra Detections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Positive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 detections capture the top of pipe when / where the main detections fail.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of pipe can be reconstructed from the extra detections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altLang="en-US" b="1" dirty="0"/>
              <a:t>Along-track results:</a:t>
            </a:r>
          </a:p>
          <a:p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 of Kongsberg Extra Detections to Support Pipeline Inspection Surveys</a:t>
            </a:r>
            <a:endParaRPr lang="en-GB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0" y="2841124"/>
            <a:ext cx="8601075" cy="342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7996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38&quot;/&gt;&lt;CPresentation id=&quot;1&quot;&gt;&lt;m_precDefaultNumber&gt;&lt;m_bNumberIsYear val=&quot;0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0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4&quot;&gt;&lt;elem m_fUsage=&quot;3.43900000000000010000E+000&quot;&gt;&lt;m_msothmcolidx val=&quot;0&quot;/&gt;&lt;m_rgb r=&quot;43&quot; g=&quot;7c&quot; b=&quot;92&quot;/&gt;&lt;m_ppcolschidx tagver0=&quot;23004&quot; tagname0=&quot;m_ppcolschidxUNRECOGNIZED&quot; val=&quot;0&quot;/&gt;&lt;m_nBrightness val=&quot;0&quot;/&gt;&lt;/elem&gt;&lt;elem m_fUsage=&quot;1.77803100000000010000E+000&quot;&gt;&lt;m_msothmcolidx val=&quot;0&quot;/&gt;&lt;m_rgb r=&quot;da&quot; g=&quot;be&quot; b=&quot;86&quot;/&gt;&lt;m_ppcolschidx tagver0=&quot;23004&quot; tagname0=&quot;m_ppcolschidxUNRECOGNIZED&quot; val=&quot;0&quot;/&gt;&lt;m_nBrightness val=&quot;0&quot;/&gt;&lt;/elem&gt;&lt;elem m_fUsage=&quot;1.29618459900000030000E+000&quot;&gt;&lt;m_msothmcolidx val=&quot;0&quot;/&gt;&lt;m_rgb r=&quot;dd&quot; g=&quot;e2&quot; b=&quot;e7&quot;/&gt;&lt;m_ppcolschidx tagver0=&quot;23004&quot; tagname0=&quot;m_ppcolschidxUNRECOGNIZED&quot; val=&quot;0&quot;/&gt;&lt;m_nBrightness val=&quot;0&quot;/&gt;&lt;/elem&gt;&lt;elem m_fUsage=&quot;6.62489036190000100000E-001&quot;&gt;&lt;m_msothmcolidx val=&quot;0&quot;/&gt;&lt;m_rgb r=&quot;ce&quot; g=&quot;0&quot; b=&quot;0&quot;/&gt;&lt;m_ppcolschidx tagver0=&quot;23004&quot; tagname0=&quot;m_ppcolschidxUNRECOGNIZED&quot; val=&quot;0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FUGRO DEF">
      <a:dk1>
        <a:sysClr val="windowText" lastClr="000000"/>
      </a:dk1>
      <a:lt1>
        <a:sysClr val="window" lastClr="FFFFFF"/>
      </a:lt1>
      <a:dk2>
        <a:srgbClr val="3C6C82"/>
      </a:dk2>
      <a:lt2>
        <a:srgbClr val="FFFFFF"/>
      </a:lt2>
      <a:accent1>
        <a:srgbClr val="3FA0D4"/>
      </a:accent1>
      <a:accent2>
        <a:srgbClr val="47994B"/>
      </a:accent2>
      <a:accent3>
        <a:srgbClr val="88BA14"/>
      </a:accent3>
      <a:accent4>
        <a:srgbClr val="437C92"/>
      </a:accent4>
      <a:accent5>
        <a:srgbClr val="0AABA4"/>
      </a:accent5>
      <a:accent6>
        <a:srgbClr val="DABE86"/>
      </a:accent6>
      <a:hlink>
        <a:srgbClr val="3FA0D4"/>
      </a:hlink>
      <a:folHlink>
        <a:srgbClr val="437C92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5087</TotalTime>
  <Words>744</Words>
  <Application>Microsoft Office PowerPoint</Application>
  <PresentationFormat>Diavoorstelling (4:3)</PresentationFormat>
  <Paragraphs>178</Paragraphs>
  <Slides>15</Slides>
  <Notes>15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Blank</vt:lpstr>
      <vt:lpstr>think-cell Slide</vt:lpstr>
      <vt:lpstr>Use of Kongsberg Extra Detections to Support Pipeline Inspection Surveys</vt:lpstr>
      <vt:lpstr>Content</vt:lpstr>
      <vt:lpstr>Fugro Marine Netherlands Site Characterization</vt:lpstr>
      <vt:lpstr>Pipeline Inspection Surveys &amp; Requirements</vt:lpstr>
      <vt:lpstr>M.V. Fugro Pioneer</vt:lpstr>
      <vt:lpstr>Pipeline Inspection Surveys Performance</vt:lpstr>
      <vt:lpstr>Impact</vt:lpstr>
      <vt:lpstr>Kongsberg Extra Detections</vt:lpstr>
      <vt:lpstr>Kongsberg Extra Detections</vt:lpstr>
      <vt:lpstr>What Happens?!</vt:lpstr>
      <vt:lpstr>Cross Line Performance</vt:lpstr>
      <vt:lpstr>Extra Detection Processing</vt:lpstr>
      <vt:lpstr>Extra Detection Processing</vt:lpstr>
      <vt:lpstr>Conclusions</vt:lpstr>
      <vt:lpstr>PowerPoint-presentatie</vt:lpstr>
    </vt:vector>
  </TitlesOfParts>
  <Company>Fugro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Eynde, Angela van den</dc:creator>
  <cp:lastModifiedBy>ss Rotterdam AV</cp:lastModifiedBy>
  <cp:revision>350</cp:revision>
  <cp:lastPrinted>2017-11-13T13:10:10Z</cp:lastPrinted>
  <dcterms:created xsi:type="dcterms:W3CDTF">2014-02-26T10:12:52Z</dcterms:created>
  <dcterms:modified xsi:type="dcterms:W3CDTF">2017-11-14T14:52:33Z</dcterms:modified>
</cp:coreProperties>
</file>