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9"/>
  </p:notesMasterIdLst>
  <p:handoutMasterIdLst>
    <p:handoutMasterId r:id="rId20"/>
  </p:handoutMasterIdLst>
  <p:sldIdLst>
    <p:sldId id="301" r:id="rId3"/>
    <p:sldId id="324" r:id="rId4"/>
    <p:sldId id="307" r:id="rId5"/>
    <p:sldId id="305" r:id="rId6"/>
    <p:sldId id="328" r:id="rId7"/>
    <p:sldId id="319" r:id="rId8"/>
    <p:sldId id="320" r:id="rId9"/>
    <p:sldId id="304" r:id="rId10"/>
    <p:sldId id="341" r:id="rId11"/>
    <p:sldId id="329" r:id="rId12"/>
    <p:sldId id="331" r:id="rId13"/>
    <p:sldId id="340" r:id="rId14"/>
    <p:sldId id="342" r:id="rId15"/>
    <p:sldId id="344" r:id="rId16"/>
    <p:sldId id="335" r:id="rId17"/>
    <p:sldId id="343"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6D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7" autoAdjust="0"/>
    <p:restoredTop sz="96037" autoAdjust="0"/>
  </p:normalViewPr>
  <p:slideViewPr>
    <p:cSldViewPr snapToGrid="0" snapToObjects="1">
      <p:cViewPr>
        <p:scale>
          <a:sx n="90" d="100"/>
          <a:sy n="90" d="100"/>
        </p:scale>
        <p:origin x="-93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BAE3B3E-782A-9745-8E84-372F7B6771BF}" type="datetimeFigureOut">
              <a:rPr lang="en-US" smtClean="0"/>
              <a:t>11/21/2017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C171C0A-6FC9-E54E-92BE-11816E6C8A1A}" type="slidenum">
              <a:rPr lang="en-US" smtClean="0"/>
              <a:t>‹#›</a:t>
            </a:fld>
            <a:endParaRPr lang="en-US" dirty="0"/>
          </a:p>
        </p:txBody>
      </p:sp>
    </p:spTree>
    <p:extLst>
      <p:ext uri="{BB962C8B-B14F-4D97-AF65-F5344CB8AC3E}">
        <p14:creationId xmlns:p14="http://schemas.microsoft.com/office/powerpoint/2010/main" val="16406069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40971B-CAF6-4E7F-87A0-9285B6ACF0ED}" type="datetimeFigureOut">
              <a:rPr lang="en-GB" smtClean="0"/>
              <a:t>21/11/2017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0B028A-DD84-4157-863C-EAA45628DA0A}" type="slidenum">
              <a:rPr lang="en-GB" smtClean="0"/>
              <a:t>‹#›</a:t>
            </a:fld>
            <a:endParaRPr lang="en-GB"/>
          </a:p>
        </p:txBody>
      </p:sp>
    </p:spTree>
    <p:extLst>
      <p:ext uri="{BB962C8B-B14F-4D97-AF65-F5344CB8AC3E}">
        <p14:creationId xmlns:p14="http://schemas.microsoft.com/office/powerpoint/2010/main" val="1121420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dirty="0" smtClean="0">
              <a:solidFill>
                <a:schemeClr val="tx1"/>
              </a:solidFill>
              <a:latin typeface="+mn-lt"/>
              <a:ea typeface="+mn-ea"/>
              <a:cs typeface="+mn-cs"/>
            </a:endParaRPr>
          </a:p>
          <a:p>
            <a:r>
              <a:rPr lang="en-GB" sz="1200" b="0" i="1" u="none" strike="noStrike" kern="1200" baseline="0" dirty="0" smtClean="0">
                <a:solidFill>
                  <a:schemeClr val="tx1"/>
                </a:solidFill>
                <a:latin typeface="+mn-lt"/>
                <a:ea typeface="+mn-ea"/>
                <a:cs typeface="+mn-cs"/>
              </a:rPr>
              <a:t>SMARTSEA</a:t>
            </a:r>
          </a:p>
          <a:p>
            <a:r>
              <a:rPr lang="en-GB" sz="1200" b="0" i="1" u="none" strike="noStrike" kern="1200" baseline="0" dirty="0" smtClean="0">
                <a:solidFill>
                  <a:schemeClr val="tx1"/>
                </a:solidFill>
                <a:latin typeface="+mn-lt"/>
                <a:ea typeface="+mn-ea"/>
                <a:cs typeface="+mn-cs"/>
              </a:rPr>
              <a:t>Safe navigation by optimizing sea bed monitoring and waterway maintenance using fundamental knowledge of sea bed dynamics </a:t>
            </a:r>
            <a:endParaRPr lang="en-GB" i="1" dirty="0"/>
          </a:p>
        </p:txBody>
      </p:sp>
      <p:sp>
        <p:nvSpPr>
          <p:cNvPr id="4" name="Slide Number Placeholder 3"/>
          <p:cNvSpPr>
            <a:spLocks noGrp="1"/>
          </p:cNvSpPr>
          <p:nvPr>
            <p:ph type="sldNum" sz="quarter" idx="10"/>
          </p:nvPr>
        </p:nvSpPr>
        <p:spPr/>
        <p:txBody>
          <a:bodyPr/>
          <a:lstStyle/>
          <a:p>
            <a:fld id="{930B028A-DD84-4157-863C-EAA45628DA0A}" type="slidenum">
              <a:rPr lang="en-GB" smtClean="0"/>
              <a:t>1</a:t>
            </a:fld>
            <a:endParaRPr lang="en-GB"/>
          </a:p>
        </p:txBody>
      </p:sp>
    </p:spTree>
    <p:extLst>
      <p:ext uri="{BB962C8B-B14F-4D97-AF65-F5344CB8AC3E}">
        <p14:creationId xmlns:p14="http://schemas.microsoft.com/office/powerpoint/2010/main" val="1696189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930B028A-DD84-4157-863C-EAA45628DA0A}" type="slidenum">
              <a:rPr lang="en-GB" smtClean="0"/>
              <a:t>13</a:t>
            </a:fld>
            <a:endParaRPr lang="en-GB"/>
          </a:p>
        </p:txBody>
      </p:sp>
    </p:spTree>
    <p:extLst>
      <p:ext uri="{BB962C8B-B14F-4D97-AF65-F5344CB8AC3E}">
        <p14:creationId xmlns:p14="http://schemas.microsoft.com/office/powerpoint/2010/main" val="819592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Stems from the increasing pressure of</a:t>
            </a:r>
            <a:r>
              <a:rPr lang="en-GB" baseline="0" dirty="0" smtClean="0"/>
              <a:t> the NCS in the context of the Dutch Economy </a:t>
            </a:r>
          </a:p>
          <a:p>
            <a:r>
              <a:rPr lang="en-GB" baseline="0" dirty="0" smtClean="0"/>
              <a:t>Which heavily relies on activities in ports of Rotterdam and Amsterdam; but also not excluding the oil and gas industry, mining, sand extraction sites, points at which cables and pipelines come ashore(Van Oord) </a:t>
            </a:r>
            <a:r>
              <a:rPr lang="en-GB" baseline="0" dirty="0" err="1" smtClean="0"/>
              <a:t>etc</a:t>
            </a:r>
            <a:endParaRPr lang="en-GB" dirty="0"/>
          </a:p>
        </p:txBody>
      </p:sp>
      <p:sp>
        <p:nvSpPr>
          <p:cNvPr id="4" name="Slide Number Placeholder 3"/>
          <p:cNvSpPr>
            <a:spLocks noGrp="1"/>
          </p:cNvSpPr>
          <p:nvPr>
            <p:ph type="sldNum" sz="quarter" idx="10"/>
          </p:nvPr>
        </p:nvSpPr>
        <p:spPr/>
        <p:txBody>
          <a:bodyPr/>
          <a:lstStyle/>
          <a:p>
            <a:fld id="{2DDAD0A3-34B9-4B26-AEE8-248D36A336E2}" type="slidenum">
              <a:rPr lang="en-GB" smtClean="0"/>
              <a:t>2</a:t>
            </a:fld>
            <a:endParaRPr lang="en-GB"/>
          </a:p>
        </p:txBody>
      </p:sp>
    </p:spTree>
    <p:extLst>
      <p:ext uri="{BB962C8B-B14F-4D97-AF65-F5344CB8AC3E}">
        <p14:creationId xmlns:p14="http://schemas.microsoft.com/office/powerpoint/2010/main" val="1814905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P3: developing a tool used to optimise the maintenance strategy</a:t>
            </a:r>
          </a:p>
          <a:p>
            <a:r>
              <a:rPr lang="en-GB" dirty="0" smtClean="0"/>
              <a:t>-Dutch economy relie</a:t>
            </a:r>
            <a:r>
              <a:rPr lang="en-GB" baseline="0" dirty="0" smtClean="0"/>
              <a:t>s on the activities of the ports of Rotterdam and Amsterdam  and so safe navigation is crucial</a:t>
            </a:r>
            <a:endParaRPr lang="en-GB" dirty="0" smtClean="0"/>
          </a:p>
          <a:p>
            <a:r>
              <a:rPr lang="en-GB" dirty="0" smtClean="0"/>
              <a:t>- Resources</a:t>
            </a:r>
            <a:r>
              <a:rPr lang="en-GB" baseline="0" dirty="0" smtClean="0"/>
              <a:t> are not unlimited and so they </a:t>
            </a:r>
            <a:r>
              <a:rPr lang="en-GB" dirty="0" smtClean="0"/>
              <a:t>need to perform these surveys in a more efficient manner</a:t>
            </a:r>
            <a:endParaRPr lang="en-GB" dirty="0"/>
          </a:p>
        </p:txBody>
      </p:sp>
      <p:sp>
        <p:nvSpPr>
          <p:cNvPr id="4" name="Slide Number Placeholder 3"/>
          <p:cNvSpPr>
            <a:spLocks noGrp="1"/>
          </p:cNvSpPr>
          <p:nvPr>
            <p:ph type="sldNum" sz="quarter" idx="10"/>
          </p:nvPr>
        </p:nvSpPr>
        <p:spPr/>
        <p:txBody>
          <a:bodyPr/>
          <a:lstStyle/>
          <a:p>
            <a:fld id="{930B028A-DD84-4157-863C-EAA45628DA0A}" type="slidenum">
              <a:rPr lang="en-GB" smtClean="0"/>
              <a:t>3</a:t>
            </a:fld>
            <a:endParaRPr lang="en-GB"/>
          </a:p>
        </p:txBody>
      </p:sp>
    </p:spTree>
    <p:extLst>
      <p:ext uri="{BB962C8B-B14F-4D97-AF65-F5344CB8AC3E}">
        <p14:creationId xmlns:p14="http://schemas.microsoft.com/office/powerpoint/2010/main" val="1244083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Select the characterization E{d} = m</a:t>
            </a:r>
          </a:p>
          <a:p>
            <a:r>
              <a:rPr lang="en-GB" dirty="0" smtClean="0"/>
              <a:t>Compose the dispersion matrix</a:t>
            </a:r>
            <a:r>
              <a:rPr lang="en-GB" baseline="0" dirty="0" smtClean="0"/>
              <a:t> D{d} = Cd</a:t>
            </a:r>
          </a:p>
          <a:p>
            <a:r>
              <a:rPr lang="en-GB" baseline="0" dirty="0" smtClean="0"/>
              <a:t>Calculate the final estimates u and their uncertainty Cu</a:t>
            </a:r>
          </a:p>
          <a:p>
            <a:endParaRPr lang="en-GB" baseline="0" dirty="0" smtClean="0"/>
          </a:p>
          <a:p>
            <a:r>
              <a:rPr lang="en-GB" baseline="0" dirty="0" smtClean="0"/>
              <a:t>What is the basics of the hypothesis testing </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-We have  to ensure that the right model is being used for the estimation and prediction</a:t>
            </a:r>
            <a:endParaRPr lang="en-GB" dirty="0" smtClean="0"/>
          </a:p>
          <a:p>
            <a:endParaRPr lang="en-GB" baseline="0" dirty="0" smtClean="0"/>
          </a:p>
          <a:p>
            <a:endParaRPr lang="en-GB" baseline="0" dirty="0" smtClean="0"/>
          </a:p>
          <a:p>
            <a:r>
              <a:rPr lang="en-GB" baseline="0" dirty="0" smtClean="0"/>
              <a:t>DATA driven models</a:t>
            </a:r>
          </a:p>
        </p:txBody>
      </p:sp>
      <p:sp>
        <p:nvSpPr>
          <p:cNvPr id="4" name="Slide Number Placeholder 3"/>
          <p:cNvSpPr>
            <a:spLocks noGrp="1"/>
          </p:cNvSpPr>
          <p:nvPr>
            <p:ph type="sldNum" sz="quarter" idx="10"/>
          </p:nvPr>
        </p:nvSpPr>
        <p:spPr/>
        <p:txBody>
          <a:bodyPr/>
          <a:lstStyle/>
          <a:p>
            <a:fld id="{54622391-C796-4658-AA67-AF016640142F}" type="slidenum">
              <a:rPr lang="en-GB" smtClean="0"/>
              <a:t>4</a:t>
            </a:fld>
            <a:endParaRPr lang="en-GB"/>
          </a:p>
        </p:txBody>
      </p:sp>
    </p:spTree>
    <p:extLst>
      <p:ext uri="{BB962C8B-B14F-4D97-AF65-F5344CB8AC3E}">
        <p14:creationId xmlns:p14="http://schemas.microsoft.com/office/powerpoint/2010/main" val="2101614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Long time</a:t>
            </a:r>
            <a:r>
              <a:rPr lang="en-GB" baseline="0" dirty="0" smtClean="0"/>
              <a:t> series ensures validity and generalizability</a:t>
            </a:r>
            <a:endParaRPr lang="en-GB" dirty="0" smtClean="0"/>
          </a:p>
          <a:p>
            <a:endParaRPr lang="en-GB" dirty="0" smtClean="0"/>
          </a:p>
          <a:p>
            <a:r>
              <a:rPr lang="en-GB" dirty="0" smtClean="0"/>
              <a:t>Variable data</a:t>
            </a:r>
            <a:r>
              <a:rPr lang="en-GB" baseline="0" dirty="0" smtClean="0"/>
              <a:t> - </a:t>
            </a:r>
            <a:r>
              <a:rPr lang="en-GB" dirty="0" smtClean="0"/>
              <a:t>Heterogeneous</a:t>
            </a:r>
            <a:r>
              <a:rPr lang="en-GB" baseline="0" dirty="0" smtClean="0"/>
              <a:t> data consists of SBES and MBES. Full coverage MBES and SBES with line spacing that varies from 100m to 50m </a:t>
            </a:r>
          </a:p>
          <a:p>
            <a:r>
              <a:rPr lang="en-GB" baseline="0" dirty="0" smtClean="0"/>
              <a:t>Time – longer time series 1967-2013</a:t>
            </a:r>
          </a:p>
          <a:p>
            <a:r>
              <a:rPr lang="en-GB" baseline="0" dirty="0" smtClean="0"/>
              <a:t>Series of SBES data vs MBES data</a:t>
            </a:r>
          </a:p>
          <a:p>
            <a:endParaRPr lang="en-GB" baseline="0" dirty="0" smtClean="0"/>
          </a:p>
          <a:p>
            <a:r>
              <a:rPr lang="en-GB" baseline="0" dirty="0" smtClean="0"/>
              <a:t>There are several characteristics here to think about</a:t>
            </a:r>
          </a:p>
          <a:p>
            <a:pPr marL="0" indent="0">
              <a:buFontTx/>
              <a:buNone/>
            </a:pPr>
            <a:r>
              <a:rPr lang="en-GB" baseline="0" dirty="0" smtClean="0"/>
              <a:t>-Volume of data  - density of the observations</a:t>
            </a:r>
          </a:p>
          <a:p>
            <a:pPr marL="0" indent="0">
              <a:buFontTx/>
              <a:buNone/>
            </a:pPr>
            <a:r>
              <a:rPr lang="en-GB" baseline="0" dirty="0" smtClean="0"/>
              <a:t>-Variety of the data – irregular sampling rates, both in the spatial and temporal </a:t>
            </a:r>
          </a:p>
          <a:p>
            <a:pPr marL="0" indent="0">
              <a:buFontTx/>
              <a:buNone/>
            </a:pPr>
            <a:r>
              <a:rPr lang="en-GB" baseline="0" dirty="0" smtClean="0"/>
              <a:t>-Frequency at which the data is being collected</a:t>
            </a:r>
          </a:p>
          <a:p>
            <a:pPr marL="0" indent="0">
              <a:buFontTx/>
              <a:buNone/>
            </a:pPr>
            <a:r>
              <a:rPr lang="en-GB" baseline="0" dirty="0" smtClean="0"/>
              <a:t>-Value of this data</a:t>
            </a:r>
          </a:p>
          <a:p>
            <a:pPr marL="0" indent="0">
              <a:buFontTx/>
              <a:buNone/>
            </a:pPr>
            <a:endParaRPr lang="en-GB" baseline="0" dirty="0" smtClean="0"/>
          </a:p>
          <a:p>
            <a:pPr marL="0" indent="0">
              <a:buFontTx/>
              <a:buNone/>
            </a:pPr>
            <a:r>
              <a:rPr lang="en-GB" baseline="0" dirty="0" smtClean="0"/>
              <a:t>Move from data sparse to data rich leading to inconsistent (variability) and </a:t>
            </a:r>
            <a:r>
              <a:rPr lang="en-GB" baseline="0" dirty="0" err="1" smtClean="0"/>
              <a:t>varacity</a:t>
            </a:r>
            <a:r>
              <a:rPr lang="en-GB" baseline="0" dirty="0" smtClean="0"/>
              <a:t>(variable quality in the data), however the phenomenon of the </a:t>
            </a:r>
            <a:r>
              <a:rPr lang="en-GB" baseline="0" dirty="0" err="1" smtClean="0"/>
              <a:t>sandwaves</a:t>
            </a:r>
            <a:r>
              <a:rPr lang="en-GB" baseline="0" dirty="0" smtClean="0"/>
              <a:t> are still the feature to be described.</a:t>
            </a:r>
          </a:p>
          <a:p>
            <a:pPr marL="0" indent="0">
              <a:buFontTx/>
              <a:buNone/>
            </a:pPr>
            <a:endParaRPr lang="en-GB" baseline="0" dirty="0" smtClean="0"/>
          </a:p>
          <a:p>
            <a:pPr marL="0" indent="0">
              <a:buFontTx/>
              <a:buNone/>
            </a:pPr>
            <a:r>
              <a:rPr lang="en-GB" baseline="0" dirty="0" smtClean="0"/>
              <a:t>Combining the data for space -time  domain analysis, then the spatial indexing of the water depths are important.</a:t>
            </a:r>
          </a:p>
          <a:p>
            <a:pPr marL="0" indent="0">
              <a:buFontTx/>
              <a:buNone/>
            </a:pPr>
            <a:r>
              <a:rPr lang="en-GB" baseline="0" dirty="0" smtClean="0"/>
              <a:t>Think about the handling of accurate estimation and prediction for driverless cars or unmanned vehicles. This is the future and this requires small inaccuracies. Can maintain its processing performance in real-time also. </a:t>
            </a:r>
            <a:endParaRPr lang="en-GB" dirty="0"/>
          </a:p>
        </p:txBody>
      </p:sp>
      <p:sp>
        <p:nvSpPr>
          <p:cNvPr id="4" name="Slide Number Placeholder 3"/>
          <p:cNvSpPr>
            <a:spLocks noGrp="1"/>
          </p:cNvSpPr>
          <p:nvPr>
            <p:ph type="sldNum" sz="quarter" idx="10"/>
          </p:nvPr>
        </p:nvSpPr>
        <p:spPr/>
        <p:txBody>
          <a:bodyPr/>
          <a:lstStyle/>
          <a:p>
            <a:fld id="{2DDAD0A3-34B9-4B26-AEE8-248D36A336E2}" type="slidenum">
              <a:rPr lang="en-GB" smtClean="0"/>
              <a:t>5</a:t>
            </a:fld>
            <a:endParaRPr lang="en-GB"/>
          </a:p>
        </p:txBody>
      </p:sp>
    </p:spTree>
    <p:extLst>
      <p:ext uri="{BB962C8B-B14F-4D97-AF65-F5344CB8AC3E}">
        <p14:creationId xmlns:p14="http://schemas.microsoft.com/office/powerpoint/2010/main" val="2146144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691FE12D-9BA4-4F76-A2A5-15BB780B16ED}" type="slidenum">
              <a:rPr lang="nl-NL" smtClean="0"/>
              <a:t>6</a:t>
            </a:fld>
            <a:endParaRPr lang="nl-NL"/>
          </a:p>
        </p:txBody>
      </p:sp>
    </p:spTree>
    <p:extLst>
      <p:ext uri="{BB962C8B-B14F-4D97-AF65-F5344CB8AC3E}">
        <p14:creationId xmlns:p14="http://schemas.microsoft.com/office/powerpoint/2010/main" val="830824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endParaRPr lang="nl-NL" dirty="0"/>
          </a:p>
        </p:txBody>
      </p:sp>
      <p:sp>
        <p:nvSpPr>
          <p:cNvPr id="4" name="Slide Number Placeholder 3"/>
          <p:cNvSpPr>
            <a:spLocks noGrp="1"/>
          </p:cNvSpPr>
          <p:nvPr>
            <p:ph type="sldNum" sz="quarter" idx="10"/>
          </p:nvPr>
        </p:nvSpPr>
        <p:spPr/>
        <p:txBody>
          <a:bodyPr/>
          <a:lstStyle/>
          <a:p>
            <a:fld id="{691FE12D-9BA4-4F76-A2A5-15BB780B16ED}" type="slidenum">
              <a:rPr lang="nl-NL" smtClean="0"/>
              <a:t>7</a:t>
            </a:fld>
            <a:endParaRPr lang="nl-NL"/>
          </a:p>
        </p:txBody>
      </p:sp>
    </p:spTree>
    <p:extLst>
      <p:ext uri="{BB962C8B-B14F-4D97-AF65-F5344CB8AC3E}">
        <p14:creationId xmlns:p14="http://schemas.microsoft.com/office/powerpoint/2010/main" val="3144078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30B028A-DD84-4157-863C-EAA45628DA0A}" type="slidenum">
              <a:rPr lang="en-GB" smtClean="0"/>
              <a:t>8</a:t>
            </a:fld>
            <a:endParaRPr lang="en-GB"/>
          </a:p>
        </p:txBody>
      </p:sp>
    </p:spTree>
    <p:extLst>
      <p:ext uri="{BB962C8B-B14F-4D97-AF65-F5344CB8AC3E}">
        <p14:creationId xmlns:p14="http://schemas.microsoft.com/office/powerpoint/2010/main" val="2212605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Wrong order fix</a:t>
            </a:r>
          </a:p>
          <a:p>
            <a:r>
              <a:rPr lang="en-GB" dirty="0" smtClean="0"/>
              <a:t>How suitable are the models for TS analysis</a:t>
            </a:r>
            <a:endParaRPr lang="en-GB" dirty="0"/>
          </a:p>
          <a:p>
            <a:endParaRPr lang="en-GB" dirty="0"/>
          </a:p>
          <a:p>
            <a:r>
              <a:rPr lang="en-GB" dirty="0" smtClean="0"/>
              <a:t>Combination</a:t>
            </a:r>
            <a:r>
              <a:rPr lang="en-GB" baseline="0" dirty="0" smtClean="0"/>
              <a:t> of H7 + H8</a:t>
            </a:r>
            <a:endParaRPr lang="en-GB" dirty="0" smtClean="0"/>
          </a:p>
        </p:txBody>
      </p:sp>
      <p:sp>
        <p:nvSpPr>
          <p:cNvPr id="4" name="Slide Number Placeholder 3"/>
          <p:cNvSpPr>
            <a:spLocks noGrp="1"/>
          </p:cNvSpPr>
          <p:nvPr>
            <p:ph type="sldNum" sz="quarter" idx="10"/>
          </p:nvPr>
        </p:nvSpPr>
        <p:spPr/>
        <p:txBody>
          <a:bodyPr/>
          <a:lstStyle/>
          <a:p>
            <a:fld id="{930B028A-DD84-4157-863C-EAA45628DA0A}" type="slidenum">
              <a:rPr lang="en-GB" smtClean="0"/>
              <a:t>11</a:t>
            </a:fld>
            <a:endParaRPr lang="en-GB"/>
          </a:p>
        </p:txBody>
      </p:sp>
    </p:spTree>
    <p:extLst>
      <p:ext uri="{BB962C8B-B14F-4D97-AF65-F5344CB8AC3E}">
        <p14:creationId xmlns:p14="http://schemas.microsoft.com/office/powerpoint/2010/main" val="1891666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02192" y="822995"/>
            <a:ext cx="7265534" cy="2972717"/>
          </a:xfrm>
        </p:spPr>
        <p:txBody>
          <a:bodyPr>
            <a:noAutofit/>
          </a:bodyPr>
          <a:lstStyle>
            <a:lvl1pPr algn="l">
              <a:defRPr sz="7800">
                <a:solidFill>
                  <a:srgbClr val="00A6D6"/>
                </a:solidFill>
                <a:latin typeface="Arial"/>
                <a:cs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02192" y="4271063"/>
            <a:ext cx="7067378" cy="1367736"/>
          </a:xfrm>
        </p:spPr>
        <p:txBody>
          <a:bodyPr>
            <a:normAutofit/>
          </a:bodyPr>
          <a:lstStyle>
            <a:lvl1pPr marL="0" indent="0" algn="l">
              <a:buNone/>
              <a:defRPr sz="280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915834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87433610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134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3B437A27-9913-4558-8022-91B0EC91DA75}" type="datetime1">
              <a:rPr lang="en-GB" smtClean="0"/>
              <a:t>21/11/2017</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4CE5A7F5-3C4F-4FC3-B330-515B8EB962D5}" type="slidenum">
              <a:rPr lang="en-GB" smtClean="0"/>
              <a:t>‹#›</a:t>
            </a:fld>
            <a:endParaRPr lang="en-GB"/>
          </a:p>
        </p:txBody>
      </p:sp>
    </p:spTree>
    <p:extLst>
      <p:ext uri="{BB962C8B-B14F-4D97-AF65-F5344CB8AC3E}">
        <p14:creationId xmlns:p14="http://schemas.microsoft.com/office/powerpoint/2010/main" val="1944811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Picture Placeholder 9"/>
          <p:cNvSpPr>
            <a:spLocks noGrp="1"/>
          </p:cNvSpPr>
          <p:nvPr>
            <p:ph type="pic" sz="quarter" idx="11"/>
          </p:nvPr>
        </p:nvSpPr>
        <p:spPr>
          <a:xfrm>
            <a:off x="0" y="0"/>
            <a:ext cx="9144000" cy="6858000"/>
          </a:xfrm>
        </p:spPr>
        <p:txBody>
          <a:bodyPr/>
          <a:lstStyle/>
          <a:p>
            <a:endParaRPr lang="en-US" dirty="0"/>
          </a:p>
        </p:txBody>
      </p:sp>
      <p:pic>
        <p:nvPicPr>
          <p:cNvPr id="12" name="Afbeelding 2" descr="TUDelft_LogoZWART.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99146" y="6218336"/>
            <a:ext cx="1104294" cy="430675"/>
          </a:xfrm>
          <a:prstGeom prst="rect">
            <a:avLst/>
          </a:prstGeom>
        </p:spPr>
      </p:pic>
      <p:sp>
        <p:nvSpPr>
          <p:cNvPr id="13" name="Slide Number Placeholder 5"/>
          <p:cNvSpPr txBox="1">
            <a:spLocks/>
          </p:cNvSpPr>
          <p:nvPr userDrawn="1"/>
        </p:nvSpPr>
        <p:spPr>
          <a:xfrm>
            <a:off x="6651560" y="6420935"/>
            <a:ext cx="231637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rgbClr val="00A6D6"/>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557312C-2AB5-4E4E-8F57-D0081D5FE9E6}" type="slidenum">
              <a:rPr lang="en-US" smtClean="0"/>
              <a:pPr/>
              <a:t>‹#›</a:t>
            </a:fld>
            <a:endParaRPr lang="en-US" dirty="0"/>
          </a:p>
        </p:txBody>
      </p:sp>
      <p:sp>
        <p:nvSpPr>
          <p:cNvPr id="3" name="TextBox 2"/>
          <p:cNvSpPr txBox="1"/>
          <p:nvPr userDrawn="1"/>
        </p:nvSpPr>
        <p:spPr>
          <a:xfrm>
            <a:off x="-3990281" y="558212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012058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62A2416-1570-3849-86F9-07F78746E1B2}" type="datetimeFigureOut">
              <a:rPr lang="en-US" smtClean="0"/>
              <a:t>11/21/2017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832CF66-B496-874C-8E08-71A5E0622B6E}" type="slidenum">
              <a:rPr lang="en-US" smtClean="0"/>
              <a:t>‹#›</a:t>
            </a:fld>
            <a:endParaRPr lang="en-US" dirty="0"/>
          </a:p>
        </p:txBody>
      </p:sp>
    </p:spTree>
    <p:extLst>
      <p:ext uri="{BB962C8B-B14F-4D97-AF65-F5344CB8AC3E}">
        <p14:creationId xmlns:p14="http://schemas.microsoft.com/office/powerpoint/2010/main" val="121253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1777050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02192" y="822995"/>
            <a:ext cx="7265534" cy="2972717"/>
          </a:xfrm>
        </p:spPr>
        <p:txBody>
          <a:bodyPr>
            <a:noAutofit/>
          </a:bodyPr>
          <a:lstStyle>
            <a:lvl1pPr algn="l">
              <a:defRPr sz="7800">
                <a:solidFill>
                  <a:srgbClr val="00A6D6"/>
                </a:solidFill>
                <a:latin typeface="Arial"/>
                <a:cs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02192" y="4271063"/>
            <a:ext cx="7067378" cy="1367736"/>
          </a:xfrm>
        </p:spPr>
        <p:txBody>
          <a:bodyPr>
            <a:normAutofit/>
          </a:bodyPr>
          <a:lstStyle>
            <a:lvl1pPr marL="0" indent="0" algn="l">
              <a:buNone/>
              <a:defRPr sz="280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1632591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2.emf"/><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63106" y="274638"/>
            <a:ext cx="7106464"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763106" y="1600200"/>
            <a:ext cx="7106464" cy="464816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Rectangle 28"/>
          <p:cNvSpPr>
            <a:spLocks noChangeArrowheads="1"/>
          </p:cNvSpPr>
          <p:nvPr userDrawn="1"/>
        </p:nvSpPr>
        <p:spPr bwMode="auto">
          <a:xfrm>
            <a:off x="-1" y="13"/>
            <a:ext cx="1576384" cy="6857987"/>
          </a:xfrm>
          <a:prstGeom prst="rect">
            <a:avLst/>
          </a:prstGeom>
          <a:solidFill>
            <a:srgbClr val="00A6D6"/>
          </a:solidFill>
          <a:ln w="9525">
            <a:noFill/>
            <a:miter lim="800000"/>
            <a:headEnd/>
            <a:tailEnd/>
          </a:ln>
        </p:spPr>
        <p:txBody>
          <a:bodyPr wrap="none" lIns="91436" tIns="45719" rIns="91436" bIns="45719" anchor="ctr"/>
          <a:lstStyle/>
          <a:p>
            <a:pPr algn="r"/>
            <a:endParaRPr lang="nl-NL" sz="2100" dirty="0">
              <a:latin typeface="Tahoma" pitchFamily="34" charset="0"/>
            </a:endParaRPr>
          </a:p>
        </p:txBody>
      </p:sp>
      <p:pic>
        <p:nvPicPr>
          <p:cNvPr id="8" name="Picture 3" descr="TU_P5#white.eps"/>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00263" y="6108245"/>
            <a:ext cx="1368883" cy="843232"/>
          </a:xfrm>
          <a:prstGeom prst="rect">
            <a:avLst/>
          </a:prstGeom>
        </p:spPr>
      </p:pic>
      <p:sp>
        <p:nvSpPr>
          <p:cNvPr id="10" name="Slide Number Placeholder 5"/>
          <p:cNvSpPr txBox="1">
            <a:spLocks/>
          </p:cNvSpPr>
          <p:nvPr userDrawn="1"/>
        </p:nvSpPr>
        <p:spPr>
          <a:xfrm>
            <a:off x="6651560" y="6420935"/>
            <a:ext cx="231637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rgbClr val="00A6D6"/>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557312C-2AB5-4E4E-8F57-D0081D5FE9E6}" type="slidenum">
              <a:rPr lang="en-US" smtClean="0"/>
              <a:pPr/>
              <a:t>‹#›</a:t>
            </a:fld>
            <a:endParaRPr lang="en-US" dirty="0"/>
          </a:p>
        </p:txBody>
      </p:sp>
    </p:spTree>
    <p:extLst>
      <p:ext uri="{BB962C8B-B14F-4D97-AF65-F5344CB8AC3E}">
        <p14:creationId xmlns:p14="http://schemas.microsoft.com/office/powerpoint/2010/main" val="34802473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70" r:id="rId4"/>
  </p:sldLayoutIdLst>
  <p:txStyles>
    <p:titleStyle>
      <a:lvl1pPr algn="l" defTabSz="457200" rtl="0" eaLnBrk="1" latinLnBrk="0" hangingPunct="1">
        <a:spcBef>
          <a:spcPct val="0"/>
        </a:spcBef>
        <a:buNone/>
        <a:defRPr sz="3600" kern="1200">
          <a:solidFill>
            <a:srgbClr val="00A6D6"/>
          </a:solidFill>
          <a:latin typeface="Arial"/>
          <a:ea typeface="+mj-ea"/>
          <a:cs typeface="Arial"/>
        </a:defRPr>
      </a:lvl1pPr>
    </p:titleStyle>
    <p:bodyStyle>
      <a:lvl1pPr marL="342900" indent="-342900" algn="l" defTabSz="457200" rtl="0" eaLnBrk="1" latinLnBrk="0" hangingPunct="1">
        <a:spcBef>
          <a:spcPct val="20000"/>
        </a:spcBef>
        <a:buClr>
          <a:srgbClr val="00A6D6"/>
        </a:buClr>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Clr>
          <a:srgbClr val="00A6D6"/>
        </a:buClr>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Clr>
          <a:srgbClr val="00A6D6"/>
        </a:buClr>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358328"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199" y="1600200"/>
            <a:ext cx="8358329"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pic>
        <p:nvPicPr>
          <p:cNvPr id="7" name="Afbeelding 2" descr="TUDelft_LogoZWART.eps"/>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99146" y="6218336"/>
            <a:ext cx="1104294" cy="430675"/>
          </a:xfrm>
          <a:prstGeom prst="rect">
            <a:avLst/>
          </a:prstGeom>
        </p:spPr>
      </p:pic>
      <p:sp>
        <p:nvSpPr>
          <p:cNvPr id="9" name="Slide Number Placeholder 5"/>
          <p:cNvSpPr txBox="1">
            <a:spLocks/>
          </p:cNvSpPr>
          <p:nvPr userDrawn="1"/>
        </p:nvSpPr>
        <p:spPr>
          <a:xfrm>
            <a:off x="6651560" y="6420935"/>
            <a:ext cx="231637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rgbClr val="00A6D6"/>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557312C-2AB5-4E4E-8F57-D0081D5FE9E6}" type="slidenum">
              <a:rPr lang="en-US" smtClean="0"/>
              <a:pPr/>
              <a:t>‹#›</a:t>
            </a:fld>
            <a:endParaRPr lang="en-US" dirty="0"/>
          </a:p>
        </p:txBody>
      </p:sp>
    </p:spTree>
    <p:extLst>
      <p:ext uri="{BB962C8B-B14F-4D97-AF65-F5344CB8AC3E}">
        <p14:creationId xmlns:p14="http://schemas.microsoft.com/office/powerpoint/2010/main" val="13034420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9" r:id="rId3"/>
    <p:sldLayoutId id="2147483671" r:id="rId4"/>
  </p:sldLayoutIdLst>
  <p:txStyles>
    <p:titleStyle>
      <a:lvl1pPr algn="l" defTabSz="457200" rtl="0" eaLnBrk="1" latinLnBrk="0" hangingPunct="1">
        <a:spcBef>
          <a:spcPct val="0"/>
        </a:spcBef>
        <a:buNone/>
        <a:defRPr sz="3600" kern="1200">
          <a:solidFill>
            <a:srgbClr val="00A6D6"/>
          </a:solidFill>
          <a:latin typeface="Arial"/>
          <a:ea typeface="+mj-ea"/>
          <a:cs typeface="Arial"/>
        </a:defRPr>
      </a:lvl1pPr>
    </p:titleStyle>
    <p:bodyStyle>
      <a:lvl1pPr marL="342900" indent="-342900" algn="l" defTabSz="457200" rtl="0" eaLnBrk="1" latinLnBrk="0" hangingPunct="1">
        <a:spcBef>
          <a:spcPct val="20000"/>
        </a:spcBef>
        <a:buClr>
          <a:srgbClr val="00A6D6"/>
        </a:buClr>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Clr>
          <a:srgbClr val="00A6D6"/>
        </a:buClr>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Clr>
          <a:srgbClr val="00A6D6"/>
        </a:buClr>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8.png"/><Relationship Id="rId7" Type="http://schemas.openxmlformats.org/officeDocument/2006/relationships/image" Target="../media/image34.png"/><Relationship Id="rId2" Type="http://schemas.openxmlformats.org/officeDocument/2006/relationships/image" Target="../media/image27.png"/><Relationship Id="rId1" Type="http://schemas.openxmlformats.org/officeDocument/2006/relationships/slideLayout" Target="../slideLayouts/slideLayout6.xml"/><Relationship Id="rId6" Type="http://schemas.openxmlformats.org/officeDocument/2006/relationships/image" Target="../media/image33.png"/><Relationship Id="rId11" Type="http://schemas.openxmlformats.org/officeDocument/2006/relationships/image" Target="../media/image37.png"/><Relationship Id="rId5" Type="http://schemas.openxmlformats.org/officeDocument/2006/relationships/image" Target="../media/image32.jpeg"/><Relationship Id="rId10" Type="http://schemas.openxmlformats.org/officeDocument/2006/relationships/image" Target="../media/image36.png"/><Relationship Id="rId4" Type="http://schemas.openxmlformats.org/officeDocument/2006/relationships/image" Target="../media/image31.png"/><Relationship Id="rId9" Type="http://schemas.openxmlformats.org/officeDocument/2006/relationships/image" Target="../media/image2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9" Type="http://schemas.openxmlformats.org/officeDocument/2006/relationships/tags" Target="../tags/tag39.xml"/><Relationship Id="rId21" Type="http://schemas.openxmlformats.org/officeDocument/2006/relationships/tags" Target="../tags/tag21.xml"/><Relationship Id="rId34" Type="http://schemas.openxmlformats.org/officeDocument/2006/relationships/tags" Target="../tags/tag34.xml"/><Relationship Id="rId42" Type="http://schemas.openxmlformats.org/officeDocument/2006/relationships/tags" Target="../tags/tag42.xml"/><Relationship Id="rId47" Type="http://schemas.openxmlformats.org/officeDocument/2006/relationships/tags" Target="../tags/tag47.xml"/><Relationship Id="rId50" Type="http://schemas.openxmlformats.org/officeDocument/2006/relationships/notesSlide" Target="../notesSlides/notesSlide5.xml"/><Relationship Id="rId55" Type="http://schemas.openxmlformats.org/officeDocument/2006/relationships/image" Target="../media/image20.png"/><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tags" Target="../tags/tag29.xml"/><Relationship Id="rId41" Type="http://schemas.openxmlformats.org/officeDocument/2006/relationships/tags" Target="../tags/tag41.xml"/><Relationship Id="rId54" Type="http://schemas.openxmlformats.org/officeDocument/2006/relationships/image" Target="../media/image19.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45" Type="http://schemas.openxmlformats.org/officeDocument/2006/relationships/tags" Target="../tags/tag45.xml"/><Relationship Id="rId53" Type="http://schemas.openxmlformats.org/officeDocument/2006/relationships/image" Target="../media/image18.png"/><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slideLayout" Target="../slideLayouts/slideLayout5.xml"/><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image" Target="../media/image17.pn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tags" Target="../tags/tag43.xml"/><Relationship Id="rId48" Type="http://schemas.openxmlformats.org/officeDocument/2006/relationships/tags" Target="../tags/tag48.xml"/><Relationship Id="rId56" Type="http://schemas.openxmlformats.org/officeDocument/2006/relationships/image" Target="../media/image21.png"/><Relationship Id="rId8" Type="http://schemas.openxmlformats.org/officeDocument/2006/relationships/tags" Target="../tags/tag8.xml"/><Relationship Id="rId51" Type="http://schemas.openxmlformats.org/officeDocument/2006/relationships/image" Target="../media/image16.png"/><Relationship Id="rId3" Type="http://schemas.openxmlformats.org/officeDocument/2006/relationships/tags" Target="../tags/tag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24304" y="679709"/>
            <a:ext cx="7556938" cy="1292662"/>
          </a:xfrm>
          <a:prstGeom prst="rect">
            <a:avLst/>
          </a:prstGeom>
          <a:noFill/>
        </p:spPr>
        <p:txBody>
          <a:bodyPr wrap="square" rtlCol="0">
            <a:spAutoFit/>
          </a:bodyPr>
          <a:lstStyle/>
          <a:p>
            <a:pPr algn="ctr"/>
            <a:r>
              <a:rPr lang="en-GB" sz="2800" dirty="0" smtClean="0">
                <a:solidFill>
                  <a:srgbClr val="00A6D6"/>
                </a:solidFill>
                <a:latin typeface="Trebuchet MS" panose="020B0603020202020204" pitchFamily="34" charset="0"/>
                <a:ea typeface="+mj-ea"/>
                <a:cs typeface="Arial"/>
              </a:rPr>
              <a:t>Data Driven Decision Making</a:t>
            </a:r>
            <a:endParaRPr lang="en-GB" sz="2800" dirty="0"/>
          </a:p>
          <a:p>
            <a:endParaRPr lang="en-GB" sz="3200" dirty="0">
              <a:solidFill>
                <a:srgbClr val="00A6D6"/>
              </a:solidFill>
              <a:latin typeface="Trebuchet MS" panose="020B0603020202020204" pitchFamily="34" charset="0"/>
              <a:ea typeface="+mj-ea"/>
              <a:cs typeface="Arial"/>
            </a:endParaRPr>
          </a:p>
          <a:p>
            <a:endParaRPr lang="en-GB" dirty="0"/>
          </a:p>
        </p:txBody>
      </p:sp>
      <p:sp>
        <p:nvSpPr>
          <p:cNvPr id="6" name="TextBox 5"/>
          <p:cNvSpPr txBox="1"/>
          <p:nvPr/>
        </p:nvSpPr>
        <p:spPr>
          <a:xfrm>
            <a:off x="2483521" y="1912733"/>
            <a:ext cx="5508654" cy="1600438"/>
          </a:xfrm>
          <a:prstGeom prst="rect">
            <a:avLst/>
          </a:prstGeom>
          <a:noFill/>
        </p:spPr>
        <p:txBody>
          <a:bodyPr wrap="square" rtlCol="0">
            <a:spAutoFit/>
          </a:bodyPr>
          <a:lstStyle/>
          <a:p>
            <a:pPr algn="ctr"/>
            <a:r>
              <a:rPr lang="en-GB" sz="2000" dirty="0">
                <a:solidFill>
                  <a:srgbClr val="00A6D6"/>
                </a:solidFill>
                <a:latin typeface="Trebuchet MS" panose="020B0603020202020204" pitchFamily="34" charset="0"/>
                <a:ea typeface="+mj-ea"/>
                <a:cs typeface="Arial"/>
              </a:rPr>
              <a:t>Reenu </a:t>
            </a:r>
            <a:r>
              <a:rPr lang="en-GB" sz="2000" dirty="0" smtClean="0">
                <a:solidFill>
                  <a:srgbClr val="00A6D6"/>
                </a:solidFill>
                <a:latin typeface="Trebuchet MS" panose="020B0603020202020204" pitchFamily="34" charset="0"/>
                <a:ea typeface="+mj-ea"/>
                <a:cs typeface="Arial"/>
              </a:rPr>
              <a:t>Toodesh</a:t>
            </a:r>
            <a:r>
              <a:rPr lang="en-GB" sz="2000" baseline="30000" dirty="0" smtClean="0">
                <a:solidFill>
                  <a:srgbClr val="00A6D6"/>
                </a:solidFill>
                <a:latin typeface="Trebuchet MS" panose="020B0603020202020204" pitchFamily="34" charset="0"/>
                <a:ea typeface="+mj-ea"/>
                <a:cs typeface="Arial"/>
              </a:rPr>
              <a:t>1</a:t>
            </a:r>
            <a:r>
              <a:rPr lang="en-GB" sz="2000" dirty="0" smtClean="0">
                <a:solidFill>
                  <a:srgbClr val="00A6D6"/>
                </a:solidFill>
                <a:latin typeface="Trebuchet MS" panose="020B0603020202020204" pitchFamily="34" charset="0"/>
                <a:ea typeface="+mj-ea"/>
                <a:cs typeface="Arial"/>
              </a:rPr>
              <a:t>, Sandra Verhagen</a:t>
            </a:r>
            <a:r>
              <a:rPr lang="en-GB" sz="2000" baseline="30000" dirty="0" smtClean="0">
                <a:solidFill>
                  <a:srgbClr val="00A6D6"/>
                </a:solidFill>
                <a:latin typeface="Trebuchet MS" panose="020B0603020202020204" pitchFamily="34" charset="0"/>
                <a:ea typeface="+mj-ea"/>
                <a:cs typeface="Arial"/>
              </a:rPr>
              <a:t>2</a:t>
            </a:r>
            <a:endParaRPr lang="en-GB" sz="2000" baseline="30000" dirty="0">
              <a:solidFill>
                <a:srgbClr val="00A6D6"/>
              </a:solidFill>
              <a:latin typeface="Trebuchet MS" panose="020B0603020202020204" pitchFamily="34" charset="0"/>
              <a:ea typeface="+mj-ea"/>
              <a:cs typeface="Arial"/>
            </a:endParaRPr>
          </a:p>
          <a:p>
            <a:pPr algn="ctr"/>
            <a:r>
              <a:rPr lang="en-GB" sz="2000" dirty="0">
                <a:solidFill>
                  <a:srgbClr val="00A6D6"/>
                </a:solidFill>
                <a:latin typeface="Trebuchet MS" panose="020B0603020202020204" pitchFamily="34" charset="0"/>
                <a:ea typeface="+mj-ea"/>
                <a:cs typeface="Arial"/>
              </a:rPr>
              <a:t>Department of Geoscience and Remote Sensing</a:t>
            </a:r>
          </a:p>
          <a:p>
            <a:pPr algn="ctr"/>
            <a:r>
              <a:rPr lang="en-GB" sz="2000" dirty="0">
                <a:solidFill>
                  <a:srgbClr val="00A6D6"/>
                </a:solidFill>
                <a:latin typeface="Trebuchet MS" panose="020B0603020202020204" pitchFamily="34" charset="0"/>
                <a:ea typeface="+mj-ea"/>
                <a:cs typeface="Arial"/>
              </a:rPr>
              <a:t>Delft University of Technology</a:t>
            </a:r>
          </a:p>
          <a:p>
            <a:r>
              <a:rPr lang="en-GB" dirty="0" smtClean="0"/>
              <a:t> </a:t>
            </a:r>
            <a:endParaRPr lang="en-GB" dirty="0"/>
          </a:p>
        </p:txBody>
      </p:sp>
      <p:pic>
        <p:nvPicPr>
          <p:cNvPr id="21" name="Picture 6" descr="http://4vector.com/thumb_data/afd-7625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1452" b="16470"/>
          <a:stretch/>
        </p:blipFill>
        <p:spPr bwMode="auto">
          <a:xfrm>
            <a:off x="6389976" y="4997236"/>
            <a:ext cx="1078060" cy="66923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00431" y="5906421"/>
            <a:ext cx="574759" cy="398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Content Placeholder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97915" y="3746466"/>
            <a:ext cx="1323933" cy="1164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Content Placeholder 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71584" y="5956427"/>
            <a:ext cx="656432" cy="329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81025" y="4722859"/>
            <a:ext cx="900100" cy="9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941704" y="5049655"/>
            <a:ext cx="1195927" cy="511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848705" y="5982621"/>
            <a:ext cx="577851"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4" descr="http://maritimetechnology.nl/media/MARIN-logo.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734689" y="6116498"/>
            <a:ext cx="493407" cy="15864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Image result for Van oord"/>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563660" y="6041074"/>
            <a:ext cx="756087" cy="237370"/>
          </a:xfrm>
          <a:prstGeom prst="rect">
            <a:avLst/>
          </a:prstGeom>
          <a:noFill/>
          <a:extLst>
            <a:ext uri="{909E8E84-426E-40DD-AFC4-6F175D3DCCD1}">
              <a14:hiddenFill xmlns:a14="http://schemas.microsoft.com/office/drawing/2010/main">
                <a:solidFill>
                  <a:srgbClr val="FFFFFF"/>
                </a:solidFill>
              </a14:hiddenFill>
            </a:ext>
          </a:extLst>
        </p:spPr>
      </p:pic>
      <p:pic>
        <p:nvPicPr>
          <p:cNvPr id="30" name="Content Placeholder 4"/>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237848" y="5069966"/>
            <a:ext cx="1041486" cy="490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728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6387" r="7985" b="2864"/>
          <a:stretch/>
        </p:blipFill>
        <p:spPr>
          <a:xfrm>
            <a:off x="3983408" y="2791964"/>
            <a:ext cx="5074238" cy="4051739"/>
          </a:xfrm>
          <a:prstGeom prst="rect">
            <a:avLst/>
          </a:prstGeom>
        </p:spPr>
      </p:pic>
      <p:sp>
        <p:nvSpPr>
          <p:cNvPr id="3" name="TextBox 2"/>
          <p:cNvSpPr txBox="1"/>
          <p:nvPr/>
        </p:nvSpPr>
        <p:spPr>
          <a:xfrm>
            <a:off x="4514186" y="627862"/>
            <a:ext cx="4908331" cy="1569660"/>
          </a:xfrm>
          <a:prstGeom prst="rect">
            <a:avLst/>
          </a:prstGeom>
          <a:noFill/>
        </p:spPr>
        <p:txBody>
          <a:bodyPr wrap="square" rtlCol="0">
            <a:spAutoFit/>
          </a:bodyPr>
          <a:lstStyle/>
          <a:p>
            <a:endParaRPr lang="en-GB" sz="1600" dirty="0" smtClean="0"/>
          </a:p>
          <a:p>
            <a:r>
              <a:rPr lang="en-GB" sz="2000" dirty="0" smtClean="0">
                <a:latin typeface="Trebuchet MS" panose="020B0603020202020204" pitchFamily="34" charset="0"/>
              </a:rPr>
              <a:t>H1: Flat Seafloor </a:t>
            </a:r>
          </a:p>
          <a:p>
            <a:r>
              <a:rPr lang="en-GB" sz="2000" dirty="0" smtClean="0">
                <a:latin typeface="Trebuchet MS" panose="020B0603020202020204" pitchFamily="34" charset="0"/>
              </a:rPr>
              <a:t>H2: Sloping seafloor</a:t>
            </a:r>
          </a:p>
          <a:p>
            <a:r>
              <a:rPr lang="en-GB" sz="2000" dirty="0" smtClean="0">
                <a:latin typeface="Trebuchet MS" panose="020B0603020202020204" pitchFamily="34" charset="0"/>
              </a:rPr>
              <a:t>H3: Sinusoidal</a:t>
            </a:r>
            <a:endParaRPr lang="en-GB" sz="2000" dirty="0">
              <a:latin typeface="Trebuchet MS" panose="020B0603020202020204" pitchFamily="34" charset="0"/>
            </a:endParaRPr>
          </a:p>
          <a:p>
            <a:r>
              <a:rPr lang="en-GB" sz="2000" dirty="0" smtClean="0">
                <a:latin typeface="Trebuchet MS" panose="020B0603020202020204" pitchFamily="34" charset="0"/>
              </a:rPr>
              <a:t>H4: Sloping Sinusoidal</a:t>
            </a:r>
            <a:endParaRPr lang="en-GB" sz="2000" dirty="0">
              <a:latin typeface="Trebuchet MS" panose="020B0603020202020204" pitchFamily="34" charset="0"/>
            </a:endParaRPr>
          </a:p>
        </p:txBody>
      </p:sp>
      <p:sp>
        <p:nvSpPr>
          <p:cNvPr id="6" name="TextBox 5"/>
          <p:cNvSpPr txBox="1"/>
          <p:nvPr/>
        </p:nvSpPr>
        <p:spPr>
          <a:xfrm>
            <a:off x="4361791" y="2791964"/>
            <a:ext cx="840827" cy="369332"/>
          </a:xfrm>
          <a:prstGeom prst="rect">
            <a:avLst/>
          </a:prstGeom>
          <a:noFill/>
        </p:spPr>
        <p:txBody>
          <a:bodyPr wrap="square" rtlCol="0">
            <a:spAutoFit/>
          </a:bodyPr>
          <a:lstStyle/>
          <a:p>
            <a:r>
              <a:rPr lang="en-GB" dirty="0" smtClean="0"/>
              <a:t>H1</a:t>
            </a:r>
            <a:endParaRPr lang="en-GB" dirty="0"/>
          </a:p>
        </p:txBody>
      </p:sp>
      <p:sp>
        <p:nvSpPr>
          <p:cNvPr id="10" name="TextBox 9"/>
          <p:cNvSpPr txBox="1"/>
          <p:nvPr/>
        </p:nvSpPr>
        <p:spPr>
          <a:xfrm>
            <a:off x="6889527" y="2791964"/>
            <a:ext cx="840827" cy="369332"/>
          </a:xfrm>
          <a:prstGeom prst="rect">
            <a:avLst/>
          </a:prstGeom>
          <a:noFill/>
        </p:spPr>
        <p:txBody>
          <a:bodyPr wrap="square" rtlCol="0">
            <a:spAutoFit/>
          </a:bodyPr>
          <a:lstStyle/>
          <a:p>
            <a:r>
              <a:rPr lang="en-GB" dirty="0" smtClean="0"/>
              <a:t>H2</a:t>
            </a:r>
            <a:endParaRPr lang="en-GB" dirty="0"/>
          </a:p>
        </p:txBody>
      </p:sp>
      <p:sp>
        <p:nvSpPr>
          <p:cNvPr id="11" name="TextBox 10"/>
          <p:cNvSpPr txBox="1"/>
          <p:nvPr/>
        </p:nvSpPr>
        <p:spPr>
          <a:xfrm>
            <a:off x="4272487" y="4752448"/>
            <a:ext cx="840827" cy="369332"/>
          </a:xfrm>
          <a:prstGeom prst="rect">
            <a:avLst/>
          </a:prstGeom>
          <a:noFill/>
        </p:spPr>
        <p:txBody>
          <a:bodyPr wrap="square" rtlCol="0">
            <a:spAutoFit/>
          </a:bodyPr>
          <a:lstStyle/>
          <a:p>
            <a:r>
              <a:rPr lang="en-GB" dirty="0" smtClean="0"/>
              <a:t>H3</a:t>
            </a:r>
            <a:endParaRPr lang="en-GB" dirty="0"/>
          </a:p>
        </p:txBody>
      </p:sp>
      <p:sp>
        <p:nvSpPr>
          <p:cNvPr id="12" name="TextBox 11"/>
          <p:cNvSpPr txBox="1"/>
          <p:nvPr/>
        </p:nvSpPr>
        <p:spPr>
          <a:xfrm>
            <a:off x="6763404" y="4731852"/>
            <a:ext cx="840827" cy="369332"/>
          </a:xfrm>
          <a:prstGeom prst="rect">
            <a:avLst/>
          </a:prstGeom>
          <a:noFill/>
        </p:spPr>
        <p:txBody>
          <a:bodyPr wrap="square" rtlCol="0">
            <a:spAutoFit/>
          </a:bodyPr>
          <a:lstStyle/>
          <a:p>
            <a:r>
              <a:rPr lang="en-GB" dirty="0" smtClean="0"/>
              <a:t>H4</a:t>
            </a:r>
            <a:endParaRPr lang="en-GB"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4943" t="1631" r="6437" b="2691"/>
          <a:stretch/>
        </p:blipFill>
        <p:spPr>
          <a:xfrm>
            <a:off x="0" y="76720"/>
            <a:ext cx="4130565" cy="3139443"/>
          </a:xfrm>
          <a:prstGeom prst="rect">
            <a:avLst/>
          </a:prstGeom>
        </p:spPr>
      </p:pic>
      <p:sp>
        <p:nvSpPr>
          <p:cNvPr id="8" name="TextBox 7"/>
          <p:cNvSpPr txBox="1"/>
          <p:nvPr/>
        </p:nvSpPr>
        <p:spPr>
          <a:xfrm>
            <a:off x="4361791" y="76720"/>
            <a:ext cx="5523154" cy="461665"/>
          </a:xfrm>
          <a:prstGeom prst="rect">
            <a:avLst/>
          </a:prstGeom>
          <a:noFill/>
        </p:spPr>
        <p:txBody>
          <a:bodyPr wrap="square" rtlCol="0">
            <a:spAutoFit/>
          </a:bodyPr>
          <a:lstStyle/>
          <a:p>
            <a:r>
              <a:rPr lang="en-GB" sz="2400" dirty="0" smtClean="0">
                <a:solidFill>
                  <a:srgbClr val="00B0F0"/>
                </a:solidFill>
                <a:latin typeface="Trebuchet MS" panose="020B0603020202020204" pitchFamily="34" charset="0"/>
              </a:rPr>
              <a:t>Models considered, </a:t>
            </a:r>
            <a:r>
              <a:rPr lang="en-GB" sz="2400" dirty="0" err="1" smtClean="0">
                <a:solidFill>
                  <a:srgbClr val="00B0F0"/>
                </a:solidFill>
                <a:latin typeface="Trebuchet MS" panose="020B0603020202020204" pitchFamily="34" charset="0"/>
              </a:rPr>
              <a:t>Dorst</a:t>
            </a:r>
            <a:r>
              <a:rPr lang="en-GB" sz="2400" dirty="0" smtClean="0">
                <a:solidFill>
                  <a:srgbClr val="00B0F0"/>
                </a:solidFill>
                <a:latin typeface="Trebuchet MS" panose="020B0603020202020204" pitchFamily="34" charset="0"/>
              </a:rPr>
              <a:t>(2009)</a:t>
            </a:r>
            <a:endParaRPr lang="en-GB" sz="2400" dirty="0">
              <a:solidFill>
                <a:srgbClr val="00B0F0"/>
              </a:solidFill>
              <a:latin typeface="Trebuchet MS" panose="020B0603020202020204" pitchFamily="34" charset="0"/>
            </a:endParaRPr>
          </a:p>
        </p:txBody>
      </p:sp>
    </p:spTree>
    <p:extLst>
      <p:ext uri="{BB962C8B-B14F-4D97-AF65-F5344CB8AC3E}">
        <p14:creationId xmlns:p14="http://schemas.microsoft.com/office/powerpoint/2010/main" val="15064492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7931" t="1977" r="5632" b="3475"/>
          <a:stretch/>
        </p:blipFill>
        <p:spPr>
          <a:xfrm>
            <a:off x="2358917" y="2806262"/>
            <a:ext cx="6599772" cy="3598281"/>
          </a:xfrm>
          <a:prstGeom prst="rect">
            <a:avLst/>
          </a:prstGeom>
        </p:spPr>
      </p:pic>
      <p:sp>
        <p:nvSpPr>
          <p:cNvPr id="4" name="TextBox 3"/>
          <p:cNvSpPr txBox="1"/>
          <p:nvPr/>
        </p:nvSpPr>
        <p:spPr>
          <a:xfrm>
            <a:off x="2795750" y="2737181"/>
            <a:ext cx="683173" cy="369332"/>
          </a:xfrm>
          <a:prstGeom prst="rect">
            <a:avLst/>
          </a:prstGeom>
          <a:noFill/>
        </p:spPr>
        <p:txBody>
          <a:bodyPr wrap="square" rtlCol="0">
            <a:spAutoFit/>
          </a:bodyPr>
          <a:lstStyle/>
          <a:p>
            <a:r>
              <a:rPr lang="en-GB" dirty="0" smtClean="0"/>
              <a:t>H5</a:t>
            </a:r>
            <a:endParaRPr lang="en-GB" dirty="0"/>
          </a:p>
        </p:txBody>
      </p:sp>
      <p:sp>
        <p:nvSpPr>
          <p:cNvPr id="7" name="TextBox 6"/>
          <p:cNvSpPr txBox="1"/>
          <p:nvPr/>
        </p:nvSpPr>
        <p:spPr>
          <a:xfrm>
            <a:off x="6248398" y="2716188"/>
            <a:ext cx="683173" cy="369332"/>
          </a:xfrm>
          <a:prstGeom prst="rect">
            <a:avLst/>
          </a:prstGeom>
          <a:noFill/>
        </p:spPr>
        <p:txBody>
          <a:bodyPr wrap="square" rtlCol="0">
            <a:spAutoFit/>
          </a:bodyPr>
          <a:lstStyle/>
          <a:p>
            <a:r>
              <a:rPr lang="en-GB" dirty="0" smtClean="0"/>
              <a:t>H6</a:t>
            </a:r>
            <a:endParaRPr lang="en-GB" dirty="0"/>
          </a:p>
        </p:txBody>
      </p:sp>
      <p:sp>
        <p:nvSpPr>
          <p:cNvPr id="8" name="TextBox 7"/>
          <p:cNvSpPr txBox="1"/>
          <p:nvPr/>
        </p:nvSpPr>
        <p:spPr>
          <a:xfrm>
            <a:off x="2774716" y="4500302"/>
            <a:ext cx="683173" cy="369332"/>
          </a:xfrm>
          <a:prstGeom prst="rect">
            <a:avLst/>
          </a:prstGeom>
          <a:noFill/>
        </p:spPr>
        <p:txBody>
          <a:bodyPr wrap="square" rtlCol="0">
            <a:spAutoFit/>
          </a:bodyPr>
          <a:lstStyle/>
          <a:p>
            <a:r>
              <a:rPr lang="en-GB" dirty="0" smtClean="0"/>
              <a:t>H7</a:t>
            </a:r>
            <a:endParaRPr lang="en-GB" dirty="0"/>
          </a:p>
        </p:txBody>
      </p:sp>
      <p:sp>
        <p:nvSpPr>
          <p:cNvPr id="9" name="TextBox 8"/>
          <p:cNvSpPr txBox="1"/>
          <p:nvPr/>
        </p:nvSpPr>
        <p:spPr>
          <a:xfrm>
            <a:off x="6017166" y="4519447"/>
            <a:ext cx="683173" cy="369332"/>
          </a:xfrm>
          <a:prstGeom prst="rect">
            <a:avLst/>
          </a:prstGeom>
          <a:noFill/>
        </p:spPr>
        <p:txBody>
          <a:bodyPr wrap="square" rtlCol="0">
            <a:spAutoFit/>
          </a:bodyPr>
          <a:lstStyle/>
          <a:p>
            <a:r>
              <a:rPr lang="en-GB" dirty="0" smtClean="0"/>
              <a:t>H8</a:t>
            </a:r>
            <a:endParaRPr lang="en-GB" dirty="0"/>
          </a:p>
        </p:txBody>
      </p:sp>
      <p:sp>
        <p:nvSpPr>
          <p:cNvPr id="6" name="TextBox 5"/>
          <p:cNvSpPr txBox="1"/>
          <p:nvPr/>
        </p:nvSpPr>
        <p:spPr>
          <a:xfrm>
            <a:off x="4887307" y="111598"/>
            <a:ext cx="3741683" cy="461665"/>
          </a:xfrm>
          <a:prstGeom prst="rect">
            <a:avLst/>
          </a:prstGeom>
          <a:noFill/>
        </p:spPr>
        <p:txBody>
          <a:bodyPr wrap="square" rtlCol="0">
            <a:spAutoFit/>
          </a:bodyPr>
          <a:lstStyle/>
          <a:p>
            <a:r>
              <a:rPr lang="en-GB" sz="2400" dirty="0" smtClean="0">
                <a:solidFill>
                  <a:srgbClr val="00B0F0"/>
                </a:solidFill>
                <a:latin typeface="Trebuchet MS" panose="020B0603020202020204" pitchFamily="34" charset="0"/>
              </a:rPr>
              <a:t>Additional Models</a:t>
            </a:r>
            <a:endParaRPr lang="en-GB" sz="2400" dirty="0">
              <a:solidFill>
                <a:srgbClr val="00B0F0"/>
              </a:solidFill>
              <a:latin typeface="Trebuchet MS" panose="020B0603020202020204" pitchFamily="34" charset="0"/>
            </a:endParaRPr>
          </a:p>
        </p:txBody>
      </p:sp>
      <p:sp>
        <p:nvSpPr>
          <p:cNvPr id="10" name="TextBox 9"/>
          <p:cNvSpPr txBox="1"/>
          <p:nvPr/>
        </p:nvSpPr>
        <p:spPr>
          <a:xfrm>
            <a:off x="3137336" y="788273"/>
            <a:ext cx="6222124" cy="1631216"/>
          </a:xfrm>
          <a:prstGeom prst="rect">
            <a:avLst/>
          </a:prstGeom>
          <a:noFill/>
        </p:spPr>
        <p:txBody>
          <a:bodyPr wrap="square" rtlCol="0">
            <a:spAutoFit/>
          </a:bodyPr>
          <a:lstStyle/>
          <a:p>
            <a:pPr lvl="1"/>
            <a:r>
              <a:rPr lang="en-GB" sz="2000" dirty="0" smtClean="0">
                <a:latin typeface="Trebuchet MS" panose="020B0603020202020204" pitchFamily="34" charset="0"/>
              </a:rPr>
              <a:t>H5:  Spectral </a:t>
            </a:r>
            <a:r>
              <a:rPr lang="en-GB" sz="2000" dirty="0">
                <a:latin typeface="Trebuchet MS" panose="020B0603020202020204" pitchFamily="34" charset="0"/>
              </a:rPr>
              <a:t>model</a:t>
            </a:r>
          </a:p>
          <a:p>
            <a:pPr lvl="1"/>
            <a:r>
              <a:rPr lang="en-GB" sz="2000" dirty="0" smtClean="0">
                <a:latin typeface="Trebuchet MS" panose="020B0603020202020204" pitchFamily="34" charset="0"/>
              </a:rPr>
              <a:t>H6:  </a:t>
            </a:r>
            <a:r>
              <a:rPr lang="en-GB" sz="2000" dirty="0" err="1" smtClean="0">
                <a:latin typeface="Trebuchet MS" panose="020B0603020202020204" pitchFamily="34" charset="0"/>
              </a:rPr>
              <a:t>Sawtooth</a:t>
            </a:r>
            <a:r>
              <a:rPr lang="en-GB" sz="2000" dirty="0" smtClean="0">
                <a:latin typeface="Trebuchet MS" panose="020B0603020202020204" pitchFamily="34" charset="0"/>
              </a:rPr>
              <a:t> model</a:t>
            </a:r>
            <a:endParaRPr lang="en-GB" sz="2000" dirty="0">
              <a:latin typeface="Trebuchet MS" panose="020B0603020202020204" pitchFamily="34" charset="0"/>
            </a:endParaRPr>
          </a:p>
          <a:p>
            <a:pPr lvl="1"/>
            <a:r>
              <a:rPr lang="en-GB" sz="2000" dirty="0" smtClean="0">
                <a:latin typeface="Trebuchet MS" panose="020B0603020202020204" pitchFamily="34" charset="0"/>
              </a:rPr>
              <a:t>H7:  CLSQ </a:t>
            </a:r>
            <a:r>
              <a:rPr lang="en-GB" sz="2000" dirty="0">
                <a:latin typeface="Trebuchet MS" panose="020B0603020202020204" pitchFamily="34" charset="0"/>
              </a:rPr>
              <a:t>fit model between peaks and troughs</a:t>
            </a:r>
          </a:p>
          <a:p>
            <a:pPr lvl="1"/>
            <a:r>
              <a:rPr lang="en-GB" sz="2000" dirty="0" smtClean="0">
                <a:latin typeface="Trebuchet MS" panose="020B0603020202020204" pitchFamily="34" charset="0"/>
              </a:rPr>
              <a:t>H8:  Exponential </a:t>
            </a:r>
            <a:r>
              <a:rPr lang="en-GB" sz="2000" dirty="0">
                <a:latin typeface="Trebuchet MS" panose="020B0603020202020204" pitchFamily="34" charset="0"/>
              </a:rPr>
              <a:t>fit model between peaks and </a:t>
            </a:r>
            <a:r>
              <a:rPr lang="en-GB" sz="2000" dirty="0" smtClean="0">
                <a:latin typeface="Trebuchet MS" panose="020B0603020202020204" pitchFamily="34" charset="0"/>
              </a:rPr>
              <a:t>  troughs</a:t>
            </a:r>
            <a:endParaRPr lang="en-GB" sz="2000" dirty="0">
              <a:latin typeface="Trebuchet MS" panose="020B0603020202020204" pitchFamily="34" charset="0"/>
            </a:endParaRPr>
          </a:p>
        </p:txBody>
      </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4943" t="1631" r="6437" b="2691"/>
          <a:stretch/>
        </p:blipFill>
        <p:spPr>
          <a:xfrm>
            <a:off x="1" y="76721"/>
            <a:ext cx="3591258" cy="2729542"/>
          </a:xfrm>
          <a:prstGeom prst="rect">
            <a:avLst/>
          </a:prstGeom>
        </p:spPr>
      </p:pic>
    </p:spTree>
    <p:extLst>
      <p:ext uri="{BB962C8B-B14F-4D97-AF65-F5344CB8AC3E}">
        <p14:creationId xmlns:p14="http://schemas.microsoft.com/office/powerpoint/2010/main" val="29046299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59422" y="662152"/>
            <a:ext cx="5917323" cy="523220"/>
          </a:xfrm>
          <a:prstGeom prst="rect">
            <a:avLst/>
          </a:prstGeom>
          <a:noFill/>
        </p:spPr>
        <p:txBody>
          <a:bodyPr wrap="square" rtlCol="0">
            <a:spAutoFit/>
          </a:bodyPr>
          <a:lstStyle/>
          <a:p>
            <a:r>
              <a:rPr lang="en-GB" sz="2800" dirty="0" smtClean="0">
                <a:solidFill>
                  <a:srgbClr val="00B0F0"/>
                </a:solidFill>
                <a:latin typeface="Trebuchet MS" panose="020B0603020202020204" pitchFamily="34" charset="0"/>
              </a:rPr>
              <a:t>Does H provide a good model?</a:t>
            </a:r>
            <a:endParaRPr lang="en-GB" sz="2800" dirty="0">
              <a:solidFill>
                <a:srgbClr val="00B0F0"/>
              </a:solidFill>
              <a:latin typeface="Trebuchet MS" panose="020B0603020202020204" pitchFamily="34" charset="0"/>
            </a:endParaRPr>
          </a:p>
        </p:txBody>
      </p:sp>
      <p:sp>
        <p:nvSpPr>
          <p:cNvPr id="5" name="TextBox 4"/>
          <p:cNvSpPr txBox="1"/>
          <p:nvPr/>
        </p:nvSpPr>
        <p:spPr>
          <a:xfrm>
            <a:off x="2070538" y="2070538"/>
            <a:ext cx="6379779" cy="523220"/>
          </a:xfrm>
          <a:prstGeom prst="rect">
            <a:avLst/>
          </a:prstGeom>
          <a:noFill/>
        </p:spPr>
        <p:txBody>
          <a:bodyPr wrap="square" rtlCol="0">
            <a:spAutoFit/>
          </a:bodyPr>
          <a:lstStyle/>
          <a:p>
            <a:r>
              <a:rPr lang="en-GB" sz="2800" dirty="0" smtClean="0">
                <a:solidFill>
                  <a:srgbClr val="00B0F0"/>
                </a:solidFill>
                <a:latin typeface="Trebuchet MS" panose="020B0603020202020204" pitchFamily="34" charset="0"/>
              </a:rPr>
              <a:t>Is the data </a:t>
            </a:r>
            <a:r>
              <a:rPr lang="en-GB" sz="2800" dirty="0">
                <a:solidFill>
                  <a:srgbClr val="00B0F0"/>
                </a:solidFill>
                <a:latin typeface="Trebuchet MS" panose="020B0603020202020204" pitchFamily="34" charset="0"/>
              </a:rPr>
              <a:t>consistent</a:t>
            </a:r>
            <a:r>
              <a:rPr lang="en-GB" sz="2800" dirty="0" smtClean="0">
                <a:solidFill>
                  <a:srgbClr val="00B0F0"/>
                </a:solidFill>
                <a:latin typeface="Trebuchet MS" panose="020B0603020202020204" pitchFamily="34" charset="0"/>
              </a:rPr>
              <a:t> with the model?</a:t>
            </a:r>
            <a:endParaRPr lang="en-GB" sz="2800" dirty="0">
              <a:solidFill>
                <a:srgbClr val="00B0F0"/>
              </a:solidFill>
              <a:latin typeface="Trebuchet MS" panose="020B0603020202020204" pitchFamily="34" charset="0"/>
            </a:endParaRPr>
          </a:p>
        </p:txBody>
      </p:sp>
    </p:spTree>
    <p:extLst>
      <p:ext uri="{BB962C8B-B14F-4D97-AF65-F5344CB8AC3E}">
        <p14:creationId xmlns:p14="http://schemas.microsoft.com/office/powerpoint/2010/main" val="34411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6031" r="5456"/>
          <a:stretch/>
        </p:blipFill>
        <p:spPr>
          <a:xfrm>
            <a:off x="325819" y="3123687"/>
            <a:ext cx="3783725" cy="3206073"/>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5591" y="912606"/>
            <a:ext cx="2161279" cy="350134"/>
          </a:xfrm>
          <a:prstGeom prst="rect">
            <a:avLst/>
          </a:prstGeom>
        </p:spPr>
      </p:pic>
      <p:pic>
        <p:nvPicPr>
          <p:cNvPr id="23" name="Picture 22"/>
          <p:cNvPicPr>
            <a:picLocks noChangeAspect="1"/>
          </p:cNvPicPr>
          <p:nvPr/>
        </p:nvPicPr>
        <p:blipFill rotWithShape="1">
          <a:blip r:embed="rId5">
            <a:extLst>
              <a:ext uri="{28A0092B-C50C-407E-A947-70E740481C1C}">
                <a14:useLocalDpi xmlns:a14="http://schemas.microsoft.com/office/drawing/2010/main" val="0"/>
              </a:ext>
            </a:extLst>
          </a:blip>
          <a:srcRect l="5747" r="5632"/>
          <a:stretch/>
        </p:blipFill>
        <p:spPr>
          <a:xfrm>
            <a:off x="325819" y="109418"/>
            <a:ext cx="3929280" cy="3120992"/>
          </a:xfrm>
          <a:prstGeom prst="rect">
            <a:avLst/>
          </a:prstGeom>
        </p:spPr>
      </p:pic>
      <p:sp>
        <p:nvSpPr>
          <p:cNvPr id="24" name="TextBox 23"/>
          <p:cNvSpPr txBox="1"/>
          <p:nvPr/>
        </p:nvSpPr>
        <p:spPr>
          <a:xfrm>
            <a:off x="4526563" y="116884"/>
            <a:ext cx="4141074" cy="707886"/>
          </a:xfrm>
          <a:prstGeom prst="rect">
            <a:avLst/>
          </a:prstGeom>
          <a:noFill/>
        </p:spPr>
        <p:txBody>
          <a:bodyPr wrap="square" rtlCol="0">
            <a:spAutoFit/>
          </a:bodyPr>
          <a:lstStyle/>
          <a:p>
            <a:r>
              <a:rPr lang="en-GB" sz="2000" dirty="0" smtClean="0">
                <a:solidFill>
                  <a:srgbClr val="00B0F0"/>
                </a:solidFill>
                <a:latin typeface="Trebuchet MS" panose="020B0603020202020204" pitchFamily="34" charset="0"/>
              </a:rPr>
              <a:t>Squared residuals compared to the precision of observations</a:t>
            </a:r>
            <a:endParaRPr lang="en-GB" sz="2000" dirty="0">
              <a:solidFill>
                <a:srgbClr val="00B0F0"/>
              </a:solidFill>
              <a:latin typeface="Trebuchet MS" panose="020B0603020202020204" pitchFamily="34" charset="0"/>
            </a:endParaRPr>
          </a:p>
        </p:txBody>
      </p:sp>
      <p:sp>
        <p:nvSpPr>
          <p:cNvPr id="3" name="TextBox 2"/>
          <p:cNvSpPr txBox="1"/>
          <p:nvPr/>
        </p:nvSpPr>
        <p:spPr>
          <a:xfrm>
            <a:off x="4619468" y="1485248"/>
            <a:ext cx="2130469" cy="369332"/>
          </a:xfrm>
          <a:prstGeom prst="rect">
            <a:avLst/>
          </a:prstGeom>
          <a:noFill/>
        </p:spPr>
        <p:txBody>
          <a:bodyPr wrap="square" rtlCol="0">
            <a:spAutoFit/>
          </a:bodyPr>
          <a:lstStyle/>
          <a:p>
            <a:r>
              <a:rPr lang="en-GB" dirty="0" smtClean="0">
                <a:latin typeface="Trebuchet MS" panose="020B0603020202020204" pitchFamily="34" charset="0"/>
              </a:rPr>
              <a:t>Order 1 IHO specs</a:t>
            </a:r>
            <a:endParaRPr lang="en-GB" dirty="0">
              <a:latin typeface="Trebuchet MS" panose="020B0603020202020204" pitchFamily="34" charset="0"/>
            </a:endParaRPr>
          </a:p>
        </p:txBody>
      </p:sp>
      <p:pic>
        <p:nvPicPr>
          <p:cNvPr id="26" name="Picture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54510" y="1484959"/>
            <a:ext cx="2117646" cy="880195"/>
          </a:xfrm>
          <a:prstGeom prst="rect">
            <a:avLst/>
          </a:prstGeom>
        </p:spPr>
      </p:pic>
    </p:spTree>
    <p:extLst>
      <p:ext uri="{BB962C8B-B14F-4D97-AF65-F5344CB8AC3E}">
        <p14:creationId xmlns:p14="http://schemas.microsoft.com/office/powerpoint/2010/main" val="3673369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par>
                                <p:cTn id="16" presetID="10"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par>
                                <p:cTn id="24" presetID="10" presetClass="entr" presetSubtype="0"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6031" r="5456"/>
          <a:stretch/>
        </p:blipFill>
        <p:spPr>
          <a:xfrm>
            <a:off x="325819" y="3123687"/>
            <a:ext cx="3783725" cy="320607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5591" y="912606"/>
            <a:ext cx="2161279" cy="35013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5870" y="5715400"/>
            <a:ext cx="2995947" cy="274715"/>
          </a:xfrm>
          <a:prstGeom prst="rect">
            <a:avLst/>
          </a:prstGeom>
        </p:spPr>
      </p:pic>
      <p:sp>
        <p:nvSpPr>
          <p:cNvPr id="7" name="TextBox 6"/>
          <p:cNvSpPr txBox="1"/>
          <p:nvPr/>
        </p:nvSpPr>
        <p:spPr>
          <a:xfrm>
            <a:off x="6725212" y="3415462"/>
            <a:ext cx="1036605" cy="338554"/>
          </a:xfrm>
          <a:prstGeom prst="rect">
            <a:avLst/>
          </a:prstGeom>
          <a:noFill/>
        </p:spPr>
        <p:txBody>
          <a:bodyPr wrap="square" rtlCol="0">
            <a:spAutoFit/>
          </a:bodyPr>
          <a:lstStyle/>
          <a:p>
            <a:r>
              <a:rPr lang="en-GB" sz="1600" dirty="0" smtClean="0">
                <a:latin typeface="Trebuchet MS" panose="020B0603020202020204" pitchFamily="34" charset="0"/>
              </a:rPr>
              <a:t>Reject H</a:t>
            </a:r>
            <a:endParaRPr lang="en-GB" sz="1600" dirty="0">
              <a:latin typeface="Trebuchet MS" panose="020B0603020202020204" pitchFamily="34" charset="0"/>
            </a:endParaRPr>
          </a:p>
        </p:txBody>
      </p:sp>
      <p:sp>
        <p:nvSpPr>
          <p:cNvPr id="8" name="TextBox 7"/>
          <p:cNvSpPr txBox="1"/>
          <p:nvPr/>
        </p:nvSpPr>
        <p:spPr>
          <a:xfrm>
            <a:off x="4836644" y="3426352"/>
            <a:ext cx="1704625" cy="338554"/>
          </a:xfrm>
          <a:prstGeom prst="rect">
            <a:avLst/>
          </a:prstGeom>
          <a:noFill/>
        </p:spPr>
        <p:txBody>
          <a:bodyPr wrap="square" rtlCol="0">
            <a:spAutoFit/>
          </a:bodyPr>
          <a:lstStyle/>
          <a:p>
            <a:r>
              <a:rPr lang="en-GB" sz="1600" dirty="0" smtClean="0">
                <a:latin typeface="Trebuchet MS" panose="020B0603020202020204" pitchFamily="34" charset="0"/>
              </a:rPr>
              <a:t>Do not reject  H</a:t>
            </a:r>
            <a:endParaRPr lang="en-GB" sz="1600" dirty="0">
              <a:latin typeface="Trebuchet MS" panose="020B0603020202020204" pitchFamily="34" charset="0"/>
            </a:endParaRPr>
          </a:p>
        </p:txBody>
      </p:sp>
      <p:grpSp>
        <p:nvGrpSpPr>
          <p:cNvPr id="9" name="Group 8"/>
          <p:cNvGrpSpPr/>
          <p:nvPr/>
        </p:nvGrpSpPr>
        <p:grpSpPr>
          <a:xfrm>
            <a:off x="4737917" y="3663809"/>
            <a:ext cx="3218424" cy="1889027"/>
            <a:chOff x="4737917" y="2975069"/>
            <a:chExt cx="3218424" cy="1889027"/>
          </a:xfrm>
        </p:grpSpPr>
        <p:pic>
          <p:nvPicPr>
            <p:cNvPr id="10" name="Picture 10" descr="C:\Users\rtoodesh\AppData\Local\Microsoft\Windows\Temporary Internet Files\Content.IE5\84HEEOIW\CNX_Stats_Appendix_ART_Figure_14.4[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7917" y="3053792"/>
              <a:ext cx="3218424" cy="1563564"/>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6481922" y="2975069"/>
              <a:ext cx="7679" cy="152602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6481922" y="4304886"/>
              <a:ext cx="115178" cy="79934"/>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H="1">
              <a:off x="6489600" y="4344853"/>
              <a:ext cx="214999" cy="156235"/>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a:off x="6650850" y="4384820"/>
              <a:ext cx="145892" cy="11626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H="1">
              <a:off x="6796742" y="4422971"/>
              <a:ext cx="107500" cy="7811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a:off x="6965671" y="4442954"/>
              <a:ext cx="61428" cy="58134"/>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7096206" y="4462029"/>
              <a:ext cx="53750" cy="39059"/>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Curved Connector 17"/>
            <p:cNvCxnSpPr/>
            <p:nvPr/>
          </p:nvCxnSpPr>
          <p:spPr>
            <a:xfrm rot="5400000">
              <a:off x="6675339" y="3951080"/>
              <a:ext cx="457806" cy="299463"/>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17125" y="3738079"/>
              <a:ext cx="127000" cy="103188"/>
            </a:xfrm>
            <a:prstGeom prst="rect">
              <a:avLst/>
            </a:prstGeom>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18793" y="3790306"/>
              <a:ext cx="531820" cy="163204"/>
            </a:xfrm>
            <a:prstGeom prst="rect">
              <a:avLst/>
            </a:prstGeom>
          </p:spPr>
        </p:pic>
        <p:pic>
          <p:nvPicPr>
            <p:cNvPr id="21" name="Picture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46802" y="4594499"/>
              <a:ext cx="239336" cy="269597"/>
            </a:xfrm>
            <a:prstGeom prst="rect">
              <a:avLst/>
            </a:prstGeom>
          </p:spPr>
        </p:pic>
      </p:grpSp>
      <p:pic>
        <p:nvPicPr>
          <p:cNvPr id="22" name="Picture 21"/>
          <p:cNvPicPr>
            <a:picLocks noChangeAspect="1"/>
          </p:cNvPicPr>
          <p:nvPr/>
        </p:nvPicPr>
        <p:blipFill rotWithShape="1">
          <a:blip r:embed="rId9">
            <a:extLst>
              <a:ext uri="{28A0092B-C50C-407E-A947-70E740481C1C}">
                <a14:useLocalDpi xmlns:a14="http://schemas.microsoft.com/office/drawing/2010/main" val="0"/>
              </a:ext>
            </a:extLst>
          </a:blip>
          <a:srcRect l="5747" r="5632"/>
          <a:stretch/>
        </p:blipFill>
        <p:spPr>
          <a:xfrm>
            <a:off x="325819" y="109418"/>
            <a:ext cx="3929280" cy="3120992"/>
          </a:xfrm>
          <a:prstGeom prst="rect">
            <a:avLst/>
          </a:prstGeom>
        </p:spPr>
      </p:pic>
      <p:sp>
        <p:nvSpPr>
          <p:cNvPr id="23" name="TextBox 22"/>
          <p:cNvSpPr txBox="1"/>
          <p:nvPr/>
        </p:nvSpPr>
        <p:spPr>
          <a:xfrm>
            <a:off x="4526563" y="116884"/>
            <a:ext cx="4141074" cy="707886"/>
          </a:xfrm>
          <a:prstGeom prst="rect">
            <a:avLst/>
          </a:prstGeom>
          <a:noFill/>
        </p:spPr>
        <p:txBody>
          <a:bodyPr wrap="square" rtlCol="0">
            <a:spAutoFit/>
          </a:bodyPr>
          <a:lstStyle/>
          <a:p>
            <a:r>
              <a:rPr lang="en-GB" sz="2000" dirty="0" smtClean="0">
                <a:solidFill>
                  <a:srgbClr val="00B0F0"/>
                </a:solidFill>
                <a:latin typeface="Trebuchet MS" panose="020B0603020202020204" pitchFamily="34" charset="0"/>
              </a:rPr>
              <a:t>Squared residuals compared to the precision of observations</a:t>
            </a:r>
            <a:endParaRPr lang="en-GB" sz="2000" dirty="0">
              <a:solidFill>
                <a:srgbClr val="00B0F0"/>
              </a:solidFill>
              <a:latin typeface="Trebuchet MS" panose="020B0603020202020204" pitchFamily="34" charset="0"/>
            </a:endParaRPr>
          </a:p>
        </p:txBody>
      </p:sp>
      <p:sp>
        <p:nvSpPr>
          <p:cNvPr id="24" name="TextBox 23"/>
          <p:cNvSpPr txBox="1"/>
          <p:nvPr/>
        </p:nvSpPr>
        <p:spPr>
          <a:xfrm>
            <a:off x="4493909" y="1693078"/>
            <a:ext cx="2897994" cy="400110"/>
          </a:xfrm>
          <a:prstGeom prst="rect">
            <a:avLst/>
          </a:prstGeom>
          <a:noFill/>
        </p:spPr>
        <p:txBody>
          <a:bodyPr wrap="square" rtlCol="0">
            <a:spAutoFit/>
          </a:bodyPr>
          <a:lstStyle/>
          <a:p>
            <a:r>
              <a:rPr lang="en-GB" sz="2000" dirty="0" smtClean="0">
                <a:solidFill>
                  <a:srgbClr val="00B0F0"/>
                </a:solidFill>
                <a:latin typeface="Trebuchet MS" panose="020B0603020202020204" pitchFamily="34" charset="0"/>
              </a:rPr>
              <a:t>Define a test statistic</a:t>
            </a:r>
            <a:endParaRPr lang="en-GB" sz="2000" dirty="0">
              <a:solidFill>
                <a:srgbClr val="00B0F0"/>
              </a:solidFill>
              <a:latin typeface="Trebuchet MS" panose="020B0603020202020204" pitchFamily="34" charset="0"/>
            </a:endParaRPr>
          </a:p>
        </p:txBody>
      </p:sp>
      <p:pic>
        <p:nvPicPr>
          <p:cNvPr id="25" name="Picture 2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660215" y="2619074"/>
            <a:ext cx="971978" cy="195700"/>
          </a:xfrm>
          <a:prstGeom prst="rect">
            <a:avLst/>
          </a:prstGeom>
        </p:spPr>
      </p:pic>
      <p:sp>
        <p:nvSpPr>
          <p:cNvPr id="26" name="TextBox 25"/>
          <p:cNvSpPr txBox="1"/>
          <p:nvPr/>
        </p:nvSpPr>
        <p:spPr>
          <a:xfrm>
            <a:off x="5750488" y="2532258"/>
            <a:ext cx="2796871" cy="369332"/>
          </a:xfrm>
          <a:prstGeom prst="rect">
            <a:avLst/>
          </a:prstGeom>
          <a:noFill/>
        </p:spPr>
        <p:txBody>
          <a:bodyPr wrap="square" rtlCol="0">
            <a:spAutoFit/>
          </a:bodyPr>
          <a:lstStyle/>
          <a:p>
            <a:r>
              <a:rPr lang="en-GB" dirty="0" smtClean="0">
                <a:latin typeface="Trebuchet MS" panose="020B0603020202020204" pitchFamily="34" charset="0"/>
              </a:rPr>
              <a:t>Probability of false alarm</a:t>
            </a:r>
            <a:endParaRPr lang="en-GB" dirty="0">
              <a:latin typeface="Trebuchet MS" panose="020B0603020202020204" pitchFamily="34" charset="0"/>
            </a:endParaRPr>
          </a:p>
        </p:txBody>
      </p:sp>
      <p:pic>
        <p:nvPicPr>
          <p:cNvPr id="30" name="Picture 2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646754" y="2062410"/>
            <a:ext cx="1970878" cy="335550"/>
          </a:xfrm>
          <a:prstGeom prst="rect">
            <a:avLst/>
          </a:prstGeom>
        </p:spPr>
      </p:pic>
    </p:spTree>
    <p:extLst>
      <p:ext uri="{BB962C8B-B14F-4D97-AF65-F5344CB8AC3E}">
        <p14:creationId xmlns:p14="http://schemas.microsoft.com/office/powerpoint/2010/main" val="2541521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par>
                                <p:cTn id="24" presetID="10"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4"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106" y="0"/>
            <a:ext cx="7106464" cy="1143000"/>
          </a:xfrm>
        </p:spPr>
        <p:txBody>
          <a:bodyPr>
            <a:normAutofit/>
          </a:bodyPr>
          <a:lstStyle/>
          <a:p>
            <a:r>
              <a:rPr lang="en-GB" sz="2800" dirty="0">
                <a:latin typeface="+mj-lt"/>
              </a:rPr>
              <a:t>C</a:t>
            </a:r>
            <a:r>
              <a:rPr lang="en-GB" sz="2800" dirty="0" smtClean="0">
                <a:latin typeface="+mj-lt"/>
              </a:rPr>
              <a:t>onclusions</a:t>
            </a:r>
            <a:endParaRPr lang="en-GB" sz="2800" dirty="0">
              <a:latin typeface="+mj-lt"/>
            </a:endParaRPr>
          </a:p>
        </p:txBody>
      </p:sp>
      <p:sp>
        <p:nvSpPr>
          <p:cNvPr id="5" name="TextBox 4"/>
          <p:cNvSpPr txBox="1"/>
          <p:nvPr/>
        </p:nvSpPr>
        <p:spPr>
          <a:xfrm>
            <a:off x="2041978" y="4101906"/>
            <a:ext cx="6548718" cy="646331"/>
          </a:xfrm>
          <a:prstGeom prst="rect">
            <a:avLst/>
          </a:prstGeom>
          <a:noFill/>
        </p:spPr>
        <p:txBody>
          <a:bodyPr wrap="square" rtlCol="0">
            <a:spAutoFit/>
          </a:bodyPr>
          <a:lstStyle/>
          <a:p>
            <a:pPr algn="ctr"/>
            <a:r>
              <a:rPr lang="en-GB" dirty="0" smtClean="0">
                <a:solidFill>
                  <a:srgbClr val="FF0000"/>
                </a:solidFill>
              </a:rPr>
              <a:t> Basis for recommended action for sustainable decision-making for hydrographic surveying.</a:t>
            </a:r>
            <a:endParaRPr lang="en-GB" dirty="0">
              <a:solidFill>
                <a:srgbClr val="FF0000"/>
              </a:solidFill>
            </a:endParaRPr>
          </a:p>
        </p:txBody>
      </p:sp>
      <p:sp>
        <p:nvSpPr>
          <p:cNvPr id="3" name="TextBox 2"/>
          <p:cNvSpPr txBox="1"/>
          <p:nvPr/>
        </p:nvSpPr>
        <p:spPr>
          <a:xfrm>
            <a:off x="1763105" y="1143000"/>
            <a:ext cx="7106465" cy="2554545"/>
          </a:xfrm>
          <a:prstGeom prst="rect">
            <a:avLst/>
          </a:prstGeom>
          <a:noFill/>
        </p:spPr>
        <p:txBody>
          <a:bodyPr wrap="square" rtlCol="0">
            <a:spAutoFit/>
          </a:bodyPr>
          <a:lstStyle/>
          <a:p>
            <a:pPr marL="342900" indent="-342900">
              <a:buFont typeface="Arial" panose="020B0604020202020204" pitchFamily="34" charset="0"/>
              <a:buChar char="•"/>
            </a:pPr>
            <a:r>
              <a:rPr lang="en-GB" sz="2000" u="sng" dirty="0" smtClean="0">
                <a:latin typeface="+mj-lt"/>
              </a:rPr>
              <a:t>Hypothesis testing </a:t>
            </a:r>
            <a:r>
              <a:rPr lang="en-GB" sz="2000" dirty="0" smtClean="0">
                <a:latin typeface="+mj-lt"/>
              </a:rPr>
              <a:t>in linear models to decide between competing models </a:t>
            </a:r>
          </a:p>
          <a:p>
            <a:pPr marL="342900" indent="-342900">
              <a:buFont typeface="Arial" panose="020B0604020202020204" pitchFamily="34" charset="0"/>
              <a:buChar char="•"/>
            </a:pPr>
            <a:endParaRPr lang="en-GB" sz="2000" dirty="0" smtClean="0">
              <a:latin typeface="+mj-lt"/>
            </a:endParaRPr>
          </a:p>
          <a:p>
            <a:pPr marL="342900" indent="-342900">
              <a:buFont typeface="Arial" panose="020B0604020202020204" pitchFamily="34" charset="0"/>
              <a:buChar char="•"/>
            </a:pPr>
            <a:r>
              <a:rPr lang="en-GB" sz="2000" u="sng" dirty="0" smtClean="0">
                <a:latin typeface="+mj-lt"/>
              </a:rPr>
              <a:t>Optimal choice of model </a:t>
            </a:r>
            <a:r>
              <a:rPr lang="en-GB" sz="2000" dirty="0" smtClean="0">
                <a:latin typeface="+mj-lt"/>
              </a:rPr>
              <a:t>to describe the observed seafloor dynamics</a:t>
            </a:r>
          </a:p>
          <a:p>
            <a:pPr marL="342900" indent="-342900">
              <a:buFont typeface="Arial" panose="020B0604020202020204" pitchFamily="34" charset="0"/>
              <a:buChar char="•"/>
            </a:pPr>
            <a:endParaRPr lang="en-GB" sz="2000" dirty="0" smtClean="0">
              <a:latin typeface="+mj-lt"/>
            </a:endParaRPr>
          </a:p>
          <a:p>
            <a:pPr marL="342900" indent="-342900">
              <a:buFont typeface="Arial" panose="020B0604020202020204" pitchFamily="34" charset="0"/>
              <a:buChar char="•"/>
            </a:pPr>
            <a:r>
              <a:rPr lang="en-GB" sz="2000" dirty="0" smtClean="0">
                <a:latin typeface="+mj-lt"/>
              </a:rPr>
              <a:t>To compute the </a:t>
            </a:r>
            <a:r>
              <a:rPr lang="en-GB" sz="2000" u="sng" dirty="0" smtClean="0">
                <a:latin typeface="+mj-lt"/>
              </a:rPr>
              <a:t>estimated dynamics </a:t>
            </a:r>
            <a:r>
              <a:rPr lang="en-GB" sz="2000" dirty="0" smtClean="0">
                <a:latin typeface="+mj-lt"/>
              </a:rPr>
              <a:t>of interest and </a:t>
            </a:r>
            <a:r>
              <a:rPr lang="en-GB" sz="2000" u="sng" dirty="0" smtClean="0">
                <a:latin typeface="+mj-lt"/>
              </a:rPr>
              <a:t>quality indicators</a:t>
            </a:r>
            <a:r>
              <a:rPr lang="en-GB" sz="2000" dirty="0" smtClean="0">
                <a:latin typeface="+mj-lt"/>
              </a:rPr>
              <a:t>.</a:t>
            </a:r>
            <a:endParaRPr lang="en-GB" sz="2000" dirty="0">
              <a:latin typeface="+mj-lt"/>
            </a:endParaRPr>
          </a:p>
        </p:txBody>
      </p:sp>
    </p:spTree>
    <p:extLst>
      <p:ext uri="{BB962C8B-B14F-4D97-AF65-F5344CB8AC3E}">
        <p14:creationId xmlns:p14="http://schemas.microsoft.com/office/powerpoint/2010/main" val="12128977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9533" y="0"/>
            <a:ext cx="7106464" cy="1143000"/>
          </a:xfrm>
        </p:spPr>
        <p:txBody>
          <a:bodyPr>
            <a:normAutofit/>
          </a:bodyPr>
          <a:lstStyle/>
          <a:p>
            <a:r>
              <a:rPr lang="en-GB" sz="2800" dirty="0" smtClean="0"/>
              <a:t>Outlook</a:t>
            </a:r>
            <a:endParaRPr lang="en-GB"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3799" y="1624137"/>
            <a:ext cx="5016187" cy="3715113"/>
          </a:xfrm>
          <a:prstGeom prst="rect">
            <a:avLst/>
          </a:prstGeom>
        </p:spPr>
      </p:pic>
      <p:sp>
        <p:nvSpPr>
          <p:cNvPr id="5" name="TextBox 4"/>
          <p:cNvSpPr txBox="1"/>
          <p:nvPr/>
        </p:nvSpPr>
        <p:spPr>
          <a:xfrm>
            <a:off x="1860330" y="1131332"/>
            <a:ext cx="7168056" cy="646331"/>
          </a:xfrm>
          <a:prstGeom prst="rect">
            <a:avLst/>
          </a:prstGeom>
          <a:noFill/>
        </p:spPr>
        <p:txBody>
          <a:bodyPr wrap="square" rtlCol="0">
            <a:spAutoFit/>
          </a:bodyPr>
          <a:lstStyle/>
          <a:p>
            <a:r>
              <a:rPr lang="en-GB" dirty="0" smtClean="0">
                <a:latin typeface="Trebuchet MS" panose="020B0603020202020204" pitchFamily="34" charset="0"/>
              </a:rPr>
              <a:t>Spatial and Temporal Analysis using variable grid resolution</a:t>
            </a:r>
          </a:p>
          <a:p>
            <a:endParaRPr lang="en-GB" dirty="0"/>
          </a:p>
        </p:txBody>
      </p:sp>
    </p:spTree>
    <p:extLst>
      <p:ext uri="{BB962C8B-B14F-4D97-AF65-F5344CB8AC3E}">
        <p14:creationId xmlns:p14="http://schemas.microsoft.com/office/powerpoint/2010/main" val="10606525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32199" y="188640"/>
            <a:ext cx="3960439" cy="707886"/>
          </a:xfrm>
          <a:prstGeom prst="rect">
            <a:avLst/>
          </a:prstGeom>
          <a:noFill/>
        </p:spPr>
        <p:txBody>
          <a:bodyPr wrap="square" rtlCol="0">
            <a:spAutoFit/>
          </a:bodyPr>
          <a:lstStyle/>
          <a:p>
            <a:r>
              <a:rPr lang="en-GB" sz="2000" dirty="0">
                <a:latin typeface="Trebuchet MS" panose="020B0603020202020204" pitchFamily="34" charset="0"/>
                <a:cs typeface="Arial"/>
              </a:rPr>
              <a:t>National Policy document on the North Sea 2016-2021</a:t>
            </a:r>
          </a:p>
        </p:txBody>
      </p:sp>
      <p:sp>
        <p:nvSpPr>
          <p:cNvPr id="8" name="TextBox 7"/>
          <p:cNvSpPr txBox="1"/>
          <p:nvPr/>
        </p:nvSpPr>
        <p:spPr>
          <a:xfrm>
            <a:off x="4788024" y="1484784"/>
            <a:ext cx="4158268" cy="400110"/>
          </a:xfrm>
          <a:prstGeom prst="rect">
            <a:avLst/>
          </a:prstGeom>
          <a:noFill/>
        </p:spPr>
        <p:txBody>
          <a:bodyPr wrap="square" rtlCol="0">
            <a:spAutoFit/>
          </a:bodyPr>
          <a:lstStyle/>
          <a:p>
            <a:pPr indent="-285750">
              <a:buFont typeface="Arial" panose="020B0604020202020204" pitchFamily="34" charset="0"/>
              <a:buChar char="•"/>
            </a:pPr>
            <a:r>
              <a:rPr lang="en-GB" sz="2000" dirty="0">
                <a:latin typeface="Trebuchet MS" panose="020B0603020202020204" pitchFamily="34" charset="0"/>
                <a:cs typeface="Arial"/>
              </a:rPr>
              <a:t>Increasing pressure on the NCS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963" y="102143"/>
            <a:ext cx="4258469" cy="6065494"/>
          </a:xfrm>
          <a:prstGeom prst="rect">
            <a:avLst/>
          </a:prstGeom>
          <a:ln>
            <a:solidFill>
              <a:schemeClr val="tx1"/>
            </a:solidFill>
          </a:ln>
        </p:spPr>
      </p:pic>
    </p:spTree>
    <p:extLst>
      <p:ext uri="{BB962C8B-B14F-4D97-AF65-F5344CB8AC3E}">
        <p14:creationId xmlns:p14="http://schemas.microsoft.com/office/powerpoint/2010/main" val="34633930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381501" y="243750"/>
            <a:ext cx="4305300" cy="174421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A6D6"/>
              </a:buClr>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Clr>
                <a:srgbClr val="00A6D6"/>
              </a:buClr>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Clr>
                <a:srgbClr val="00A6D6"/>
              </a:buClr>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000" b="1" dirty="0" smtClean="0">
                <a:latin typeface="Trebuchet MS" panose="020B0603020202020204" pitchFamily="34" charset="0"/>
              </a:rPr>
              <a:t>      National Responsibility</a:t>
            </a:r>
          </a:p>
          <a:p>
            <a:pPr lvl="1"/>
            <a:r>
              <a:rPr lang="en-GB" sz="2000" dirty="0" smtClean="0">
                <a:latin typeface="Trebuchet MS" panose="020B0603020202020204" pitchFamily="34" charset="0"/>
              </a:rPr>
              <a:t>SOLAS developed by IMO</a:t>
            </a:r>
          </a:p>
          <a:p>
            <a:pPr lvl="1"/>
            <a:r>
              <a:rPr lang="en-GB" sz="2000" dirty="0" smtClean="0">
                <a:latin typeface="Trebuchet MS" panose="020B0603020202020204" pitchFamily="34" charset="0"/>
              </a:rPr>
              <a:t>Governmental agencies responsible for hydrographic surveys:</a:t>
            </a:r>
          </a:p>
          <a:p>
            <a:pPr lvl="2"/>
            <a:r>
              <a:rPr lang="en-GB" sz="2000" dirty="0" smtClean="0">
                <a:latin typeface="Trebuchet MS" panose="020B0603020202020204" pitchFamily="34" charset="0"/>
              </a:rPr>
              <a:t>NLHO</a:t>
            </a:r>
          </a:p>
          <a:p>
            <a:pPr lvl="2"/>
            <a:r>
              <a:rPr lang="en-GB" sz="2000" dirty="0" smtClean="0">
                <a:latin typeface="Trebuchet MS" panose="020B0603020202020204" pitchFamily="34" charset="0"/>
              </a:rPr>
              <a:t>RWS</a:t>
            </a:r>
          </a:p>
          <a:p>
            <a:pPr marL="971550" lvl="1" indent="-457200"/>
            <a:r>
              <a:rPr lang="en-GB" sz="2000" dirty="0" smtClean="0">
                <a:latin typeface="Trebuchet MS" panose="020B0603020202020204" pitchFamily="34" charset="0"/>
              </a:rPr>
              <a:t>IHO S44 hydrographic survey standards</a:t>
            </a:r>
          </a:p>
          <a:p>
            <a:pPr marL="971550" lvl="1" indent="-457200"/>
            <a:r>
              <a:rPr lang="en-GB" sz="2000" dirty="0" smtClean="0">
                <a:latin typeface="Trebuchet MS" panose="020B0603020202020204" pitchFamily="34" charset="0"/>
              </a:rPr>
              <a:t>Dutch Survey Policy</a:t>
            </a:r>
          </a:p>
          <a:p>
            <a:pPr marL="914400" lvl="2" indent="0">
              <a:buFont typeface="Arial"/>
              <a:buNone/>
            </a:pPr>
            <a:endParaRPr lang="en-GB" sz="2000" dirty="0">
              <a:latin typeface="Trebuchet MS" panose="020B0603020202020204" pitchFamily="34" charset="0"/>
            </a:endParaRPr>
          </a:p>
        </p:txBody>
      </p:sp>
      <p:pic>
        <p:nvPicPr>
          <p:cNvPr id="5" name="Picture 5">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191721" y="231393"/>
            <a:ext cx="4248434" cy="5968686"/>
          </a:xfrm>
          <a:prstGeom prst="rect">
            <a:avLst/>
          </a:prstGeom>
        </p:spPr>
      </p:pic>
      <p:sp>
        <p:nvSpPr>
          <p:cNvPr id="6" name="TextBox 5"/>
          <p:cNvSpPr txBox="1"/>
          <p:nvPr/>
        </p:nvSpPr>
        <p:spPr>
          <a:xfrm>
            <a:off x="4540556" y="4320817"/>
            <a:ext cx="4356310" cy="1631216"/>
          </a:xfrm>
          <a:prstGeom prst="rect">
            <a:avLst/>
          </a:prstGeom>
          <a:noFill/>
        </p:spPr>
        <p:txBody>
          <a:bodyPr wrap="square" rtlCol="0">
            <a:spAutoFit/>
          </a:bodyPr>
          <a:lstStyle/>
          <a:p>
            <a:r>
              <a:rPr lang="en-GB" sz="2000" dirty="0" smtClean="0">
                <a:solidFill>
                  <a:srgbClr val="FF0000"/>
                </a:solidFill>
                <a:latin typeface="Trebuchet MS" panose="020B0603020202020204" pitchFamily="34" charset="0"/>
              </a:rPr>
              <a:t>Current Dutch Survey Policy:</a:t>
            </a:r>
          </a:p>
          <a:p>
            <a:endParaRPr lang="en-GB" sz="2000" dirty="0">
              <a:solidFill>
                <a:srgbClr val="FF0000"/>
              </a:solidFill>
              <a:latin typeface="Trebuchet MS" panose="020B0603020202020204" pitchFamily="34" charset="0"/>
            </a:endParaRPr>
          </a:p>
          <a:p>
            <a:r>
              <a:rPr lang="en-GB" sz="2000" dirty="0" smtClean="0">
                <a:solidFill>
                  <a:srgbClr val="FF0000"/>
                </a:solidFill>
                <a:latin typeface="Trebuchet MS" panose="020B0603020202020204" pitchFamily="34" charset="0"/>
              </a:rPr>
              <a:t>Requires a comprehensive adaptive, risk-based approach to optimizing survey frequencies.</a:t>
            </a:r>
            <a:endParaRPr lang="en-GB" sz="2000" dirty="0">
              <a:solidFill>
                <a:srgbClr val="FF0000"/>
              </a:solidFill>
              <a:latin typeface="Trebuchet MS" panose="020B0603020202020204" pitchFamily="34" charset="0"/>
            </a:endParaRPr>
          </a:p>
        </p:txBody>
      </p:sp>
      <p:sp>
        <p:nvSpPr>
          <p:cNvPr id="8" name="TextBox 7"/>
          <p:cNvSpPr txBox="1"/>
          <p:nvPr/>
        </p:nvSpPr>
        <p:spPr>
          <a:xfrm>
            <a:off x="405507" y="5644256"/>
            <a:ext cx="1273621" cy="307777"/>
          </a:xfrm>
          <a:prstGeom prst="rect">
            <a:avLst/>
          </a:prstGeom>
          <a:noFill/>
        </p:spPr>
        <p:txBody>
          <a:bodyPr wrap="square" rtlCol="0">
            <a:spAutoFit/>
          </a:bodyPr>
          <a:lstStyle/>
          <a:p>
            <a:r>
              <a:rPr lang="en-GB" sz="1400" dirty="0" err="1" smtClean="0">
                <a:latin typeface="Trebuchet MS" panose="020B0603020202020204" pitchFamily="34" charset="0"/>
              </a:rPr>
              <a:t>ValHyd</a:t>
            </a:r>
            <a:r>
              <a:rPr lang="en-GB" sz="1400" dirty="0" smtClean="0">
                <a:latin typeface="Trebuchet MS" panose="020B0603020202020204" pitchFamily="34" charset="0"/>
              </a:rPr>
              <a:t> 2011</a:t>
            </a:r>
            <a:endParaRPr lang="en-GB" sz="1400" dirty="0">
              <a:latin typeface="Trebuchet MS" panose="020B0603020202020204" pitchFamily="34" charset="0"/>
            </a:endParaRPr>
          </a:p>
        </p:txBody>
      </p:sp>
    </p:spTree>
    <p:extLst>
      <p:ext uri="{BB962C8B-B14F-4D97-AF65-F5344CB8AC3E}">
        <p14:creationId xmlns:p14="http://schemas.microsoft.com/office/powerpoint/2010/main" val="17321239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5021" y="-6645"/>
            <a:ext cx="7590560" cy="6943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993027" y="4275438"/>
            <a:ext cx="111211" cy="123567"/>
          </a:xfrm>
          <a:prstGeom prst="rect">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950010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0" name="OTLSHAPE_M_5eeed1eb04db415095c6b2eafa81aced_Connector1"/>
          <p:cNvCxnSpPr/>
          <p:nvPr>
            <p:custDataLst>
              <p:tags r:id="rId2"/>
            </p:custDataLst>
          </p:nvPr>
        </p:nvCxnSpPr>
        <p:spPr>
          <a:xfrm>
            <a:off x="7272010" y="5411016"/>
            <a:ext cx="0" cy="442172"/>
          </a:xfrm>
          <a:prstGeom prst="line">
            <a:avLst/>
          </a:prstGeom>
          <a:ln w="9525" cap="flat" cmpd="sng" algn="ctr">
            <a:solidFill>
              <a:schemeClr val="accent5">
                <a:alpha val="49804"/>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 name="OTLSHAPE_M_8bb0ab0b7db5453c95f4fdb9e1278b85_Connector1"/>
          <p:cNvCxnSpPr/>
          <p:nvPr>
            <p:custDataLst>
              <p:tags r:id="rId3"/>
            </p:custDataLst>
          </p:nvPr>
        </p:nvCxnSpPr>
        <p:spPr>
          <a:xfrm>
            <a:off x="6867963" y="4958473"/>
            <a:ext cx="0" cy="894715"/>
          </a:xfrm>
          <a:prstGeom prst="line">
            <a:avLst/>
          </a:prstGeom>
          <a:ln w="9525" cap="flat" cmpd="sng" algn="ctr">
            <a:solidFill>
              <a:schemeClr val="accent4">
                <a:alpha val="49804"/>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 name="OTLSHAPE_M_08dd27a8e9d34a598e93e78b1592e22f_Connector1"/>
          <p:cNvCxnSpPr/>
          <p:nvPr>
            <p:custDataLst>
              <p:tags r:id="rId4"/>
            </p:custDataLst>
          </p:nvPr>
        </p:nvCxnSpPr>
        <p:spPr>
          <a:xfrm>
            <a:off x="6058763" y="5411016"/>
            <a:ext cx="0" cy="442172"/>
          </a:xfrm>
          <a:prstGeom prst="line">
            <a:avLst/>
          </a:prstGeom>
          <a:ln w="9525" cap="flat" cmpd="sng" algn="ctr">
            <a:solidFill>
              <a:schemeClr val="accent3">
                <a:alpha val="49804"/>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7" name="OTLSHAPE_M_3f7c414cb02b4558b15f6160f74f7710_Connector1"/>
          <p:cNvCxnSpPr/>
          <p:nvPr>
            <p:custDataLst>
              <p:tags r:id="rId5"/>
            </p:custDataLst>
          </p:nvPr>
        </p:nvCxnSpPr>
        <p:spPr>
          <a:xfrm>
            <a:off x="4441469" y="5411016"/>
            <a:ext cx="0" cy="442172"/>
          </a:xfrm>
          <a:prstGeom prst="line">
            <a:avLst/>
          </a:prstGeom>
          <a:ln w="9525" cap="flat" cmpd="sng" algn="ctr">
            <a:solidFill>
              <a:schemeClr val="accent2">
                <a:alpha val="49804"/>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OTLSHAPE_M_5cae6c6b123b45c3a03f436b437209e7_Connector1"/>
          <p:cNvCxnSpPr/>
          <p:nvPr>
            <p:custDataLst>
              <p:tags r:id="rId6"/>
            </p:custDataLst>
          </p:nvPr>
        </p:nvCxnSpPr>
        <p:spPr>
          <a:xfrm>
            <a:off x="2824175" y="5411016"/>
            <a:ext cx="0" cy="442172"/>
          </a:xfrm>
          <a:prstGeom prst="line">
            <a:avLst/>
          </a:prstGeom>
          <a:ln w="9525" cap="flat" cmpd="sng" algn="ctr">
            <a:solidFill>
              <a:schemeClr val="accent1">
                <a:alpha val="49804"/>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OTLSHAPE_M_fd2115803f4d441882df966c2fe597f5_Connector1"/>
          <p:cNvCxnSpPr/>
          <p:nvPr>
            <p:custDataLst>
              <p:tags r:id="rId7"/>
            </p:custDataLst>
          </p:nvPr>
        </p:nvCxnSpPr>
        <p:spPr>
          <a:xfrm>
            <a:off x="802834" y="5411016"/>
            <a:ext cx="0" cy="442172"/>
          </a:xfrm>
          <a:prstGeom prst="line">
            <a:avLst/>
          </a:prstGeom>
          <a:ln w="9525" cap="flat" cmpd="sng" algn="ctr">
            <a:solidFill>
              <a:srgbClr val="0072BC">
                <a:alpha val="49804"/>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2" name="OTLSHAPE_TB_00000000000000000000000000000000_LeftEndCaps"/>
          <p:cNvSpPr txBox="1"/>
          <p:nvPr>
            <p:custDataLst>
              <p:tags r:id="rId8"/>
            </p:custDataLst>
          </p:nvPr>
        </p:nvSpPr>
        <p:spPr>
          <a:xfrm>
            <a:off x="179512" y="5904156"/>
            <a:ext cx="469900" cy="279061"/>
          </a:xfrm>
          <a:prstGeom prst="rect">
            <a:avLst/>
          </a:prstGeom>
          <a:noFill/>
        </p:spPr>
        <p:txBody>
          <a:bodyPr vert="horz" wrap="square" lIns="0" tIns="0" rIns="0" bIns="0" rtlCol="0" anchor="ctr" anchorCtr="0">
            <a:spAutoFit/>
          </a:bodyPr>
          <a:lstStyle/>
          <a:p>
            <a:pPr algn="ctr"/>
            <a:r>
              <a:rPr lang="en-GB" b="1" spc="-38" dirty="0" smtClean="0">
                <a:solidFill>
                  <a:schemeClr val="accent2"/>
                </a:solidFill>
                <a:latin typeface="Calibri"/>
              </a:rPr>
              <a:t>1990</a:t>
            </a:r>
            <a:endParaRPr lang="en-GB" b="1" spc="-38" dirty="0">
              <a:solidFill>
                <a:schemeClr val="accent2"/>
              </a:solidFill>
              <a:latin typeface="Calibri"/>
            </a:endParaRPr>
          </a:p>
        </p:txBody>
      </p:sp>
      <p:sp>
        <p:nvSpPr>
          <p:cNvPr id="33" name="OTLSHAPE_TB_00000000000000000000000000000000_RightEndCaps"/>
          <p:cNvSpPr txBox="1"/>
          <p:nvPr>
            <p:custDataLst>
              <p:tags r:id="rId9"/>
            </p:custDataLst>
          </p:nvPr>
        </p:nvSpPr>
        <p:spPr>
          <a:xfrm>
            <a:off x="8225046" y="5904157"/>
            <a:ext cx="469900" cy="279061"/>
          </a:xfrm>
          <a:prstGeom prst="rect">
            <a:avLst/>
          </a:prstGeom>
          <a:noFill/>
        </p:spPr>
        <p:txBody>
          <a:bodyPr vert="horz" wrap="square" lIns="0" tIns="0" rIns="0" bIns="0" rtlCol="0" anchor="ctr" anchorCtr="0">
            <a:spAutoFit/>
          </a:bodyPr>
          <a:lstStyle/>
          <a:p>
            <a:pPr algn="ctr"/>
            <a:r>
              <a:rPr lang="en-GB" b="1" spc="-38" dirty="0" smtClean="0">
                <a:solidFill>
                  <a:schemeClr val="accent2"/>
                </a:solidFill>
                <a:latin typeface="Calibri"/>
              </a:rPr>
              <a:t>2006</a:t>
            </a:r>
            <a:endParaRPr lang="en-GB" b="1" spc="-38" dirty="0">
              <a:solidFill>
                <a:schemeClr val="accent2"/>
              </a:solidFill>
              <a:latin typeface="Calibri"/>
            </a:endParaRPr>
          </a:p>
        </p:txBody>
      </p:sp>
      <p:sp>
        <p:nvSpPr>
          <p:cNvPr id="34" name="OTLSHAPE_TB_00000000000000000000000000000000_ScaleContainer"/>
          <p:cNvSpPr/>
          <p:nvPr>
            <p:custDataLst>
              <p:tags r:id="rId10"/>
            </p:custDataLst>
          </p:nvPr>
        </p:nvSpPr>
        <p:spPr>
          <a:xfrm>
            <a:off x="795377" y="5853188"/>
            <a:ext cx="7289800" cy="381000"/>
          </a:xfrm>
          <a:prstGeom prst="rect">
            <a:avLst/>
          </a:prstGeom>
          <a:gradFill flip="none" rotWithShape="1">
            <a:gsLst>
              <a:gs pos="0">
                <a:srgbClr val="44546A"/>
              </a:gs>
              <a:gs pos="0">
                <a:srgbClr val="44546A"/>
              </a:gs>
            </a:gsLst>
            <a:lin ang="5400000" scaled="1"/>
            <a:tileRect/>
          </a:gradFill>
          <a:ln w="25400" cap="flat" cmpd="sng" algn="ctr">
            <a:noFill/>
            <a:prstDash val="solid"/>
          </a:ln>
          <a:effectLst>
            <a:reflection blurRad="6350" stA="50000" endA="300" endPos="55500" dist="50800" dir="5400000" sy="-100000" algn="bl" rotWithShape="0"/>
          </a:effectLst>
          <a:scene3d>
            <a:camera prst="orthographicFront"/>
            <a:lightRig rig="threePt" dir="t">
              <a:rot lat="0" lon="0" rev="8700000"/>
            </a:lightRig>
          </a:scene3d>
          <a:sp3d>
            <a:bevelT w="165100" h="19050"/>
          </a:sp3d>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TLSHAPE_TB_00000000000000000000000000000000_ElapsedTime" hidden="1"/>
          <p:cNvSpPr/>
          <p:nvPr>
            <p:custDataLst>
              <p:tags r:id="rId11"/>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TLSHAPE_TB_00000000000000000000000000000000_TodayMarkerShape" hidden="1"/>
          <p:cNvSpPr/>
          <p:nvPr>
            <p:custDataLst>
              <p:tags r:id="rId12"/>
            </p:custDataLst>
          </p:nvPr>
        </p:nvSpPr>
        <p:spPr>
          <a:xfrm>
            <a:off x="878937" y="3429000"/>
            <a:ext cx="108857" cy="127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TLSHAPE_TB_00000000000000000000000000000000_TodayMarkerText" hidden="1"/>
          <p:cNvSpPr txBox="1"/>
          <p:nvPr>
            <p:custDataLst>
              <p:tags r:id="rId13"/>
            </p:custDataLst>
          </p:nvPr>
        </p:nvSpPr>
        <p:spPr>
          <a:xfrm>
            <a:off x="933365" y="3556000"/>
            <a:ext cx="0" cy="923330"/>
          </a:xfrm>
          <a:prstGeom prst="rect">
            <a:avLst/>
          </a:prstGeom>
          <a:noFill/>
        </p:spPr>
        <p:txBody>
          <a:bodyPr vert="horz" wrap="square" lIns="0" tIns="0" rIns="0" bIns="0" rtlCol="0" anchor="ctr" anchorCtr="0">
            <a:spAutoFit/>
          </a:bodyPr>
          <a:lstStyle/>
          <a:p>
            <a:pPr algn="ctr"/>
            <a:r>
              <a:rPr lang="en-GB" sz="1200" smtClean="0">
                <a:solidFill>
                  <a:schemeClr val="dk1"/>
                </a:solidFill>
                <a:latin typeface="Calibri"/>
              </a:rPr>
              <a:t>Today</a:t>
            </a:r>
            <a:endParaRPr lang="en-GB" sz="1200">
              <a:solidFill>
                <a:schemeClr val="dk1"/>
              </a:solidFill>
              <a:latin typeface="Calibri"/>
            </a:endParaRPr>
          </a:p>
        </p:txBody>
      </p:sp>
      <p:sp>
        <p:nvSpPr>
          <p:cNvPr id="38" name="OTLSHAPE_TB_00000000000000000000000000000000_TimescaleInterval1"/>
          <p:cNvSpPr txBox="1"/>
          <p:nvPr>
            <p:custDataLst>
              <p:tags r:id="rId14"/>
            </p:custDataLst>
          </p:nvPr>
        </p:nvSpPr>
        <p:spPr>
          <a:xfrm>
            <a:off x="858877" y="5950661"/>
            <a:ext cx="317500" cy="186055"/>
          </a:xfrm>
          <a:prstGeom prst="rect">
            <a:avLst/>
          </a:prstGeom>
          <a:noFill/>
        </p:spPr>
        <p:txBody>
          <a:bodyPr vert="horz" wrap="square" lIns="0" tIns="0" rIns="0" bIns="0" rtlCol="0" anchor="ctr" anchorCtr="0">
            <a:noAutofit/>
          </a:bodyPr>
          <a:lstStyle/>
          <a:p>
            <a:r>
              <a:rPr lang="en-GB" sz="1200" spc="-20" smtClean="0">
                <a:solidFill>
                  <a:schemeClr val="lt1"/>
                </a:solidFill>
                <a:latin typeface="Calibri"/>
              </a:rPr>
              <a:t>1990</a:t>
            </a:r>
            <a:endParaRPr lang="en-GB" sz="1200" spc="-20">
              <a:solidFill>
                <a:schemeClr val="lt1"/>
              </a:solidFill>
              <a:latin typeface="Calibri"/>
            </a:endParaRPr>
          </a:p>
        </p:txBody>
      </p:sp>
      <p:cxnSp>
        <p:nvCxnSpPr>
          <p:cNvPr id="39" name="OTLSHAPE_TB_00000000000000000000000000000000_Separator1"/>
          <p:cNvCxnSpPr/>
          <p:nvPr>
            <p:custDataLst>
              <p:tags r:id="rId15"/>
            </p:custDataLst>
          </p:nvPr>
        </p:nvCxnSpPr>
        <p:spPr>
          <a:xfrm>
            <a:off x="1603471" y="5942088"/>
            <a:ext cx="0" cy="203200"/>
          </a:xfrm>
          <a:prstGeom prst="line">
            <a:avLst/>
          </a:prstGeom>
          <a:ln w="9525" cap="flat" cmpd="sng" algn="ctr">
            <a:solidFill>
              <a:schemeClr val="lt1">
                <a:alpha val="29804"/>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0" name="OTLSHAPE_TB_00000000000000000000000000000000_TimescaleInterval2"/>
          <p:cNvSpPr txBox="1"/>
          <p:nvPr>
            <p:custDataLst>
              <p:tags r:id="rId16"/>
            </p:custDataLst>
          </p:nvPr>
        </p:nvSpPr>
        <p:spPr>
          <a:xfrm>
            <a:off x="1666971" y="5950661"/>
            <a:ext cx="317500" cy="186055"/>
          </a:xfrm>
          <a:prstGeom prst="rect">
            <a:avLst/>
          </a:prstGeom>
          <a:noFill/>
        </p:spPr>
        <p:txBody>
          <a:bodyPr vert="horz" wrap="square" lIns="0" tIns="0" rIns="0" bIns="0" rtlCol="0" anchor="ctr" anchorCtr="0">
            <a:noAutofit/>
          </a:bodyPr>
          <a:lstStyle/>
          <a:p>
            <a:r>
              <a:rPr lang="en-GB" sz="1200" spc="-20" dirty="0" smtClean="0">
                <a:solidFill>
                  <a:schemeClr val="lt1"/>
                </a:solidFill>
                <a:latin typeface="Calibri"/>
              </a:rPr>
              <a:t>1992</a:t>
            </a:r>
            <a:endParaRPr lang="en-GB" sz="1200" spc="-20" dirty="0">
              <a:solidFill>
                <a:schemeClr val="lt1"/>
              </a:solidFill>
              <a:latin typeface="Calibri"/>
            </a:endParaRPr>
          </a:p>
        </p:txBody>
      </p:sp>
      <p:cxnSp>
        <p:nvCxnSpPr>
          <p:cNvPr id="41" name="OTLSHAPE_TB_00000000000000000000000000000000_Separator2"/>
          <p:cNvCxnSpPr/>
          <p:nvPr>
            <p:custDataLst>
              <p:tags r:id="rId17"/>
            </p:custDataLst>
          </p:nvPr>
        </p:nvCxnSpPr>
        <p:spPr>
          <a:xfrm>
            <a:off x="2412671" y="5942088"/>
            <a:ext cx="0" cy="203200"/>
          </a:xfrm>
          <a:prstGeom prst="line">
            <a:avLst/>
          </a:prstGeom>
          <a:ln w="9525" cap="flat" cmpd="sng" algn="ctr">
            <a:solidFill>
              <a:schemeClr val="lt1">
                <a:alpha val="29804"/>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2" name="OTLSHAPE_TB_00000000000000000000000000000000_TimescaleInterval3"/>
          <p:cNvSpPr txBox="1"/>
          <p:nvPr>
            <p:custDataLst>
              <p:tags r:id="rId18"/>
            </p:custDataLst>
          </p:nvPr>
        </p:nvSpPr>
        <p:spPr>
          <a:xfrm>
            <a:off x="2476171" y="5950661"/>
            <a:ext cx="317500" cy="186055"/>
          </a:xfrm>
          <a:prstGeom prst="rect">
            <a:avLst/>
          </a:prstGeom>
          <a:noFill/>
        </p:spPr>
        <p:txBody>
          <a:bodyPr vert="horz" wrap="square" lIns="0" tIns="0" rIns="0" bIns="0" rtlCol="0" anchor="ctr" anchorCtr="0">
            <a:noAutofit/>
          </a:bodyPr>
          <a:lstStyle/>
          <a:p>
            <a:r>
              <a:rPr lang="en-GB" sz="1200" spc="-20" dirty="0" smtClean="0">
                <a:solidFill>
                  <a:schemeClr val="lt1"/>
                </a:solidFill>
                <a:latin typeface="Calibri"/>
              </a:rPr>
              <a:t>1994</a:t>
            </a:r>
            <a:endParaRPr lang="en-GB" sz="1200" spc="-20" dirty="0">
              <a:solidFill>
                <a:schemeClr val="lt1"/>
              </a:solidFill>
              <a:latin typeface="Calibri"/>
            </a:endParaRPr>
          </a:p>
        </p:txBody>
      </p:sp>
      <p:cxnSp>
        <p:nvCxnSpPr>
          <p:cNvPr id="43" name="OTLSHAPE_TB_00000000000000000000000000000000_Separator3"/>
          <p:cNvCxnSpPr/>
          <p:nvPr>
            <p:custDataLst>
              <p:tags r:id="rId19"/>
            </p:custDataLst>
          </p:nvPr>
        </p:nvCxnSpPr>
        <p:spPr>
          <a:xfrm>
            <a:off x="3220765" y="5942088"/>
            <a:ext cx="0" cy="203200"/>
          </a:xfrm>
          <a:prstGeom prst="line">
            <a:avLst/>
          </a:prstGeom>
          <a:ln w="9525" cap="flat" cmpd="sng" algn="ctr">
            <a:solidFill>
              <a:schemeClr val="lt1">
                <a:alpha val="29804"/>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4" name="OTLSHAPE_TB_00000000000000000000000000000000_TimescaleInterval4"/>
          <p:cNvSpPr txBox="1"/>
          <p:nvPr>
            <p:custDataLst>
              <p:tags r:id="rId20"/>
            </p:custDataLst>
          </p:nvPr>
        </p:nvSpPr>
        <p:spPr>
          <a:xfrm>
            <a:off x="3284265" y="5950661"/>
            <a:ext cx="317500" cy="186055"/>
          </a:xfrm>
          <a:prstGeom prst="rect">
            <a:avLst/>
          </a:prstGeom>
          <a:noFill/>
        </p:spPr>
        <p:txBody>
          <a:bodyPr vert="horz" wrap="square" lIns="0" tIns="0" rIns="0" bIns="0" rtlCol="0" anchor="ctr" anchorCtr="0">
            <a:noAutofit/>
          </a:bodyPr>
          <a:lstStyle/>
          <a:p>
            <a:r>
              <a:rPr lang="en-GB" sz="1200" spc="-20" smtClean="0">
                <a:solidFill>
                  <a:schemeClr val="lt1"/>
                </a:solidFill>
                <a:latin typeface="Calibri"/>
              </a:rPr>
              <a:t>1996</a:t>
            </a:r>
            <a:endParaRPr lang="en-GB" sz="1200" spc="-20">
              <a:solidFill>
                <a:schemeClr val="lt1"/>
              </a:solidFill>
              <a:latin typeface="Calibri"/>
            </a:endParaRPr>
          </a:p>
        </p:txBody>
      </p:sp>
      <p:cxnSp>
        <p:nvCxnSpPr>
          <p:cNvPr id="45" name="OTLSHAPE_TB_00000000000000000000000000000000_Separator4"/>
          <p:cNvCxnSpPr/>
          <p:nvPr>
            <p:custDataLst>
              <p:tags r:id="rId21"/>
            </p:custDataLst>
          </p:nvPr>
        </p:nvCxnSpPr>
        <p:spPr>
          <a:xfrm>
            <a:off x="4029965" y="5942088"/>
            <a:ext cx="0" cy="203200"/>
          </a:xfrm>
          <a:prstGeom prst="line">
            <a:avLst/>
          </a:prstGeom>
          <a:ln w="9525" cap="flat" cmpd="sng" algn="ctr">
            <a:solidFill>
              <a:schemeClr val="lt1">
                <a:alpha val="29804"/>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6" name="OTLSHAPE_TB_00000000000000000000000000000000_TimescaleInterval5"/>
          <p:cNvSpPr txBox="1"/>
          <p:nvPr>
            <p:custDataLst>
              <p:tags r:id="rId22"/>
            </p:custDataLst>
          </p:nvPr>
        </p:nvSpPr>
        <p:spPr>
          <a:xfrm>
            <a:off x="4093465" y="5950661"/>
            <a:ext cx="317500" cy="186055"/>
          </a:xfrm>
          <a:prstGeom prst="rect">
            <a:avLst/>
          </a:prstGeom>
          <a:noFill/>
        </p:spPr>
        <p:txBody>
          <a:bodyPr vert="horz" wrap="square" lIns="0" tIns="0" rIns="0" bIns="0" rtlCol="0" anchor="ctr" anchorCtr="0">
            <a:noAutofit/>
          </a:bodyPr>
          <a:lstStyle/>
          <a:p>
            <a:r>
              <a:rPr lang="en-GB" sz="1200" spc="-20" smtClean="0">
                <a:solidFill>
                  <a:schemeClr val="lt1"/>
                </a:solidFill>
                <a:latin typeface="Calibri"/>
              </a:rPr>
              <a:t>1998</a:t>
            </a:r>
            <a:endParaRPr lang="en-GB" sz="1200" spc="-20">
              <a:solidFill>
                <a:schemeClr val="lt1"/>
              </a:solidFill>
              <a:latin typeface="Calibri"/>
            </a:endParaRPr>
          </a:p>
        </p:txBody>
      </p:sp>
      <p:cxnSp>
        <p:nvCxnSpPr>
          <p:cNvPr id="47" name="OTLSHAPE_TB_00000000000000000000000000000000_Separator5"/>
          <p:cNvCxnSpPr/>
          <p:nvPr>
            <p:custDataLst>
              <p:tags r:id="rId23"/>
            </p:custDataLst>
          </p:nvPr>
        </p:nvCxnSpPr>
        <p:spPr>
          <a:xfrm>
            <a:off x="4838059" y="5942088"/>
            <a:ext cx="0" cy="203200"/>
          </a:xfrm>
          <a:prstGeom prst="line">
            <a:avLst/>
          </a:prstGeom>
          <a:ln w="9525" cap="flat" cmpd="sng" algn="ctr">
            <a:solidFill>
              <a:schemeClr val="lt1">
                <a:alpha val="29804"/>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8" name="OTLSHAPE_TB_00000000000000000000000000000000_TimescaleInterval6"/>
          <p:cNvSpPr txBox="1"/>
          <p:nvPr>
            <p:custDataLst>
              <p:tags r:id="rId24"/>
            </p:custDataLst>
          </p:nvPr>
        </p:nvSpPr>
        <p:spPr>
          <a:xfrm>
            <a:off x="4901559" y="5950661"/>
            <a:ext cx="317500" cy="186055"/>
          </a:xfrm>
          <a:prstGeom prst="rect">
            <a:avLst/>
          </a:prstGeom>
          <a:noFill/>
        </p:spPr>
        <p:txBody>
          <a:bodyPr vert="horz" wrap="square" lIns="0" tIns="0" rIns="0" bIns="0" rtlCol="0" anchor="ctr" anchorCtr="0">
            <a:noAutofit/>
          </a:bodyPr>
          <a:lstStyle/>
          <a:p>
            <a:r>
              <a:rPr lang="en-GB" sz="1200" spc="-20" smtClean="0">
                <a:solidFill>
                  <a:schemeClr val="lt1"/>
                </a:solidFill>
                <a:latin typeface="Calibri"/>
              </a:rPr>
              <a:t>2000</a:t>
            </a:r>
            <a:endParaRPr lang="en-GB" sz="1200" spc="-20">
              <a:solidFill>
                <a:schemeClr val="lt1"/>
              </a:solidFill>
              <a:latin typeface="Calibri"/>
            </a:endParaRPr>
          </a:p>
        </p:txBody>
      </p:sp>
      <p:cxnSp>
        <p:nvCxnSpPr>
          <p:cNvPr id="49" name="OTLSHAPE_TB_00000000000000000000000000000000_Separator6"/>
          <p:cNvCxnSpPr/>
          <p:nvPr>
            <p:custDataLst>
              <p:tags r:id="rId25"/>
            </p:custDataLst>
          </p:nvPr>
        </p:nvCxnSpPr>
        <p:spPr>
          <a:xfrm>
            <a:off x="5647259" y="5942088"/>
            <a:ext cx="0" cy="203200"/>
          </a:xfrm>
          <a:prstGeom prst="line">
            <a:avLst/>
          </a:prstGeom>
          <a:ln w="9525" cap="flat" cmpd="sng" algn="ctr">
            <a:solidFill>
              <a:schemeClr val="lt1">
                <a:alpha val="29804"/>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0" name="OTLSHAPE_TB_00000000000000000000000000000000_TimescaleInterval7"/>
          <p:cNvSpPr txBox="1"/>
          <p:nvPr>
            <p:custDataLst>
              <p:tags r:id="rId26"/>
            </p:custDataLst>
          </p:nvPr>
        </p:nvSpPr>
        <p:spPr>
          <a:xfrm>
            <a:off x="5710759" y="5950661"/>
            <a:ext cx="317500" cy="186055"/>
          </a:xfrm>
          <a:prstGeom prst="rect">
            <a:avLst/>
          </a:prstGeom>
          <a:noFill/>
        </p:spPr>
        <p:txBody>
          <a:bodyPr vert="horz" wrap="square" lIns="0" tIns="0" rIns="0" bIns="0" rtlCol="0" anchor="ctr" anchorCtr="0">
            <a:noAutofit/>
          </a:bodyPr>
          <a:lstStyle/>
          <a:p>
            <a:r>
              <a:rPr lang="en-GB" sz="1200" spc="-20" smtClean="0">
                <a:solidFill>
                  <a:schemeClr val="lt1"/>
                </a:solidFill>
                <a:latin typeface="Calibri"/>
              </a:rPr>
              <a:t>2002</a:t>
            </a:r>
            <a:endParaRPr lang="en-GB" sz="1200" spc="-20">
              <a:solidFill>
                <a:schemeClr val="lt1"/>
              </a:solidFill>
              <a:latin typeface="Calibri"/>
            </a:endParaRPr>
          </a:p>
        </p:txBody>
      </p:sp>
      <p:cxnSp>
        <p:nvCxnSpPr>
          <p:cNvPr id="51" name="OTLSHAPE_TB_00000000000000000000000000000000_Separator7"/>
          <p:cNvCxnSpPr/>
          <p:nvPr>
            <p:custDataLst>
              <p:tags r:id="rId27"/>
            </p:custDataLst>
          </p:nvPr>
        </p:nvCxnSpPr>
        <p:spPr>
          <a:xfrm>
            <a:off x="6455353" y="5942088"/>
            <a:ext cx="0" cy="203200"/>
          </a:xfrm>
          <a:prstGeom prst="line">
            <a:avLst/>
          </a:prstGeom>
          <a:ln w="9525" cap="flat" cmpd="sng" algn="ctr">
            <a:solidFill>
              <a:schemeClr val="lt1">
                <a:alpha val="29804"/>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2" name="OTLSHAPE_TB_00000000000000000000000000000000_TimescaleInterval8"/>
          <p:cNvSpPr txBox="1"/>
          <p:nvPr>
            <p:custDataLst>
              <p:tags r:id="rId28"/>
            </p:custDataLst>
          </p:nvPr>
        </p:nvSpPr>
        <p:spPr>
          <a:xfrm>
            <a:off x="6518853" y="5950661"/>
            <a:ext cx="317500" cy="186055"/>
          </a:xfrm>
          <a:prstGeom prst="rect">
            <a:avLst/>
          </a:prstGeom>
          <a:noFill/>
        </p:spPr>
        <p:txBody>
          <a:bodyPr vert="horz" wrap="square" lIns="0" tIns="0" rIns="0" bIns="0" rtlCol="0" anchor="ctr" anchorCtr="0">
            <a:noAutofit/>
          </a:bodyPr>
          <a:lstStyle/>
          <a:p>
            <a:r>
              <a:rPr lang="en-GB" sz="1200" spc="-20" smtClean="0">
                <a:solidFill>
                  <a:schemeClr val="lt1"/>
                </a:solidFill>
                <a:latin typeface="Calibri"/>
              </a:rPr>
              <a:t>2004</a:t>
            </a:r>
            <a:endParaRPr lang="en-GB" sz="1200" spc="-20">
              <a:solidFill>
                <a:schemeClr val="lt1"/>
              </a:solidFill>
              <a:latin typeface="Calibri"/>
            </a:endParaRPr>
          </a:p>
        </p:txBody>
      </p:sp>
      <p:cxnSp>
        <p:nvCxnSpPr>
          <p:cNvPr id="53" name="OTLSHAPE_TB_00000000000000000000000000000000_Separator8"/>
          <p:cNvCxnSpPr/>
          <p:nvPr>
            <p:custDataLst>
              <p:tags r:id="rId29"/>
            </p:custDataLst>
          </p:nvPr>
        </p:nvCxnSpPr>
        <p:spPr>
          <a:xfrm>
            <a:off x="7264553" y="5942088"/>
            <a:ext cx="0" cy="203200"/>
          </a:xfrm>
          <a:prstGeom prst="line">
            <a:avLst/>
          </a:prstGeom>
          <a:ln w="9525" cap="flat" cmpd="sng" algn="ctr">
            <a:solidFill>
              <a:schemeClr val="lt1">
                <a:alpha val="29804"/>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4" name="OTLSHAPE_TB_00000000000000000000000000000000_TimescaleInterval9"/>
          <p:cNvSpPr txBox="1"/>
          <p:nvPr>
            <p:custDataLst>
              <p:tags r:id="rId30"/>
            </p:custDataLst>
          </p:nvPr>
        </p:nvSpPr>
        <p:spPr>
          <a:xfrm>
            <a:off x="7328053" y="5950661"/>
            <a:ext cx="317500" cy="186055"/>
          </a:xfrm>
          <a:prstGeom prst="rect">
            <a:avLst/>
          </a:prstGeom>
          <a:noFill/>
        </p:spPr>
        <p:txBody>
          <a:bodyPr vert="horz" wrap="square" lIns="0" tIns="0" rIns="0" bIns="0" rtlCol="0" anchor="ctr" anchorCtr="0">
            <a:noAutofit/>
          </a:bodyPr>
          <a:lstStyle/>
          <a:p>
            <a:r>
              <a:rPr lang="en-GB" sz="1200" spc="-20" dirty="0" smtClean="0">
                <a:solidFill>
                  <a:schemeClr val="lt1"/>
                </a:solidFill>
                <a:latin typeface="Calibri"/>
              </a:rPr>
              <a:t>2006</a:t>
            </a:r>
            <a:endParaRPr lang="en-GB" sz="1200" spc="-20" dirty="0">
              <a:solidFill>
                <a:schemeClr val="lt1"/>
              </a:solidFill>
              <a:latin typeface="Calibri"/>
            </a:endParaRPr>
          </a:p>
        </p:txBody>
      </p:sp>
      <p:sp>
        <p:nvSpPr>
          <p:cNvPr id="61" name="OTLSHAPE_M_fd2115803f4d441882df966c2fe597f5_Title"/>
          <p:cNvSpPr txBox="1"/>
          <p:nvPr>
            <p:custDataLst>
              <p:tags r:id="rId31"/>
            </p:custDataLst>
          </p:nvPr>
        </p:nvSpPr>
        <p:spPr>
          <a:xfrm>
            <a:off x="1025084" y="5299045"/>
            <a:ext cx="495300" cy="170519"/>
          </a:xfrm>
          <a:prstGeom prst="rect">
            <a:avLst/>
          </a:prstGeom>
          <a:noFill/>
        </p:spPr>
        <p:txBody>
          <a:bodyPr vert="horz" wrap="square" lIns="0" tIns="0" rIns="0" bIns="0" rtlCol="0" anchor="ctr" anchorCtr="0">
            <a:spAutoFit/>
          </a:bodyPr>
          <a:lstStyle/>
          <a:p>
            <a:r>
              <a:rPr lang="en-GB" sz="1100" b="1" spc="-8" smtClean="0">
                <a:solidFill>
                  <a:schemeClr val="dk1"/>
                </a:solidFill>
                <a:latin typeface="Calibri"/>
              </a:rPr>
              <a:t>Survey 1</a:t>
            </a:r>
            <a:endParaRPr lang="en-GB" sz="1100" b="1" spc="-8">
              <a:solidFill>
                <a:schemeClr val="dk1"/>
              </a:solidFill>
              <a:latin typeface="Calibri"/>
            </a:endParaRPr>
          </a:p>
        </p:txBody>
      </p:sp>
      <p:sp>
        <p:nvSpPr>
          <p:cNvPr id="62" name="OTLSHAPE_M_fd2115803f4d441882df966c2fe597f5_Date"/>
          <p:cNvSpPr txBox="1"/>
          <p:nvPr>
            <p:custDataLst>
              <p:tags r:id="rId32"/>
            </p:custDataLst>
          </p:nvPr>
        </p:nvSpPr>
        <p:spPr>
          <a:xfrm>
            <a:off x="1025084" y="5482263"/>
            <a:ext cx="495300" cy="155025"/>
          </a:xfrm>
          <a:prstGeom prst="rect">
            <a:avLst/>
          </a:prstGeom>
          <a:noFill/>
        </p:spPr>
        <p:txBody>
          <a:bodyPr vert="horz" wrap="square" lIns="0" tIns="0" rIns="0" bIns="0" rtlCol="0" anchor="ctr" anchorCtr="0">
            <a:spAutoFit/>
          </a:bodyPr>
          <a:lstStyle/>
          <a:p>
            <a:r>
              <a:rPr lang="en-GB" sz="1000" spc="-8" smtClean="0">
                <a:solidFill>
                  <a:srgbClr val="1F497E"/>
                </a:solidFill>
                <a:latin typeface="Calibri"/>
              </a:rPr>
              <a:t>1/1/1990</a:t>
            </a:r>
            <a:endParaRPr lang="en-GB" sz="1000" spc="-8">
              <a:solidFill>
                <a:srgbClr val="1F497E"/>
              </a:solidFill>
              <a:latin typeface="Calibri"/>
            </a:endParaRPr>
          </a:p>
        </p:txBody>
      </p:sp>
      <p:sp>
        <p:nvSpPr>
          <p:cNvPr id="63" name="OTLSHAPE_M_fd2115803f4d441882df966c2fe597f5_Shape"/>
          <p:cNvSpPr/>
          <p:nvPr>
            <p:custDataLst>
              <p:tags r:id="rId33"/>
            </p:custDataLst>
          </p:nvPr>
        </p:nvSpPr>
        <p:spPr>
          <a:xfrm rot="16200000">
            <a:off x="828234" y="5411016"/>
            <a:ext cx="165100" cy="165100"/>
          </a:xfrm>
          <a:prstGeom prst="flowChartMerge">
            <a:avLst/>
          </a:prstGeom>
          <a:solidFill>
            <a:srgbClr val="0072BC"/>
          </a:solidFill>
          <a:ln w="25400" cap="flat" cmpd="sng" algn="ctr">
            <a:noFill/>
            <a:prstDash val="solid"/>
          </a:ln>
          <a:effectLst/>
          <a:scene3d>
            <a:camera prst="orthographicFront"/>
            <a:lightRig rig="threePt" dir="t"/>
          </a:scene3d>
          <a:sp3d>
            <a:bevelT h="12700"/>
          </a:sp3d>
          <a:extLst>
            <a:ext uri="{91240B29-F687-4F45-9708-019B960494DF}">
              <a14:hiddenLine xmlns:a14="http://schemas.microsoft.com/office/drawing/2010/main" w="25400" cap="flat" cmpd="sng" algn="ctr">
                <a:solidFill>
                  <a:schemeClr val="accent1">
                    <a:shade val="50000"/>
                  </a:schemeClr>
                </a:solidFill>
                <a:prstDash val="solid"/>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TLSHAPE_M_5cae6c6b123b45c3a03f436b437209e7_Title"/>
          <p:cNvSpPr txBox="1"/>
          <p:nvPr>
            <p:custDataLst>
              <p:tags r:id="rId34"/>
            </p:custDataLst>
          </p:nvPr>
        </p:nvSpPr>
        <p:spPr>
          <a:xfrm>
            <a:off x="3046425" y="5299045"/>
            <a:ext cx="495300" cy="170519"/>
          </a:xfrm>
          <a:prstGeom prst="rect">
            <a:avLst/>
          </a:prstGeom>
          <a:noFill/>
        </p:spPr>
        <p:txBody>
          <a:bodyPr vert="horz" wrap="square" lIns="0" tIns="0" rIns="0" bIns="0" rtlCol="0" anchor="ctr" anchorCtr="0">
            <a:spAutoFit/>
          </a:bodyPr>
          <a:lstStyle/>
          <a:p>
            <a:r>
              <a:rPr lang="en-GB" sz="1100" b="1" spc="-8" dirty="0" smtClean="0">
                <a:solidFill>
                  <a:schemeClr val="dk1"/>
                </a:solidFill>
                <a:latin typeface="Calibri"/>
              </a:rPr>
              <a:t>Survey 2</a:t>
            </a:r>
            <a:endParaRPr lang="en-GB" sz="1100" b="1" spc="-8" dirty="0">
              <a:solidFill>
                <a:schemeClr val="dk1"/>
              </a:solidFill>
              <a:latin typeface="Calibri"/>
            </a:endParaRPr>
          </a:p>
        </p:txBody>
      </p:sp>
      <p:sp>
        <p:nvSpPr>
          <p:cNvPr id="65" name="OTLSHAPE_M_5cae6c6b123b45c3a03f436b437209e7_Date"/>
          <p:cNvSpPr txBox="1"/>
          <p:nvPr>
            <p:custDataLst>
              <p:tags r:id="rId35"/>
            </p:custDataLst>
          </p:nvPr>
        </p:nvSpPr>
        <p:spPr>
          <a:xfrm>
            <a:off x="3046425" y="5482263"/>
            <a:ext cx="495300" cy="155025"/>
          </a:xfrm>
          <a:prstGeom prst="rect">
            <a:avLst/>
          </a:prstGeom>
          <a:noFill/>
        </p:spPr>
        <p:txBody>
          <a:bodyPr vert="horz" wrap="square" lIns="0" tIns="0" rIns="0" bIns="0" rtlCol="0" anchor="ctr" anchorCtr="0">
            <a:spAutoFit/>
          </a:bodyPr>
          <a:lstStyle/>
          <a:p>
            <a:r>
              <a:rPr lang="en-GB" sz="1000" spc="-8" dirty="0" smtClean="0">
                <a:solidFill>
                  <a:srgbClr val="1F497E"/>
                </a:solidFill>
                <a:latin typeface="Calibri"/>
              </a:rPr>
              <a:t>1/1/1995</a:t>
            </a:r>
            <a:endParaRPr lang="en-GB" sz="1000" spc="-8" dirty="0">
              <a:solidFill>
                <a:srgbClr val="1F497E"/>
              </a:solidFill>
              <a:latin typeface="Calibri"/>
            </a:endParaRPr>
          </a:p>
        </p:txBody>
      </p:sp>
      <p:sp>
        <p:nvSpPr>
          <p:cNvPr id="66" name="OTLSHAPE_M_5cae6c6b123b45c3a03f436b437209e7_Shape"/>
          <p:cNvSpPr/>
          <p:nvPr>
            <p:custDataLst>
              <p:tags r:id="rId36"/>
            </p:custDataLst>
          </p:nvPr>
        </p:nvSpPr>
        <p:spPr>
          <a:xfrm rot="16200000">
            <a:off x="2849575" y="5411016"/>
            <a:ext cx="165100" cy="165100"/>
          </a:xfrm>
          <a:prstGeom prst="flowChartMerge">
            <a:avLst/>
          </a:prstGeom>
          <a:solidFill>
            <a:schemeClr val="accent1"/>
          </a:solidFill>
          <a:ln w="25400" cap="flat" cmpd="sng" algn="ctr">
            <a:noFill/>
            <a:prstDash val="solid"/>
          </a:ln>
          <a:effectLst/>
          <a:scene3d>
            <a:camera prst="orthographicFront"/>
            <a:lightRig rig="threePt" dir="t"/>
          </a:scene3d>
          <a:sp3d>
            <a:bevelT h="12700"/>
          </a:sp3d>
          <a:extLst>
            <a:ext uri="{91240B29-F687-4F45-9708-019B960494DF}">
              <a14:hiddenLine xmlns:a14="http://schemas.microsoft.com/office/drawing/2010/main" w="25400" cap="flat" cmpd="sng" algn="ctr">
                <a:solidFill>
                  <a:schemeClr val="accent1">
                    <a:shade val="50000"/>
                  </a:schemeClr>
                </a:solidFill>
                <a:prstDash val="solid"/>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TLSHAPE_M_3f7c414cb02b4558b15f6160f74f7710_Title"/>
          <p:cNvSpPr txBox="1"/>
          <p:nvPr>
            <p:custDataLst>
              <p:tags r:id="rId37"/>
            </p:custDataLst>
          </p:nvPr>
        </p:nvSpPr>
        <p:spPr>
          <a:xfrm>
            <a:off x="4663719" y="5299045"/>
            <a:ext cx="495300" cy="170519"/>
          </a:xfrm>
          <a:prstGeom prst="rect">
            <a:avLst/>
          </a:prstGeom>
          <a:noFill/>
        </p:spPr>
        <p:txBody>
          <a:bodyPr vert="horz" wrap="square" lIns="0" tIns="0" rIns="0" bIns="0" rtlCol="0" anchor="ctr" anchorCtr="0">
            <a:spAutoFit/>
          </a:bodyPr>
          <a:lstStyle/>
          <a:p>
            <a:r>
              <a:rPr lang="en-GB" sz="1100" b="1" spc="-8" smtClean="0">
                <a:solidFill>
                  <a:schemeClr val="dk1"/>
                </a:solidFill>
                <a:latin typeface="Calibri"/>
              </a:rPr>
              <a:t>Survey 3</a:t>
            </a:r>
            <a:endParaRPr lang="en-GB" sz="1100" b="1" spc="-8">
              <a:solidFill>
                <a:schemeClr val="dk1"/>
              </a:solidFill>
              <a:latin typeface="Calibri"/>
            </a:endParaRPr>
          </a:p>
        </p:txBody>
      </p:sp>
      <p:sp>
        <p:nvSpPr>
          <p:cNvPr id="68" name="OTLSHAPE_M_3f7c414cb02b4558b15f6160f74f7710_Date"/>
          <p:cNvSpPr txBox="1"/>
          <p:nvPr>
            <p:custDataLst>
              <p:tags r:id="rId38"/>
            </p:custDataLst>
          </p:nvPr>
        </p:nvSpPr>
        <p:spPr>
          <a:xfrm>
            <a:off x="4663719" y="5482263"/>
            <a:ext cx="495300" cy="155025"/>
          </a:xfrm>
          <a:prstGeom prst="rect">
            <a:avLst/>
          </a:prstGeom>
          <a:noFill/>
        </p:spPr>
        <p:txBody>
          <a:bodyPr vert="horz" wrap="square" lIns="0" tIns="0" rIns="0" bIns="0" rtlCol="0" anchor="ctr" anchorCtr="0">
            <a:spAutoFit/>
          </a:bodyPr>
          <a:lstStyle/>
          <a:p>
            <a:r>
              <a:rPr lang="en-GB" sz="1000" spc="-8" dirty="0" smtClean="0">
                <a:solidFill>
                  <a:srgbClr val="1F497E"/>
                </a:solidFill>
                <a:latin typeface="Calibri"/>
              </a:rPr>
              <a:t>1/1/1999</a:t>
            </a:r>
            <a:endParaRPr lang="en-GB" sz="1000" spc="-8" dirty="0">
              <a:solidFill>
                <a:srgbClr val="1F497E"/>
              </a:solidFill>
              <a:latin typeface="Calibri"/>
            </a:endParaRPr>
          </a:p>
        </p:txBody>
      </p:sp>
      <p:sp>
        <p:nvSpPr>
          <p:cNvPr id="69" name="OTLSHAPE_M_3f7c414cb02b4558b15f6160f74f7710_Shape"/>
          <p:cNvSpPr/>
          <p:nvPr>
            <p:custDataLst>
              <p:tags r:id="rId39"/>
            </p:custDataLst>
          </p:nvPr>
        </p:nvSpPr>
        <p:spPr>
          <a:xfrm rot="16200000">
            <a:off x="4466869" y="5411016"/>
            <a:ext cx="165100" cy="165100"/>
          </a:xfrm>
          <a:prstGeom prst="flowChartMerge">
            <a:avLst/>
          </a:prstGeom>
          <a:solidFill>
            <a:schemeClr val="accent2"/>
          </a:solidFill>
          <a:ln w="25400" cap="flat" cmpd="sng" algn="ctr">
            <a:noFill/>
            <a:prstDash val="solid"/>
          </a:ln>
          <a:effectLst/>
          <a:scene3d>
            <a:camera prst="orthographicFront"/>
            <a:lightRig rig="threePt" dir="t"/>
          </a:scene3d>
          <a:sp3d>
            <a:bevelT h="12700"/>
          </a:sp3d>
          <a:extLst>
            <a:ext uri="{91240B29-F687-4F45-9708-019B960494DF}">
              <a14:hiddenLine xmlns:a14="http://schemas.microsoft.com/office/drawing/2010/main" w="25400" cap="flat" cmpd="sng" algn="ctr">
                <a:solidFill>
                  <a:schemeClr val="accent1">
                    <a:shade val="50000"/>
                  </a:schemeClr>
                </a:solidFill>
                <a:prstDash val="solid"/>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TLSHAPE_M_08dd27a8e9d34a598e93e78b1592e22f_Title"/>
          <p:cNvSpPr txBox="1"/>
          <p:nvPr>
            <p:custDataLst>
              <p:tags r:id="rId40"/>
            </p:custDataLst>
          </p:nvPr>
        </p:nvSpPr>
        <p:spPr>
          <a:xfrm>
            <a:off x="6281013" y="5299045"/>
            <a:ext cx="495300" cy="170519"/>
          </a:xfrm>
          <a:prstGeom prst="rect">
            <a:avLst/>
          </a:prstGeom>
          <a:noFill/>
        </p:spPr>
        <p:txBody>
          <a:bodyPr vert="horz" wrap="square" lIns="0" tIns="0" rIns="0" bIns="0" rtlCol="0" anchor="ctr" anchorCtr="0">
            <a:spAutoFit/>
          </a:bodyPr>
          <a:lstStyle/>
          <a:p>
            <a:r>
              <a:rPr lang="en-GB" sz="1100" b="1" spc="-8" smtClean="0">
                <a:solidFill>
                  <a:schemeClr val="dk1"/>
                </a:solidFill>
                <a:latin typeface="Calibri"/>
              </a:rPr>
              <a:t>Survey 4</a:t>
            </a:r>
            <a:endParaRPr lang="en-GB" sz="1100" b="1" spc="-8">
              <a:solidFill>
                <a:schemeClr val="dk1"/>
              </a:solidFill>
              <a:latin typeface="Calibri"/>
            </a:endParaRPr>
          </a:p>
        </p:txBody>
      </p:sp>
      <p:sp>
        <p:nvSpPr>
          <p:cNvPr id="71" name="OTLSHAPE_M_08dd27a8e9d34a598e93e78b1592e22f_Date"/>
          <p:cNvSpPr txBox="1"/>
          <p:nvPr>
            <p:custDataLst>
              <p:tags r:id="rId41"/>
            </p:custDataLst>
          </p:nvPr>
        </p:nvSpPr>
        <p:spPr>
          <a:xfrm>
            <a:off x="6281013" y="5482263"/>
            <a:ext cx="495300" cy="155025"/>
          </a:xfrm>
          <a:prstGeom prst="rect">
            <a:avLst/>
          </a:prstGeom>
          <a:noFill/>
        </p:spPr>
        <p:txBody>
          <a:bodyPr vert="horz" wrap="square" lIns="0" tIns="0" rIns="0" bIns="0" rtlCol="0" anchor="ctr" anchorCtr="0">
            <a:spAutoFit/>
          </a:bodyPr>
          <a:lstStyle/>
          <a:p>
            <a:r>
              <a:rPr lang="en-GB" sz="1000" spc="-8" smtClean="0">
                <a:solidFill>
                  <a:srgbClr val="1F497E"/>
                </a:solidFill>
                <a:latin typeface="Calibri"/>
              </a:rPr>
              <a:t>1/1/2003</a:t>
            </a:r>
            <a:endParaRPr lang="en-GB" sz="1000" spc="-8">
              <a:solidFill>
                <a:srgbClr val="1F497E"/>
              </a:solidFill>
              <a:latin typeface="Calibri"/>
            </a:endParaRPr>
          </a:p>
        </p:txBody>
      </p:sp>
      <p:sp>
        <p:nvSpPr>
          <p:cNvPr id="72" name="OTLSHAPE_M_08dd27a8e9d34a598e93e78b1592e22f_Shape"/>
          <p:cNvSpPr/>
          <p:nvPr>
            <p:custDataLst>
              <p:tags r:id="rId42"/>
            </p:custDataLst>
          </p:nvPr>
        </p:nvSpPr>
        <p:spPr>
          <a:xfrm rot="16200000">
            <a:off x="6084163" y="5411016"/>
            <a:ext cx="165100" cy="165100"/>
          </a:xfrm>
          <a:prstGeom prst="flowChartMerge">
            <a:avLst/>
          </a:prstGeom>
          <a:solidFill>
            <a:schemeClr val="accent3"/>
          </a:solidFill>
          <a:ln w="25400" cap="flat" cmpd="sng" algn="ctr">
            <a:noFill/>
            <a:prstDash val="solid"/>
          </a:ln>
          <a:effectLst/>
          <a:scene3d>
            <a:camera prst="orthographicFront"/>
            <a:lightRig rig="threePt" dir="t"/>
          </a:scene3d>
          <a:sp3d>
            <a:bevelT h="12700"/>
          </a:sp3d>
          <a:extLst>
            <a:ext uri="{91240B29-F687-4F45-9708-019B960494DF}">
              <a14:hiddenLine xmlns:a14="http://schemas.microsoft.com/office/drawing/2010/main" w="25400" cap="flat" cmpd="sng" algn="ctr">
                <a:solidFill>
                  <a:schemeClr val="accent1">
                    <a:shade val="50000"/>
                  </a:schemeClr>
                </a:solidFill>
                <a:prstDash val="solid"/>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OTLSHAPE_M_8bb0ab0b7db5453c95f4fdb9e1278b85_Title"/>
          <p:cNvSpPr txBox="1"/>
          <p:nvPr>
            <p:custDataLst>
              <p:tags r:id="rId43"/>
            </p:custDataLst>
          </p:nvPr>
        </p:nvSpPr>
        <p:spPr>
          <a:xfrm>
            <a:off x="7090213" y="4846501"/>
            <a:ext cx="495300" cy="170519"/>
          </a:xfrm>
          <a:prstGeom prst="rect">
            <a:avLst/>
          </a:prstGeom>
          <a:noFill/>
        </p:spPr>
        <p:txBody>
          <a:bodyPr vert="horz" wrap="square" lIns="0" tIns="0" rIns="0" bIns="0" rtlCol="0" anchor="ctr" anchorCtr="0">
            <a:spAutoFit/>
          </a:bodyPr>
          <a:lstStyle/>
          <a:p>
            <a:r>
              <a:rPr lang="en-GB" sz="1100" b="1" spc="-8" smtClean="0">
                <a:solidFill>
                  <a:schemeClr val="dk1"/>
                </a:solidFill>
                <a:latin typeface="Calibri"/>
              </a:rPr>
              <a:t>Survey 5</a:t>
            </a:r>
            <a:endParaRPr lang="en-GB" sz="1100" b="1" spc="-8">
              <a:solidFill>
                <a:schemeClr val="dk1"/>
              </a:solidFill>
              <a:latin typeface="Calibri"/>
            </a:endParaRPr>
          </a:p>
        </p:txBody>
      </p:sp>
      <p:sp>
        <p:nvSpPr>
          <p:cNvPr id="74" name="OTLSHAPE_M_8bb0ab0b7db5453c95f4fdb9e1278b85_Date"/>
          <p:cNvSpPr txBox="1"/>
          <p:nvPr>
            <p:custDataLst>
              <p:tags r:id="rId44"/>
            </p:custDataLst>
          </p:nvPr>
        </p:nvSpPr>
        <p:spPr>
          <a:xfrm>
            <a:off x="7090213" y="5029720"/>
            <a:ext cx="495300" cy="155025"/>
          </a:xfrm>
          <a:prstGeom prst="rect">
            <a:avLst/>
          </a:prstGeom>
          <a:noFill/>
        </p:spPr>
        <p:txBody>
          <a:bodyPr vert="horz" wrap="square" lIns="0" tIns="0" rIns="0" bIns="0" rtlCol="0" anchor="ctr" anchorCtr="0">
            <a:spAutoFit/>
          </a:bodyPr>
          <a:lstStyle/>
          <a:p>
            <a:r>
              <a:rPr lang="en-GB" sz="1000" spc="-8" smtClean="0">
                <a:solidFill>
                  <a:srgbClr val="1F497E"/>
                </a:solidFill>
                <a:latin typeface="Calibri"/>
              </a:rPr>
              <a:t>1/1/2005</a:t>
            </a:r>
            <a:endParaRPr lang="en-GB" sz="1000" spc="-8">
              <a:solidFill>
                <a:srgbClr val="1F497E"/>
              </a:solidFill>
              <a:latin typeface="Calibri"/>
            </a:endParaRPr>
          </a:p>
        </p:txBody>
      </p:sp>
      <p:sp>
        <p:nvSpPr>
          <p:cNvPr id="75" name="OTLSHAPE_M_8bb0ab0b7db5453c95f4fdb9e1278b85_Shape"/>
          <p:cNvSpPr/>
          <p:nvPr>
            <p:custDataLst>
              <p:tags r:id="rId45"/>
            </p:custDataLst>
          </p:nvPr>
        </p:nvSpPr>
        <p:spPr>
          <a:xfrm rot="16200000">
            <a:off x="6893363" y="4958473"/>
            <a:ext cx="165100" cy="165100"/>
          </a:xfrm>
          <a:prstGeom prst="flowChartMerge">
            <a:avLst/>
          </a:prstGeom>
          <a:solidFill>
            <a:schemeClr val="accent4"/>
          </a:solidFill>
          <a:ln w="25400" cap="flat" cmpd="sng" algn="ctr">
            <a:noFill/>
            <a:prstDash val="solid"/>
          </a:ln>
          <a:effectLst/>
          <a:scene3d>
            <a:camera prst="orthographicFront"/>
            <a:lightRig rig="threePt" dir="t"/>
          </a:scene3d>
          <a:sp3d>
            <a:bevelT h="12700"/>
          </a:sp3d>
          <a:extLst>
            <a:ext uri="{91240B29-F687-4F45-9708-019B960494DF}">
              <a14:hiddenLine xmlns:a14="http://schemas.microsoft.com/office/drawing/2010/main" w="25400" cap="flat" cmpd="sng" algn="ctr">
                <a:solidFill>
                  <a:schemeClr val="accent1">
                    <a:shade val="50000"/>
                  </a:schemeClr>
                </a:solidFill>
                <a:prstDash val="solid"/>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OTLSHAPE_M_5eeed1eb04db415095c6b2eafa81aced_Title"/>
          <p:cNvSpPr txBox="1"/>
          <p:nvPr>
            <p:custDataLst>
              <p:tags r:id="rId46"/>
            </p:custDataLst>
          </p:nvPr>
        </p:nvSpPr>
        <p:spPr>
          <a:xfrm>
            <a:off x="7494260" y="5299045"/>
            <a:ext cx="495300" cy="170519"/>
          </a:xfrm>
          <a:prstGeom prst="rect">
            <a:avLst/>
          </a:prstGeom>
          <a:noFill/>
        </p:spPr>
        <p:txBody>
          <a:bodyPr vert="horz" wrap="square" lIns="0" tIns="0" rIns="0" bIns="0" rtlCol="0" anchor="ctr" anchorCtr="0">
            <a:spAutoFit/>
          </a:bodyPr>
          <a:lstStyle/>
          <a:p>
            <a:r>
              <a:rPr lang="en-GB" sz="1100" b="1" spc="-8" smtClean="0">
                <a:solidFill>
                  <a:schemeClr val="dk1"/>
                </a:solidFill>
                <a:latin typeface="Calibri"/>
              </a:rPr>
              <a:t>Survey 6</a:t>
            </a:r>
            <a:endParaRPr lang="en-GB" sz="1100" b="1" spc="-8">
              <a:solidFill>
                <a:schemeClr val="dk1"/>
              </a:solidFill>
              <a:latin typeface="Calibri"/>
            </a:endParaRPr>
          </a:p>
        </p:txBody>
      </p:sp>
      <p:sp>
        <p:nvSpPr>
          <p:cNvPr id="77" name="OTLSHAPE_M_5eeed1eb04db415095c6b2eafa81aced_Date"/>
          <p:cNvSpPr txBox="1"/>
          <p:nvPr>
            <p:custDataLst>
              <p:tags r:id="rId47"/>
            </p:custDataLst>
          </p:nvPr>
        </p:nvSpPr>
        <p:spPr>
          <a:xfrm>
            <a:off x="7494260" y="5482263"/>
            <a:ext cx="495300" cy="155025"/>
          </a:xfrm>
          <a:prstGeom prst="rect">
            <a:avLst/>
          </a:prstGeom>
          <a:noFill/>
        </p:spPr>
        <p:txBody>
          <a:bodyPr vert="horz" wrap="square" lIns="0" tIns="0" rIns="0" bIns="0" rtlCol="0" anchor="ctr" anchorCtr="0">
            <a:spAutoFit/>
          </a:bodyPr>
          <a:lstStyle/>
          <a:p>
            <a:r>
              <a:rPr lang="en-GB" sz="1000" spc="-8" smtClean="0">
                <a:solidFill>
                  <a:srgbClr val="1F497E"/>
                </a:solidFill>
                <a:latin typeface="Calibri"/>
              </a:rPr>
              <a:t>1/1/2006</a:t>
            </a:r>
            <a:endParaRPr lang="en-GB" sz="1000" spc="-8">
              <a:solidFill>
                <a:srgbClr val="1F497E"/>
              </a:solidFill>
              <a:latin typeface="Calibri"/>
            </a:endParaRPr>
          </a:p>
        </p:txBody>
      </p:sp>
      <p:sp>
        <p:nvSpPr>
          <p:cNvPr id="78" name="OTLSHAPE_M_5eeed1eb04db415095c6b2eafa81aced_Shape"/>
          <p:cNvSpPr/>
          <p:nvPr>
            <p:custDataLst>
              <p:tags r:id="rId48"/>
            </p:custDataLst>
          </p:nvPr>
        </p:nvSpPr>
        <p:spPr>
          <a:xfrm rot="16200000">
            <a:off x="7297410" y="5411016"/>
            <a:ext cx="165100" cy="165100"/>
          </a:xfrm>
          <a:prstGeom prst="flowChartMerge">
            <a:avLst/>
          </a:prstGeom>
          <a:solidFill>
            <a:schemeClr val="accent5"/>
          </a:solidFill>
          <a:ln w="25400" cap="flat" cmpd="sng" algn="ctr">
            <a:noFill/>
            <a:prstDash val="solid"/>
          </a:ln>
          <a:effectLst/>
          <a:scene3d>
            <a:camera prst="orthographicFront"/>
            <a:lightRig rig="threePt" dir="t"/>
          </a:scene3d>
          <a:sp3d>
            <a:bevelT h="12700"/>
          </a:sp3d>
          <a:extLst>
            <a:ext uri="{91240B29-F687-4F45-9708-019B960494DF}">
              <a14:hiddenLine xmlns:a14="http://schemas.microsoft.com/office/drawing/2010/main" w="25400" cap="flat" cmpd="sng" algn="ctr">
                <a:solidFill>
                  <a:schemeClr val="accent1">
                    <a:shade val="50000"/>
                  </a:schemeClr>
                </a:solidFill>
                <a:prstDash val="solid"/>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TextBox 78"/>
          <p:cNvSpPr txBox="1"/>
          <p:nvPr/>
        </p:nvSpPr>
        <p:spPr>
          <a:xfrm>
            <a:off x="1713428" y="2067092"/>
            <a:ext cx="711737" cy="369332"/>
          </a:xfrm>
          <a:prstGeom prst="rect">
            <a:avLst/>
          </a:prstGeom>
          <a:noFill/>
        </p:spPr>
        <p:txBody>
          <a:bodyPr wrap="square" rtlCol="0">
            <a:spAutoFit/>
          </a:bodyPr>
          <a:lstStyle/>
          <a:p>
            <a:r>
              <a:rPr lang="en-GB" dirty="0" smtClean="0">
                <a:solidFill>
                  <a:schemeClr val="bg1"/>
                </a:solidFill>
              </a:rPr>
              <a:t>1990</a:t>
            </a:r>
            <a:endParaRPr lang="en-GB" dirty="0">
              <a:solidFill>
                <a:schemeClr val="bg1"/>
              </a:solidFill>
            </a:endParaRPr>
          </a:p>
        </p:txBody>
      </p:sp>
      <p:sp>
        <p:nvSpPr>
          <p:cNvPr id="108" name="TextBox 107"/>
          <p:cNvSpPr txBox="1"/>
          <p:nvPr/>
        </p:nvSpPr>
        <p:spPr>
          <a:xfrm>
            <a:off x="4652111" y="2067092"/>
            <a:ext cx="711737" cy="369332"/>
          </a:xfrm>
          <a:prstGeom prst="rect">
            <a:avLst/>
          </a:prstGeom>
          <a:noFill/>
        </p:spPr>
        <p:txBody>
          <a:bodyPr wrap="square" rtlCol="0">
            <a:spAutoFit/>
          </a:bodyPr>
          <a:lstStyle/>
          <a:p>
            <a:r>
              <a:rPr lang="en-GB" dirty="0" smtClean="0">
                <a:solidFill>
                  <a:schemeClr val="bg1"/>
                </a:solidFill>
              </a:rPr>
              <a:t>1995</a:t>
            </a:r>
            <a:endParaRPr lang="en-GB" dirty="0">
              <a:solidFill>
                <a:schemeClr val="bg1"/>
              </a:solidFill>
            </a:endParaRPr>
          </a:p>
        </p:txBody>
      </p:sp>
      <p:sp>
        <p:nvSpPr>
          <p:cNvPr id="110" name="TextBox 109"/>
          <p:cNvSpPr txBox="1"/>
          <p:nvPr/>
        </p:nvSpPr>
        <p:spPr>
          <a:xfrm>
            <a:off x="1713429" y="3646174"/>
            <a:ext cx="711737" cy="369332"/>
          </a:xfrm>
          <a:prstGeom prst="rect">
            <a:avLst/>
          </a:prstGeom>
          <a:noFill/>
        </p:spPr>
        <p:txBody>
          <a:bodyPr wrap="square" rtlCol="0">
            <a:spAutoFit/>
          </a:bodyPr>
          <a:lstStyle/>
          <a:p>
            <a:r>
              <a:rPr lang="en-GB" dirty="0" smtClean="0">
                <a:solidFill>
                  <a:schemeClr val="bg1"/>
                </a:solidFill>
              </a:rPr>
              <a:t>2003</a:t>
            </a:r>
            <a:endParaRPr lang="en-GB" dirty="0">
              <a:solidFill>
                <a:schemeClr val="bg1"/>
              </a:solidFill>
            </a:endParaRPr>
          </a:p>
        </p:txBody>
      </p:sp>
      <p:sp>
        <p:nvSpPr>
          <p:cNvPr id="114" name="TextBox 113"/>
          <p:cNvSpPr txBox="1"/>
          <p:nvPr/>
        </p:nvSpPr>
        <p:spPr>
          <a:xfrm>
            <a:off x="1716509" y="4345965"/>
            <a:ext cx="711737" cy="369332"/>
          </a:xfrm>
          <a:prstGeom prst="rect">
            <a:avLst/>
          </a:prstGeom>
          <a:noFill/>
        </p:spPr>
        <p:txBody>
          <a:bodyPr wrap="square" rtlCol="0">
            <a:spAutoFit/>
          </a:bodyPr>
          <a:lstStyle/>
          <a:p>
            <a:r>
              <a:rPr lang="en-GB" dirty="0" smtClean="0">
                <a:solidFill>
                  <a:schemeClr val="bg1"/>
                </a:solidFill>
              </a:rPr>
              <a:t>2003</a:t>
            </a:r>
            <a:endParaRPr lang="en-GB" dirty="0">
              <a:solidFill>
                <a:schemeClr val="bg1"/>
              </a:solidFill>
            </a:endParaRPr>
          </a:p>
        </p:txBody>
      </p:sp>
      <p:pic>
        <p:nvPicPr>
          <p:cNvPr id="4" name="Picture 3"/>
          <p:cNvPicPr>
            <a:picLocks noChangeAspect="1"/>
          </p:cNvPicPr>
          <p:nvPr/>
        </p:nvPicPr>
        <p:blipFill>
          <a:blip r:embed="rId51" cstate="print">
            <a:extLst>
              <a:ext uri="{28A0092B-C50C-407E-A947-70E740481C1C}">
                <a14:useLocalDpi xmlns:a14="http://schemas.microsoft.com/office/drawing/2010/main" val="0"/>
              </a:ext>
            </a:extLst>
          </a:blip>
          <a:stretch>
            <a:fillRect/>
          </a:stretch>
        </p:blipFill>
        <p:spPr>
          <a:xfrm>
            <a:off x="-75621" y="0"/>
            <a:ext cx="3289687" cy="2436424"/>
          </a:xfrm>
          <a:prstGeom prst="rect">
            <a:avLst/>
          </a:prstGeom>
        </p:spPr>
      </p:pic>
      <p:pic>
        <p:nvPicPr>
          <p:cNvPr id="6" name="Picture 5"/>
          <p:cNvPicPr>
            <a:picLocks noChangeAspect="1"/>
          </p:cNvPicPr>
          <p:nvPr/>
        </p:nvPicPr>
        <p:blipFill>
          <a:blip r:embed="rId52" cstate="print">
            <a:extLst>
              <a:ext uri="{28A0092B-C50C-407E-A947-70E740481C1C}">
                <a14:useLocalDpi xmlns:a14="http://schemas.microsoft.com/office/drawing/2010/main" val="0"/>
              </a:ext>
            </a:extLst>
          </a:blip>
          <a:stretch>
            <a:fillRect/>
          </a:stretch>
        </p:blipFill>
        <p:spPr>
          <a:xfrm>
            <a:off x="3127282" y="135553"/>
            <a:ext cx="3106661" cy="2300871"/>
          </a:xfrm>
          <a:prstGeom prst="rect">
            <a:avLst/>
          </a:prstGeom>
        </p:spPr>
      </p:pic>
      <p:pic>
        <p:nvPicPr>
          <p:cNvPr id="7" name="Picture 6"/>
          <p:cNvPicPr>
            <a:picLocks noChangeAspect="1"/>
          </p:cNvPicPr>
          <p:nvPr/>
        </p:nvPicPr>
        <p:blipFill>
          <a:blip r:embed="rId53" cstate="print">
            <a:extLst>
              <a:ext uri="{28A0092B-C50C-407E-A947-70E740481C1C}">
                <a14:useLocalDpi xmlns:a14="http://schemas.microsoft.com/office/drawing/2010/main" val="0"/>
              </a:ext>
            </a:extLst>
          </a:blip>
          <a:stretch>
            <a:fillRect/>
          </a:stretch>
        </p:blipFill>
        <p:spPr>
          <a:xfrm>
            <a:off x="5633215" y="-17737"/>
            <a:ext cx="3328390" cy="2454161"/>
          </a:xfrm>
          <a:prstGeom prst="rect">
            <a:avLst/>
          </a:prstGeom>
        </p:spPr>
      </p:pic>
      <p:pic>
        <p:nvPicPr>
          <p:cNvPr id="8" name="Picture 7"/>
          <p:cNvPicPr>
            <a:picLocks noChangeAspect="1"/>
          </p:cNvPicPr>
          <p:nvPr/>
        </p:nvPicPr>
        <p:blipFill>
          <a:blip r:embed="rId54" cstate="print">
            <a:extLst>
              <a:ext uri="{28A0092B-C50C-407E-A947-70E740481C1C}">
                <a14:useLocalDpi xmlns:a14="http://schemas.microsoft.com/office/drawing/2010/main" val="0"/>
              </a:ext>
            </a:extLst>
          </a:blip>
          <a:stretch>
            <a:fillRect/>
          </a:stretch>
        </p:blipFill>
        <p:spPr>
          <a:xfrm>
            <a:off x="-9810" y="2429012"/>
            <a:ext cx="3294075" cy="2428859"/>
          </a:xfrm>
          <a:prstGeom prst="rect">
            <a:avLst/>
          </a:prstGeom>
        </p:spPr>
      </p:pic>
      <p:pic>
        <p:nvPicPr>
          <p:cNvPr id="9" name="Picture 8"/>
          <p:cNvPicPr>
            <a:picLocks noChangeAspect="1"/>
          </p:cNvPicPr>
          <p:nvPr/>
        </p:nvPicPr>
        <p:blipFill>
          <a:blip r:embed="rId55" cstate="print">
            <a:extLst>
              <a:ext uri="{28A0092B-C50C-407E-A947-70E740481C1C}">
                <a14:useLocalDpi xmlns:a14="http://schemas.microsoft.com/office/drawing/2010/main" val="0"/>
              </a:ext>
            </a:extLst>
          </a:blip>
          <a:stretch>
            <a:fillRect/>
          </a:stretch>
        </p:blipFill>
        <p:spPr>
          <a:xfrm>
            <a:off x="3053177" y="2473836"/>
            <a:ext cx="3039921" cy="2241461"/>
          </a:xfrm>
          <a:prstGeom prst="rect">
            <a:avLst/>
          </a:prstGeom>
        </p:spPr>
      </p:pic>
      <p:pic>
        <p:nvPicPr>
          <p:cNvPr id="10" name="Picture 9"/>
          <p:cNvPicPr>
            <a:picLocks noChangeAspect="1"/>
          </p:cNvPicPr>
          <p:nvPr/>
        </p:nvPicPr>
        <p:blipFill>
          <a:blip r:embed="rId56" cstate="print">
            <a:extLst>
              <a:ext uri="{28A0092B-C50C-407E-A947-70E740481C1C}">
                <a14:useLocalDpi xmlns:a14="http://schemas.microsoft.com/office/drawing/2010/main" val="0"/>
              </a:ext>
            </a:extLst>
          </a:blip>
          <a:stretch>
            <a:fillRect/>
          </a:stretch>
        </p:blipFill>
        <p:spPr>
          <a:xfrm>
            <a:off x="6111737" y="2443217"/>
            <a:ext cx="3004984" cy="2225566"/>
          </a:xfrm>
          <a:prstGeom prst="rect">
            <a:avLst/>
          </a:prstGeom>
        </p:spPr>
      </p:pic>
    </p:spTree>
    <p:custDataLst>
      <p:tags r:id="rId1"/>
    </p:custDataLst>
    <p:extLst>
      <p:ext uri="{BB962C8B-B14F-4D97-AF65-F5344CB8AC3E}">
        <p14:creationId xmlns:p14="http://schemas.microsoft.com/office/powerpoint/2010/main" val="22909912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gnetic Disk 3"/>
          <p:cNvSpPr/>
          <p:nvPr/>
        </p:nvSpPr>
        <p:spPr>
          <a:xfrm>
            <a:off x="155509" y="1116378"/>
            <a:ext cx="1728192" cy="70207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dirty="0" smtClean="0"/>
              <a:t>AIS, objects, events</a:t>
            </a:r>
            <a:endParaRPr lang="en-GB" sz="1300" dirty="0"/>
          </a:p>
        </p:txBody>
      </p:sp>
      <p:sp>
        <p:nvSpPr>
          <p:cNvPr id="5" name="Flowchart: Magnetic Disk 4"/>
          <p:cNvSpPr/>
          <p:nvPr/>
        </p:nvSpPr>
        <p:spPr>
          <a:xfrm>
            <a:off x="4761403" y="1116378"/>
            <a:ext cx="1728192" cy="70207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dirty="0" smtClean="0"/>
              <a:t>survey data</a:t>
            </a:r>
            <a:endParaRPr lang="en-GB" sz="1300" dirty="0"/>
          </a:p>
        </p:txBody>
      </p:sp>
      <p:sp>
        <p:nvSpPr>
          <p:cNvPr id="6" name="Rounded Rectangle 5"/>
          <p:cNvSpPr/>
          <p:nvPr/>
        </p:nvSpPr>
        <p:spPr>
          <a:xfrm>
            <a:off x="2459996" y="1062372"/>
            <a:ext cx="1728192" cy="81009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smtClean="0"/>
              <a:t>Mathematical models</a:t>
            </a:r>
            <a:endParaRPr lang="en-GB" sz="1300" dirty="0"/>
          </a:p>
        </p:txBody>
      </p:sp>
      <p:cxnSp>
        <p:nvCxnSpPr>
          <p:cNvPr id="7" name="Straight Arrow Connector 6"/>
          <p:cNvCxnSpPr>
            <a:stCxn id="4" idx="4"/>
            <a:endCxn id="6" idx="1"/>
          </p:cNvCxnSpPr>
          <p:nvPr/>
        </p:nvCxnSpPr>
        <p:spPr>
          <a:xfrm>
            <a:off x="1883702" y="1467417"/>
            <a:ext cx="576295" cy="0"/>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1187740" y="2132856"/>
            <a:ext cx="4272705" cy="81009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300" dirty="0" smtClean="0"/>
              <a:t>predict depth and grounding risk </a:t>
            </a:r>
            <a:br>
              <a:rPr lang="en-GB" sz="1300" dirty="0" smtClean="0"/>
            </a:br>
            <a:r>
              <a:rPr lang="en-GB" sz="1300" dirty="0" smtClean="0"/>
              <a:t>+ quality indicators </a:t>
            </a:r>
            <a:endParaRPr lang="en-GB" sz="1300" dirty="0"/>
          </a:p>
        </p:txBody>
      </p:sp>
      <p:cxnSp>
        <p:nvCxnSpPr>
          <p:cNvPr id="9" name="Straight Arrow Connector 8"/>
          <p:cNvCxnSpPr/>
          <p:nvPr/>
        </p:nvCxnSpPr>
        <p:spPr>
          <a:xfrm flipH="1">
            <a:off x="4188191" y="1467417"/>
            <a:ext cx="576295" cy="0"/>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a:off x="1242029" y="1970773"/>
            <a:ext cx="324166" cy="0"/>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a:off x="5082456" y="1970774"/>
            <a:ext cx="324166" cy="0"/>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6" idx="2"/>
          </p:cNvCxnSpPr>
          <p:nvPr/>
        </p:nvCxnSpPr>
        <p:spPr>
          <a:xfrm>
            <a:off x="3324092" y="1872462"/>
            <a:ext cx="563" cy="260393"/>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sp>
        <p:nvSpPr>
          <p:cNvPr id="13" name="Flowchart: Decision 12"/>
          <p:cNvSpPr/>
          <p:nvPr/>
        </p:nvSpPr>
        <p:spPr>
          <a:xfrm>
            <a:off x="1943770" y="3266982"/>
            <a:ext cx="2756315" cy="972108"/>
          </a:xfrm>
          <a:prstGeom prst="flowChartDecisi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300" dirty="0" smtClean="0"/>
              <a:t>prediction realistic?</a:t>
            </a:r>
            <a:endParaRPr lang="en-GB" sz="1300" dirty="0"/>
          </a:p>
        </p:txBody>
      </p:sp>
      <p:cxnSp>
        <p:nvCxnSpPr>
          <p:cNvPr id="14" name="Straight Arrow Connector 13"/>
          <p:cNvCxnSpPr>
            <a:stCxn id="8" idx="2"/>
            <a:endCxn id="13" idx="0"/>
          </p:cNvCxnSpPr>
          <p:nvPr/>
        </p:nvCxnSpPr>
        <p:spPr>
          <a:xfrm flipH="1">
            <a:off x="3321928" y="2942946"/>
            <a:ext cx="2165" cy="324036"/>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7164288" y="3347991"/>
            <a:ext cx="1728192" cy="8100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dirty="0" smtClean="0"/>
              <a:t>resurvey at time </a:t>
            </a:r>
            <a:r>
              <a:rPr lang="en-GB" sz="1300" i="1" dirty="0" smtClean="0">
                <a:latin typeface="Times New Roman" panose="02020603050405020304" pitchFamily="18" charset="0"/>
                <a:cs typeface="Times New Roman" panose="02020603050405020304" pitchFamily="18" charset="0"/>
              </a:rPr>
              <a:t>T</a:t>
            </a:r>
            <a:endParaRPr lang="en-GB" sz="1300" i="1" dirty="0">
              <a:latin typeface="Times New Roman" panose="02020603050405020304" pitchFamily="18" charset="0"/>
              <a:cs typeface="Times New Roman" panose="02020603050405020304" pitchFamily="18" charset="0"/>
            </a:endParaRPr>
          </a:p>
        </p:txBody>
      </p:sp>
      <p:cxnSp>
        <p:nvCxnSpPr>
          <p:cNvPr id="16" name="Straight Arrow Connector 15"/>
          <p:cNvCxnSpPr>
            <a:endCxn id="15" idx="1"/>
          </p:cNvCxnSpPr>
          <p:nvPr/>
        </p:nvCxnSpPr>
        <p:spPr>
          <a:xfrm>
            <a:off x="4697029" y="3753036"/>
            <a:ext cx="2467260" cy="0"/>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697029" y="3512621"/>
            <a:ext cx="1123111" cy="292388"/>
          </a:xfrm>
          <a:prstGeom prst="rect">
            <a:avLst/>
          </a:prstGeom>
          <a:noFill/>
        </p:spPr>
        <p:txBody>
          <a:bodyPr wrap="square" rtlCol="0">
            <a:spAutoFit/>
          </a:bodyPr>
          <a:lstStyle/>
          <a:p>
            <a:r>
              <a:rPr lang="en-GB" sz="1300" dirty="0" smtClean="0"/>
              <a:t>yes: </a:t>
            </a:r>
            <a:r>
              <a:rPr lang="en-GB" sz="1300" i="1" dirty="0" smtClean="0">
                <a:latin typeface="Times New Roman" panose="02020603050405020304" pitchFamily="18" charset="0"/>
                <a:cs typeface="Times New Roman" panose="02020603050405020304" pitchFamily="18" charset="0"/>
              </a:rPr>
              <a:t>T </a:t>
            </a:r>
            <a:r>
              <a:rPr lang="en-GB" sz="1300" dirty="0" smtClean="0"/>
              <a:t>= now</a:t>
            </a:r>
            <a:endParaRPr lang="en-GB" sz="1300" dirty="0"/>
          </a:p>
        </p:txBody>
      </p:sp>
      <p:cxnSp>
        <p:nvCxnSpPr>
          <p:cNvPr id="18" name="Straight Arrow Connector 17"/>
          <p:cNvCxnSpPr>
            <a:endCxn id="20" idx="0"/>
          </p:cNvCxnSpPr>
          <p:nvPr/>
        </p:nvCxnSpPr>
        <p:spPr>
          <a:xfrm>
            <a:off x="3326267" y="4239090"/>
            <a:ext cx="4895" cy="1604333"/>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306349" y="4289829"/>
            <a:ext cx="1176148" cy="292388"/>
          </a:xfrm>
          <a:prstGeom prst="rect">
            <a:avLst/>
          </a:prstGeom>
          <a:noFill/>
        </p:spPr>
        <p:txBody>
          <a:bodyPr wrap="square" rtlCol="0">
            <a:spAutoFit/>
          </a:bodyPr>
          <a:lstStyle/>
          <a:p>
            <a:r>
              <a:rPr lang="en-GB" sz="1300" dirty="0" smtClean="0"/>
              <a:t>no</a:t>
            </a:r>
            <a:endParaRPr lang="en-GB" sz="1300" dirty="0"/>
          </a:p>
        </p:txBody>
      </p:sp>
      <p:sp>
        <p:nvSpPr>
          <p:cNvPr id="20" name="Rounded Rectangle 19"/>
          <p:cNvSpPr/>
          <p:nvPr/>
        </p:nvSpPr>
        <p:spPr>
          <a:xfrm>
            <a:off x="2467066" y="5843423"/>
            <a:ext cx="1728192" cy="81009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300" dirty="0" smtClean="0"/>
              <a:t>determine time </a:t>
            </a:r>
            <a:r>
              <a:rPr lang="en-GB" sz="1300" i="1" dirty="0" smtClean="0">
                <a:latin typeface="Times New Roman" panose="02020603050405020304" pitchFamily="18" charset="0"/>
                <a:cs typeface="Times New Roman" panose="02020603050405020304" pitchFamily="18" charset="0"/>
              </a:rPr>
              <a:t>T </a:t>
            </a:r>
            <a:r>
              <a:rPr lang="en-GB" sz="1300" dirty="0" smtClean="0"/>
              <a:t>of next survey</a:t>
            </a:r>
            <a:endParaRPr lang="en-GB" sz="1300" i="1" dirty="0">
              <a:latin typeface="Times New Roman" panose="02020603050405020304" pitchFamily="18" charset="0"/>
              <a:cs typeface="Times New Roman" panose="02020603050405020304" pitchFamily="18" charset="0"/>
            </a:endParaRPr>
          </a:p>
        </p:txBody>
      </p:sp>
      <p:cxnSp>
        <p:nvCxnSpPr>
          <p:cNvPr id="21" name="Elbow Connector 20"/>
          <p:cNvCxnSpPr>
            <a:stCxn id="20" idx="3"/>
            <a:endCxn id="15" idx="2"/>
          </p:cNvCxnSpPr>
          <p:nvPr/>
        </p:nvCxnSpPr>
        <p:spPr>
          <a:xfrm flipV="1">
            <a:off x="4195258" y="4158081"/>
            <a:ext cx="3833126" cy="2090387"/>
          </a:xfrm>
          <a:prstGeom prst="bentConnector2">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15" idx="0"/>
            <a:endCxn id="5" idx="4"/>
          </p:cNvCxnSpPr>
          <p:nvPr/>
        </p:nvCxnSpPr>
        <p:spPr>
          <a:xfrm rot="16200000" flipV="1">
            <a:off x="6318702" y="1638310"/>
            <a:ext cx="1880574" cy="1538789"/>
          </a:xfrm>
          <a:prstGeom prst="bentConnector2">
            <a:avLst/>
          </a:prstGeom>
          <a:ln w="25400">
            <a:tailEnd type="triangle" w="lg" len="med"/>
          </a:ln>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7159723" y="306288"/>
            <a:ext cx="1728192" cy="81009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smtClean="0"/>
              <a:t>model validation</a:t>
            </a:r>
            <a:endParaRPr lang="en-GB" sz="1300" dirty="0"/>
          </a:p>
        </p:txBody>
      </p:sp>
      <p:cxnSp>
        <p:nvCxnSpPr>
          <p:cNvPr id="24" name="Straight Arrow Connector 23"/>
          <p:cNvCxnSpPr/>
          <p:nvPr/>
        </p:nvCxnSpPr>
        <p:spPr>
          <a:xfrm flipV="1">
            <a:off x="8412427" y="1116378"/>
            <a:ext cx="0" cy="2231613"/>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324094" y="692697"/>
            <a:ext cx="3835631" cy="351039"/>
          </a:xfrm>
          <a:prstGeom prst="bentConnector2">
            <a:avLst/>
          </a:prstGeom>
          <a:ln w="25400">
            <a:tailEnd type="triangle" w="lg" len="med"/>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91514" y="116632"/>
            <a:ext cx="1992452" cy="523220"/>
          </a:xfrm>
          <a:prstGeom prst="rect">
            <a:avLst/>
          </a:prstGeom>
          <a:noFill/>
        </p:spPr>
        <p:txBody>
          <a:bodyPr wrap="square" rtlCol="0">
            <a:spAutoFit/>
          </a:bodyPr>
          <a:lstStyle/>
          <a:p>
            <a:r>
              <a:rPr lang="en-GB" sz="2800" dirty="0" smtClean="0">
                <a:latin typeface="+mj-lt"/>
              </a:rPr>
              <a:t>NLHO</a:t>
            </a:r>
            <a:endParaRPr lang="en-GB" sz="2800" dirty="0">
              <a:latin typeface="+mj-lt"/>
            </a:endParaRPr>
          </a:p>
        </p:txBody>
      </p:sp>
      <p:sp>
        <p:nvSpPr>
          <p:cNvPr id="31" name="Oval 30"/>
          <p:cNvSpPr/>
          <p:nvPr/>
        </p:nvSpPr>
        <p:spPr>
          <a:xfrm>
            <a:off x="1019605" y="1872462"/>
            <a:ext cx="4605894" cy="1394520"/>
          </a:xfrm>
          <a:prstGeom prst="ellipse">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31688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Flowchart: Magnetic Disk 44"/>
          <p:cNvSpPr/>
          <p:nvPr/>
        </p:nvSpPr>
        <p:spPr>
          <a:xfrm>
            <a:off x="155509" y="1116378"/>
            <a:ext cx="1728192" cy="70207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dirty="0" smtClean="0"/>
              <a:t>AIS, objects, events</a:t>
            </a:r>
            <a:endParaRPr lang="en-GB" sz="1300" dirty="0"/>
          </a:p>
        </p:txBody>
      </p:sp>
      <p:sp>
        <p:nvSpPr>
          <p:cNvPr id="46" name="Flowchart: Magnetic Disk 45"/>
          <p:cNvSpPr/>
          <p:nvPr/>
        </p:nvSpPr>
        <p:spPr>
          <a:xfrm>
            <a:off x="4761403" y="1116378"/>
            <a:ext cx="1728192" cy="70207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dirty="0" smtClean="0"/>
              <a:t>survey data</a:t>
            </a:r>
            <a:endParaRPr lang="en-GB" sz="1300" dirty="0"/>
          </a:p>
        </p:txBody>
      </p:sp>
      <p:sp>
        <p:nvSpPr>
          <p:cNvPr id="47" name="Rounded Rectangle 46"/>
          <p:cNvSpPr/>
          <p:nvPr/>
        </p:nvSpPr>
        <p:spPr>
          <a:xfrm>
            <a:off x="2459996" y="1062372"/>
            <a:ext cx="1728192" cy="81009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smtClean="0"/>
              <a:t>Mathematical Models</a:t>
            </a:r>
            <a:endParaRPr lang="en-GB" sz="1300" dirty="0"/>
          </a:p>
        </p:txBody>
      </p:sp>
      <p:cxnSp>
        <p:nvCxnSpPr>
          <p:cNvPr id="48" name="Straight Arrow Connector 47"/>
          <p:cNvCxnSpPr>
            <a:stCxn id="45" idx="4"/>
            <a:endCxn id="47" idx="1"/>
          </p:cNvCxnSpPr>
          <p:nvPr/>
        </p:nvCxnSpPr>
        <p:spPr>
          <a:xfrm>
            <a:off x="1883702" y="1467417"/>
            <a:ext cx="576295" cy="0"/>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sp>
        <p:nvSpPr>
          <p:cNvPr id="49" name="Rounded Rectangle 48"/>
          <p:cNvSpPr/>
          <p:nvPr/>
        </p:nvSpPr>
        <p:spPr>
          <a:xfrm>
            <a:off x="1187740" y="2132856"/>
            <a:ext cx="4272705" cy="81009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300" dirty="0" smtClean="0"/>
              <a:t>predict depth and grounding risk </a:t>
            </a:r>
            <a:br>
              <a:rPr lang="en-GB" sz="1300" dirty="0" smtClean="0"/>
            </a:br>
            <a:r>
              <a:rPr lang="en-GB" sz="1300" dirty="0" smtClean="0"/>
              <a:t>+ quality indicators </a:t>
            </a:r>
            <a:endParaRPr lang="en-GB" sz="1300" dirty="0"/>
          </a:p>
        </p:txBody>
      </p:sp>
      <p:cxnSp>
        <p:nvCxnSpPr>
          <p:cNvPr id="51" name="Straight Arrow Connector 50"/>
          <p:cNvCxnSpPr/>
          <p:nvPr/>
        </p:nvCxnSpPr>
        <p:spPr>
          <a:xfrm flipH="1">
            <a:off x="4188191" y="1467417"/>
            <a:ext cx="576295" cy="0"/>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5400000">
            <a:off x="1242029" y="1970773"/>
            <a:ext cx="324166" cy="0"/>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rot="5400000">
            <a:off x="5082456" y="1970774"/>
            <a:ext cx="324166" cy="0"/>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47" idx="2"/>
          </p:cNvCxnSpPr>
          <p:nvPr/>
        </p:nvCxnSpPr>
        <p:spPr>
          <a:xfrm>
            <a:off x="3324092" y="1872462"/>
            <a:ext cx="563" cy="260393"/>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sp>
        <p:nvSpPr>
          <p:cNvPr id="55" name="Flowchart: Decision 54"/>
          <p:cNvSpPr/>
          <p:nvPr/>
        </p:nvSpPr>
        <p:spPr>
          <a:xfrm>
            <a:off x="1943770" y="3266982"/>
            <a:ext cx="2756315" cy="972108"/>
          </a:xfrm>
          <a:prstGeom prst="flowChartDecisi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300" dirty="0" smtClean="0"/>
              <a:t>prediction realistic?</a:t>
            </a:r>
            <a:endParaRPr lang="en-GB" sz="1300" dirty="0"/>
          </a:p>
        </p:txBody>
      </p:sp>
      <p:cxnSp>
        <p:nvCxnSpPr>
          <p:cNvPr id="56" name="Straight Arrow Connector 55"/>
          <p:cNvCxnSpPr>
            <a:stCxn id="49" idx="2"/>
            <a:endCxn id="55" idx="0"/>
          </p:cNvCxnSpPr>
          <p:nvPr/>
        </p:nvCxnSpPr>
        <p:spPr>
          <a:xfrm flipH="1">
            <a:off x="3321928" y="2942946"/>
            <a:ext cx="2165" cy="324036"/>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sp>
        <p:nvSpPr>
          <p:cNvPr id="57" name="Rounded Rectangle 56"/>
          <p:cNvSpPr/>
          <p:nvPr/>
        </p:nvSpPr>
        <p:spPr>
          <a:xfrm>
            <a:off x="7164288" y="3347991"/>
            <a:ext cx="1728192" cy="8100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dirty="0" smtClean="0"/>
              <a:t>resurvey at time </a:t>
            </a:r>
            <a:r>
              <a:rPr lang="en-GB" sz="1300" i="1" dirty="0" smtClean="0">
                <a:latin typeface="Times New Roman" panose="02020603050405020304" pitchFamily="18" charset="0"/>
                <a:cs typeface="Times New Roman" panose="02020603050405020304" pitchFamily="18" charset="0"/>
              </a:rPr>
              <a:t>T</a:t>
            </a:r>
            <a:endParaRPr lang="en-GB" sz="1300" i="1" dirty="0">
              <a:latin typeface="Times New Roman" panose="02020603050405020304" pitchFamily="18" charset="0"/>
              <a:cs typeface="Times New Roman" panose="02020603050405020304" pitchFamily="18" charset="0"/>
            </a:endParaRPr>
          </a:p>
        </p:txBody>
      </p:sp>
      <p:cxnSp>
        <p:nvCxnSpPr>
          <p:cNvPr id="58" name="Straight Arrow Connector 57"/>
          <p:cNvCxnSpPr>
            <a:endCxn id="57" idx="1"/>
          </p:cNvCxnSpPr>
          <p:nvPr/>
        </p:nvCxnSpPr>
        <p:spPr>
          <a:xfrm>
            <a:off x="4697029" y="3753036"/>
            <a:ext cx="2467260" cy="0"/>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4697029" y="3512621"/>
            <a:ext cx="1123111" cy="292388"/>
          </a:xfrm>
          <a:prstGeom prst="rect">
            <a:avLst/>
          </a:prstGeom>
          <a:noFill/>
        </p:spPr>
        <p:txBody>
          <a:bodyPr wrap="square" rtlCol="0">
            <a:spAutoFit/>
          </a:bodyPr>
          <a:lstStyle/>
          <a:p>
            <a:r>
              <a:rPr lang="en-GB" sz="1300" dirty="0" smtClean="0"/>
              <a:t>yes: </a:t>
            </a:r>
            <a:r>
              <a:rPr lang="en-GB" sz="1300" i="1" dirty="0" smtClean="0">
                <a:latin typeface="Times New Roman" panose="02020603050405020304" pitchFamily="18" charset="0"/>
                <a:cs typeface="Times New Roman" panose="02020603050405020304" pitchFamily="18" charset="0"/>
              </a:rPr>
              <a:t>T </a:t>
            </a:r>
            <a:r>
              <a:rPr lang="en-GB" sz="1300" dirty="0" smtClean="0"/>
              <a:t>= now</a:t>
            </a:r>
            <a:endParaRPr lang="en-GB" sz="1300" dirty="0"/>
          </a:p>
        </p:txBody>
      </p:sp>
      <p:sp>
        <p:nvSpPr>
          <p:cNvPr id="60" name="Flowchart: Decision 59"/>
          <p:cNvSpPr/>
          <p:nvPr/>
        </p:nvSpPr>
        <p:spPr>
          <a:xfrm>
            <a:off x="1943770" y="4563126"/>
            <a:ext cx="2756315" cy="972108"/>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dirty="0" smtClean="0"/>
              <a:t>intervention needed?</a:t>
            </a:r>
            <a:endParaRPr lang="en-GB" sz="1300" dirty="0"/>
          </a:p>
        </p:txBody>
      </p:sp>
      <p:cxnSp>
        <p:nvCxnSpPr>
          <p:cNvPr id="61" name="Straight Arrow Connector 60"/>
          <p:cNvCxnSpPr>
            <a:endCxn id="60" idx="0"/>
          </p:cNvCxnSpPr>
          <p:nvPr/>
        </p:nvCxnSpPr>
        <p:spPr>
          <a:xfrm flipH="1">
            <a:off x="3321927" y="4239090"/>
            <a:ext cx="4339" cy="324036"/>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sp>
        <p:nvSpPr>
          <p:cNvPr id="63" name="Rounded Rectangle 62"/>
          <p:cNvSpPr/>
          <p:nvPr/>
        </p:nvSpPr>
        <p:spPr>
          <a:xfrm>
            <a:off x="5916149" y="4644135"/>
            <a:ext cx="1728192" cy="8100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dirty="0" smtClean="0"/>
              <a:t>dredging</a:t>
            </a:r>
            <a:endParaRPr lang="en-GB" sz="1300" i="1" dirty="0">
              <a:latin typeface="Times New Roman" panose="02020603050405020304" pitchFamily="18" charset="0"/>
              <a:cs typeface="Times New Roman" panose="02020603050405020304" pitchFamily="18" charset="0"/>
            </a:endParaRPr>
          </a:p>
        </p:txBody>
      </p:sp>
      <p:cxnSp>
        <p:nvCxnSpPr>
          <p:cNvPr id="64" name="Straight Arrow Connector 63"/>
          <p:cNvCxnSpPr>
            <a:endCxn id="63" idx="1"/>
          </p:cNvCxnSpPr>
          <p:nvPr/>
        </p:nvCxnSpPr>
        <p:spPr>
          <a:xfrm>
            <a:off x="4643991" y="5049180"/>
            <a:ext cx="1272159" cy="0"/>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4697029" y="4797152"/>
            <a:ext cx="1176148" cy="292388"/>
          </a:xfrm>
          <a:prstGeom prst="rect">
            <a:avLst/>
          </a:prstGeom>
          <a:noFill/>
        </p:spPr>
        <p:txBody>
          <a:bodyPr wrap="square" rtlCol="0">
            <a:spAutoFit/>
          </a:bodyPr>
          <a:lstStyle/>
          <a:p>
            <a:r>
              <a:rPr lang="en-GB" sz="1300" dirty="0" smtClean="0"/>
              <a:t>yes</a:t>
            </a:r>
            <a:endParaRPr lang="en-GB" sz="1300" dirty="0"/>
          </a:p>
        </p:txBody>
      </p:sp>
      <p:cxnSp>
        <p:nvCxnSpPr>
          <p:cNvPr id="66" name="Straight Arrow Connector 65"/>
          <p:cNvCxnSpPr/>
          <p:nvPr/>
        </p:nvCxnSpPr>
        <p:spPr>
          <a:xfrm flipV="1">
            <a:off x="7452320" y="4158081"/>
            <a:ext cx="0" cy="486054"/>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780228" y="4255013"/>
            <a:ext cx="1176148" cy="292388"/>
          </a:xfrm>
          <a:prstGeom prst="rect">
            <a:avLst/>
          </a:prstGeom>
          <a:noFill/>
        </p:spPr>
        <p:txBody>
          <a:bodyPr wrap="square" rtlCol="0">
            <a:spAutoFit/>
          </a:bodyPr>
          <a:lstStyle/>
          <a:p>
            <a:r>
              <a:rPr lang="en-GB" sz="1300" i="1" dirty="0" smtClean="0">
                <a:latin typeface="Times New Roman" panose="02020603050405020304" pitchFamily="18" charset="0"/>
                <a:cs typeface="Times New Roman" panose="02020603050405020304" pitchFamily="18" charset="0"/>
              </a:rPr>
              <a:t>T </a:t>
            </a:r>
            <a:r>
              <a:rPr lang="en-GB" sz="1300" dirty="0" smtClean="0"/>
              <a:t>= now</a:t>
            </a:r>
            <a:endParaRPr lang="en-GB" sz="1300" dirty="0"/>
          </a:p>
        </p:txBody>
      </p:sp>
      <p:cxnSp>
        <p:nvCxnSpPr>
          <p:cNvPr id="68" name="Straight Arrow Connector 67"/>
          <p:cNvCxnSpPr/>
          <p:nvPr/>
        </p:nvCxnSpPr>
        <p:spPr>
          <a:xfrm flipH="1">
            <a:off x="3324096" y="5519387"/>
            <a:ext cx="4339" cy="324036"/>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3312590" y="5530320"/>
            <a:ext cx="1176148" cy="292388"/>
          </a:xfrm>
          <a:prstGeom prst="rect">
            <a:avLst/>
          </a:prstGeom>
          <a:noFill/>
        </p:spPr>
        <p:txBody>
          <a:bodyPr wrap="square" rtlCol="0">
            <a:spAutoFit/>
          </a:bodyPr>
          <a:lstStyle/>
          <a:p>
            <a:r>
              <a:rPr lang="en-GB" sz="1300" dirty="0" smtClean="0"/>
              <a:t>no</a:t>
            </a:r>
            <a:endParaRPr lang="en-GB" sz="1300" dirty="0"/>
          </a:p>
        </p:txBody>
      </p:sp>
      <p:sp>
        <p:nvSpPr>
          <p:cNvPr id="70" name="Rounded Rectangle 69"/>
          <p:cNvSpPr/>
          <p:nvPr/>
        </p:nvSpPr>
        <p:spPr>
          <a:xfrm>
            <a:off x="2467066" y="5843423"/>
            <a:ext cx="1728192" cy="81009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300" dirty="0" smtClean="0"/>
              <a:t>determine time </a:t>
            </a:r>
            <a:r>
              <a:rPr lang="en-GB" sz="1300" i="1" dirty="0" smtClean="0">
                <a:latin typeface="Times New Roman" panose="02020603050405020304" pitchFamily="18" charset="0"/>
                <a:cs typeface="Times New Roman" panose="02020603050405020304" pitchFamily="18" charset="0"/>
              </a:rPr>
              <a:t>T </a:t>
            </a:r>
            <a:r>
              <a:rPr lang="en-GB" sz="1300" dirty="0" smtClean="0"/>
              <a:t>of next survey</a:t>
            </a:r>
            <a:endParaRPr lang="en-GB" sz="1300" i="1" dirty="0">
              <a:latin typeface="Times New Roman" panose="02020603050405020304" pitchFamily="18" charset="0"/>
              <a:cs typeface="Times New Roman" panose="02020603050405020304" pitchFamily="18" charset="0"/>
            </a:endParaRPr>
          </a:p>
        </p:txBody>
      </p:sp>
      <p:cxnSp>
        <p:nvCxnSpPr>
          <p:cNvPr id="71" name="Elbow Connector 70"/>
          <p:cNvCxnSpPr>
            <a:stCxn id="70" idx="3"/>
            <a:endCxn id="57" idx="2"/>
          </p:cNvCxnSpPr>
          <p:nvPr/>
        </p:nvCxnSpPr>
        <p:spPr>
          <a:xfrm flipV="1">
            <a:off x="4195258" y="4158081"/>
            <a:ext cx="3833126" cy="2090387"/>
          </a:xfrm>
          <a:prstGeom prst="bentConnector2">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72" name="Elbow Connector 71"/>
          <p:cNvCxnSpPr>
            <a:stCxn id="57" idx="0"/>
            <a:endCxn id="46" idx="4"/>
          </p:cNvCxnSpPr>
          <p:nvPr/>
        </p:nvCxnSpPr>
        <p:spPr>
          <a:xfrm rot="16200000" flipV="1">
            <a:off x="6318702" y="1638310"/>
            <a:ext cx="1880574" cy="1538789"/>
          </a:xfrm>
          <a:prstGeom prst="bentConnector2">
            <a:avLst/>
          </a:prstGeom>
          <a:ln w="25400">
            <a:tailEnd type="triangle" w="lg" len="med"/>
          </a:ln>
        </p:spPr>
        <p:style>
          <a:lnRef idx="1">
            <a:schemeClr val="accent1"/>
          </a:lnRef>
          <a:fillRef idx="0">
            <a:schemeClr val="accent1"/>
          </a:fillRef>
          <a:effectRef idx="0">
            <a:schemeClr val="accent1"/>
          </a:effectRef>
          <a:fontRef idx="minor">
            <a:schemeClr val="tx1"/>
          </a:fontRef>
        </p:style>
      </p:cxnSp>
      <p:sp>
        <p:nvSpPr>
          <p:cNvPr id="73" name="Rounded Rectangle 72"/>
          <p:cNvSpPr/>
          <p:nvPr/>
        </p:nvSpPr>
        <p:spPr>
          <a:xfrm>
            <a:off x="7159723" y="306288"/>
            <a:ext cx="1728192" cy="81009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smtClean="0"/>
              <a:t>model validation</a:t>
            </a:r>
            <a:endParaRPr lang="en-GB" sz="1300" dirty="0"/>
          </a:p>
        </p:txBody>
      </p:sp>
      <p:cxnSp>
        <p:nvCxnSpPr>
          <p:cNvPr id="74" name="Straight Arrow Connector 73"/>
          <p:cNvCxnSpPr/>
          <p:nvPr/>
        </p:nvCxnSpPr>
        <p:spPr>
          <a:xfrm flipV="1">
            <a:off x="8412427" y="1116378"/>
            <a:ext cx="0" cy="2231613"/>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75" name="Elbow Connector 74"/>
          <p:cNvCxnSpPr>
            <a:stCxn id="73" idx="1"/>
            <a:endCxn id="47" idx="0"/>
          </p:cNvCxnSpPr>
          <p:nvPr/>
        </p:nvCxnSpPr>
        <p:spPr>
          <a:xfrm rot="10800000" flipV="1">
            <a:off x="3324094" y="711333"/>
            <a:ext cx="3835631" cy="351039"/>
          </a:xfrm>
          <a:prstGeom prst="bentConnector2">
            <a:avLst/>
          </a:prstGeom>
          <a:ln w="25400">
            <a:tailEnd type="triangle" w="lg" len="med"/>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289991" y="116632"/>
            <a:ext cx="1114121" cy="523220"/>
          </a:xfrm>
          <a:prstGeom prst="rect">
            <a:avLst/>
          </a:prstGeom>
          <a:noFill/>
        </p:spPr>
        <p:txBody>
          <a:bodyPr wrap="square" rtlCol="0">
            <a:spAutoFit/>
          </a:bodyPr>
          <a:lstStyle/>
          <a:p>
            <a:r>
              <a:rPr lang="en-GB" sz="2800" dirty="0" smtClean="0">
                <a:latin typeface="+mj-lt"/>
              </a:rPr>
              <a:t>RWS</a:t>
            </a:r>
            <a:endParaRPr lang="en-GB" sz="2800" dirty="0">
              <a:latin typeface="+mj-lt"/>
            </a:endParaRPr>
          </a:p>
        </p:txBody>
      </p:sp>
      <p:sp>
        <p:nvSpPr>
          <p:cNvPr id="36" name="Oval 35"/>
          <p:cNvSpPr/>
          <p:nvPr/>
        </p:nvSpPr>
        <p:spPr>
          <a:xfrm>
            <a:off x="1019605" y="1872462"/>
            <a:ext cx="4605894" cy="1394520"/>
          </a:xfrm>
          <a:prstGeom prst="ellipse">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55190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67861" y="1447800"/>
            <a:ext cx="8681545" cy="4585138"/>
          </a:xfrm>
        </p:spPr>
        <p:txBody>
          <a:bodyPr>
            <a:normAutofit/>
          </a:bodyPr>
          <a:lstStyle/>
          <a:p>
            <a:pPr marL="0" indent="0">
              <a:buNone/>
            </a:pPr>
            <a:r>
              <a:rPr lang="en-GB" sz="2000" dirty="0" smtClean="0">
                <a:latin typeface="Trebuchet MS" panose="020B0603020202020204" pitchFamily="34" charset="0"/>
              </a:rPr>
              <a:t>Functional Model – refers to the </a:t>
            </a:r>
            <a:r>
              <a:rPr lang="en-GB" sz="2000" i="1" dirty="0" smtClean="0">
                <a:latin typeface="Trebuchet MS" panose="020B0603020202020204" pitchFamily="34" charset="0"/>
              </a:rPr>
              <a:t>linear relationship between the bathymetry observations and the unknown parameters</a:t>
            </a:r>
            <a:r>
              <a:rPr lang="en-GB" sz="2000" dirty="0" smtClean="0">
                <a:latin typeface="Trebuchet MS" panose="020B0603020202020204" pitchFamily="34" charset="0"/>
              </a:rPr>
              <a:t> of interest.</a:t>
            </a:r>
          </a:p>
          <a:p>
            <a:pPr marL="0" indent="0">
              <a:buNone/>
            </a:pPr>
            <a:endParaRPr lang="en-GB" sz="2000" dirty="0" smtClean="0">
              <a:latin typeface="Trebuchet MS" panose="020B0603020202020204" pitchFamily="34" charset="0"/>
            </a:endParaRPr>
          </a:p>
          <a:p>
            <a:pPr marL="0" indent="0">
              <a:buNone/>
            </a:pPr>
            <a:endParaRPr lang="en-GB" sz="2000" dirty="0">
              <a:latin typeface="Trebuchet MS" panose="020B0603020202020204" pitchFamily="34" charset="0"/>
            </a:endParaRPr>
          </a:p>
          <a:p>
            <a:pPr marL="0" indent="0">
              <a:buNone/>
            </a:pPr>
            <a:endParaRPr lang="en-GB" sz="2000" dirty="0" smtClean="0">
              <a:latin typeface="Trebuchet MS" panose="020B0603020202020204" pitchFamily="34" charset="0"/>
            </a:endParaRPr>
          </a:p>
          <a:p>
            <a:pPr marL="0" indent="0">
              <a:buNone/>
            </a:pPr>
            <a:endParaRPr lang="en-GB" sz="2000" dirty="0" smtClean="0">
              <a:latin typeface="Trebuchet MS" panose="020B0603020202020204" pitchFamily="34" charset="0"/>
            </a:endParaRPr>
          </a:p>
          <a:p>
            <a:pPr marL="0" indent="0">
              <a:buNone/>
            </a:pPr>
            <a:r>
              <a:rPr lang="en-GB" sz="2000" dirty="0" smtClean="0">
                <a:latin typeface="Trebuchet MS" panose="020B0603020202020204" pitchFamily="34" charset="0"/>
              </a:rPr>
              <a:t>Stochastic Model – uncertainty of the observations. </a:t>
            </a:r>
          </a:p>
          <a:p>
            <a:pPr marL="0" indent="0">
              <a:buNone/>
            </a:pPr>
            <a:r>
              <a:rPr lang="en-GB" sz="2000" dirty="0" smtClean="0">
                <a:latin typeface="Trebuchet MS" panose="020B0603020202020204" pitchFamily="34" charset="0"/>
              </a:rPr>
              <a:t>       </a:t>
            </a:r>
            <a:endParaRPr lang="en-GB" sz="2000" dirty="0">
              <a:latin typeface="Trebuchet MS" panose="020B0603020202020204" pitchFamily="34" charset="0"/>
            </a:endParaRPr>
          </a:p>
          <a:p>
            <a:pPr marL="0" indent="0">
              <a:buNone/>
            </a:pPr>
            <a:endParaRPr lang="en-GB" sz="2000" dirty="0">
              <a:latin typeface="Trebuchet MS" panose="020B0603020202020204" pitchFamily="34" charset="0"/>
            </a:endParaRPr>
          </a:p>
          <a:p>
            <a:pPr marL="0" indent="0">
              <a:buNone/>
            </a:pPr>
            <a:endParaRPr lang="en-GB" sz="2000" dirty="0" smtClean="0">
              <a:latin typeface="Trebuchet MS" panose="020B0603020202020204" pitchFamily="34" charset="0"/>
            </a:endParaRPr>
          </a:p>
          <a:p>
            <a:pPr marL="0" indent="0">
              <a:buNone/>
            </a:pPr>
            <a:r>
              <a:rPr lang="en-GB" sz="2000" dirty="0" smtClean="0">
                <a:latin typeface="Trebuchet MS" panose="020B0603020202020204" pitchFamily="34" charset="0"/>
              </a:rPr>
              <a:t>Finding a generic approach to find the most probable model description.</a:t>
            </a:r>
          </a:p>
          <a:p>
            <a:pPr marL="0" indent="0">
              <a:buNone/>
            </a:pPr>
            <a:endParaRPr lang="en-GB" sz="2000" dirty="0">
              <a:latin typeface="Trebuchet MS" panose="020B0603020202020204" pitchFamily="34" charset="0"/>
            </a:endParaRPr>
          </a:p>
        </p:txBody>
      </p:sp>
      <p:sp>
        <p:nvSpPr>
          <p:cNvPr id="2" name="Title 1"/>
          <p:cNvSpPr>
            <a:spLocks noGrp="1"/>
          </p:cNvSpPr>
          <p:nvPr>
            <p:ph type="title" idx="4294967295"/>
          </p:nvPr>
        </p:nvSpPr>
        <p:spPr>
          <a:xfrm>
            <a:off x="740706" y="176267"/>
            <a:ext cx="7583487" cy="1143000"/>
          </a:xfrm>
        </p:spPr>
        <p:txBody>
          <a:bodyPr>
            <a:normAutofit/>
          </a:bodyPr>
          <a:lstStyle/>
          <a:p>
            <a:pPr algn="ctr"/>
            <a:r>
              <a:rPr lang="en-GB" sz="2800" dirty="0" smtClean="0">
                <a:latin typeface="Trebuchet MS" panose="020B0603020202020204" pitchFamily="34" charset="0"/>
              </a:rPr>
              <a:t>Identifying the optimal model or relationships in data?</a:t>
            </a:r>
            <a:endParaRPr lang="en-GB" sz="2800" dirty="0">
              <a:latin typeface="Trebuchet MS" panose="020B060302020202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8796" y="2412098"/>
            <a:ext cx="2570426" cy="81632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0534" y="4341471"/>
            <a:ext cx="1179324" cy="273260"/>
          </a:xfrm>
          <a:prstGeom prst="rect">
            <a:avLst/>
          </a:prstGeom>
        </p:spPr>
      </p:pic>
    </p:spTree>
    <p:extLst>
      <p:ext uri="{BB962C8B-B14F-4D97-AF65-F5344CB8AC3E}">
        <p14:creationId xmlns:p14="http://schemas.microsoft.com/office/powerpoint/2010/main" val="12255313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18594" y="662152"/>
            <a:ext cx="5917323" cy="523220"/>
          </a:xfrm>
          <a:prstGeom prst="rect">
            <a:avLst/>
          </a:prstGeom>
          <a:noFill/>
        </p:spPr>
        <p:txBody>
          <a:bodyPr wrap="square" rtlCol="0">
            <a:spAutoFit/>
          </a:bodyPr>
          <a:lstStyle/>
          <a:p>
            <a:pPr algn="ctr">
              <a:spcBef>
                <a:spcPct val="0"/>
              </a:spcBef>
            </a:pPr>
            <a:r>
              <a:rPr lang="en-GB" sz="2800" dirty="0">
                <a:solidFill>
                  <a:srgbClr val="00A6D6"/>
                </a:solidFill>
                <a:latin typeface="Trebuchet MS" panose="020B0603020202020204" pitchFamily="34" charset="0"/>
                <a:ea typeface="+mj-ea"/>
                <a:cs typeface="Arial"/>
              </a:rPr>
              <a:t>Functional Models</a:t>
            </a:r>
          </a:p>
        </p:txBody>
      </p:sp>
    </p:spTree>
    <p:extLst>
      <p:ext uri="{BB962C8B-B14F-4D97-AF65-F5344CB8AC3E}">
        <p14:creationId xmlns:p14="http://schemas.microsoft.com/office/powerpoint/2010/main" val="280474941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ART_0" val="eyIkaWQiOiIxIiwiQ3VsdHVyZUluZm9OYW1lIjoibmwtTkwiLCJTdHlsZU5hbWUiOiJTdGFuZGFyZCIsIklzVGVtcGxhdGUiOmZhbHNlLCJWZXJzaW9uIjp7IiRpZCI6IjIiLCJWZXJzaW9uIjoiMy4wLjEiLCJPcmlnaW5hbEFzc2VtYmx5VmVyc2lvbiI6IjMuMDEuMDYuMDAiLCJFZGl0aW9uIjoiQmFzaWMiLCJJc1BsdXNFZGl0aW9uIjpmYWxzZX0sIkVmZmVjdCI6MSwiU3R5bGUiOnsiJGlkIjoiMyIsIlRpbWViYW5kU3R5bGUiOnsiJGlkIjoiNCIsIlNjYWxlTWFya2luZyI6MCwiU2hhcGUiOjAsIlNoYXBlU3R5bGUiOnsiJGlkIjoiNSIsIk1hcmdpbiI6eyIkaWQiOiI2IiwiVG9wIjowLCJMZWZ0IjoxMiwiUmlnaHQiOjEyLCJCb3R0b20iOjB9LCJQYWRkaW5nIjp7IiRpZCI6IjciLCJUb3AiOjUsIkxlZnQiOjAsIlJpZ2h0IjowLCJCb3R0b20iOjV9LCJCYWNrZ3JvdW5kIjp7IiRpZCI6IjgiLCJDb2xvciI6eyIkaWQiOiI5IiwiQSI6MjU1LCJSIjo2OCwiRyI6ODQsIkIiOjEwNn19LCJJc1Zpc2libGUiOnRydWUsIldpZHRoIjo4NTguMCwiSGVpZ2h0IjozMC4wLCJCb3JkZXJTdHlsZSI6eyIkaWQiOiIxMCIsIkxpbmVDb2xvciI6eyIkaWQiOiIxMSIsIiR0eXBlIjoiTkxSRS5Db21tb24uRG9tLlNvbGlkQ29sb3JCcnVzaCwgTkxSRS5Db21tb24iLCJDb2xvciI6eyIkaWQiOiIxMiIsIkEiOjI1NSwiUiI6MjU1LCJHIjowLCJCIjowfX0sIkxpbmVXZWlnaHQiOjAuMCwiTGluZVR5cGUiOjAsIlBhcmVudFN0eWxlIjpudWxsfSwiUGFyZW50U3R5bGUiOm51bGx9LCJSaWdodEVuZENhcHNTdHlsZSI6eyIkaWQiOiIxMyIsIkZvbnRTZXR0aW5ncyI6eyIkaWQiOiIxNCIsIkZvbnRTaXplIjoxOCwiRm9udE5hbWUiOiJDYWxpYnJpIiwiSXNCb2xkIjp0cnVlLCJJc0l0YWxpYyI6ZmFsc2UsIklzVW5kZXJsaW5lZCI6ZmFsc2UsIlBhcmVudFN0eWxlIjpudWxsfSwiQXV0b1NpemUiOjAsIkZvcmVncm91bmQiOnsiJGlkIjoiMTUiLCJDb2xvciI6eyIkaWQiOiIxNiIsIkEiOjI1NSwiUiI6MTkyLCJHIjo4MCwiQiI6Nzd9fSwiTWF4V2lkdGgiOiJJbmZpbml0eSIsIk1heEhlaWdodCI6IkluZmluaXR5IiwiU21hcnRGb3JlZ3JvdW5kSXNBY3RpdmUiOmZhbHNlLCJIb3Jpem9udGFsQWxpZ25tZW50IjowLCJWZXJ0aWNhbEFsaWdubWVudCI6MCwiU21hcnRGb3JlZ3JvdW5kIjpudWxsLCJNYXJnaW4iOnsiJGlkIjoiMTciLCJUb3AiOjAsIkxlZnQiOjAsIlJpZ2h0IjoyNSwiQm90dG9tIjowfSwiUGFkZGluZyI6eyIkaWQiOiIxOCIsIlRvcCI6MCwiTGVmdCI6MCwiUmlnaHQiOjAsIkJvdHRvbSI6MH0sIkJhY2tncm91bmQiOnsiJGlkIjoiMTkiLCJDb2xvciI6eyIkaWQiOiIyMCIsIkEiOjAsIlIiOjAsIkciOjAsIkIiOjB9fSwiSXNWaXNpYmxlIjp0cnVlLCJXaWR0aCI6MC4wLCJIZWlnaHQiOjAuMCwiQm9yZGVyU3R5bGUiOm51bGwsIlBhcmVudFN0eWxlIjpudWxsfSwiTGVmdEVuZENhcHNTdHlsZSI6eyIkaWQiOiIyMSIsIkZvbnRTZXR0aW5ncyI6eyIkaWQiOiIyMiIsIkZvbnRTaXplIjoxOCwiRm9udE5hbWUiOiJDYWxpYnJpIiwiSXNCb2xkIjp0cnVlLCJJc0l0YWxpYyI6ZmFsc2UsIklzVW5kZXJsaW5lZCI6ZmFsc2UsIlBhcmVudFN0eWxlIjpudWxsfSwiQXV0b1NpemUiOjAsIkZvcmVncm91bmQiOnsiJGlkIjoiMjMiLCJDb2xvciI6eyIkaWQiOiIyNCIsIkEiOjI1NSwiUiI6MTkyLCJHIjo4MCwiQiI6Nzd9fSwiTWF4V2lkdGgiOiJJbmZpbml0eSIsIk1heEhlaWdodCI6IkluZmluaXR5IiwiU21hcnRGb3JlZ3JvdW5kSXNBY3RpdmUiOmZhbHNlLCJIb3Jpem9udGFsQWxpZ25tZW50IjowLCJWZXJ0aWNhbEFsaWdubWVudCI6MCwiU21hcnRGb3JlZ3JvdW5kIjpudWxsLCJNYXJnaW4iOnsiJGlkIjoiMjUiLCJUb3AiOjAsIkxlZnQiOjI1LCJSaWdodCI6MCwiQm90dG9tIjowfSwiUGFkZGluZyI6eyIkaWQiOiIyNiIsIlRvcCI6MCwiTGVmdCI6MCwiUmlnaHQiOjAsIkJvdHRvbSI6MH0sIkJhY2tncm91bmQiOnsiJGlkIjoiMjciLCJDb2xvciI6eyIkcmVmIjoiMjAifX0sIklzVmlzaWJsZSI6dHJ1ZSwiV2lkdGgiOjAuMCwiSGVpZ2h0IjowLjAsIkJvcmRlclN0eWxlIjpudWxsLCJQYXJlbnRTdHlsZSI6bnVsbH0sIlRvZGF5VGV4dFN0eWxlIjp7IiRpZCI6IjI4IiwiRm9udFNldHRpbmdzIjp7IiRpZCI6IjI5IiwiRm9udFNpemUiOjEyLCJGb250TmFtZSI6IkNhbGlicmkiLCJJc0JvbGQiOmZhbHNlLCJJc0l0YWxpYyI6ZmFsc2UsIklzVW5kZXJsaW5lZCI6ZmFsc2UsIlBhcmVudFN0eWxlIjpudWxsfSwiQXV0b1NpemUiOjAsIkZvcmVncm91bmQiOnsiJGlkIjoiMzAiLCJDb2xvciI6eyIkaWQiOiIzMSIsIkEiOjI1NSwiUiI6MCwiRyI6MCwiQiI6MH19LCJNYXhXaWR0aCI6MjAwLjAsIk1heEhlaWdodCI6IkluZmluaXR5IiwiU21hcnRGb3JlZ3JvdW5kSXNBY3RpdmUiOmZhbHNlLCJIb3Jpem9udGFsQWxpZ25tZW50IjowLCJWZXJ0aWNhbEFsaWdubWVudCI6MCwiU21hcnRGb3JlZ3JvdW5kIjpudWxsLCJNYXJnaW4iOnsiJGlkIjoiMzIiLCJUb3AiOjAsIkxlZnQiOjAsIlJpZ2h0IjowLCJCb3R0b20iOjB9LCJQYWRkaW5nIjp7IiRpZCI6IjMzIiwiVG9wIjowLCJMZWZ0IjowLCJSaWdodCI6MCwiQm90dG9tIjowfSwiQmFja2dyb3VuZCI6eyIkaWQiOiIzNCIsIkNvbG9yIjp7IiRyZWYiOiIyMCJ9fSwiSXNWaXNpYmxlIjp0cnVlLCJXaWR0aCI6MC4wLCJIZWlnaHQiOjAuMCwiQm9yZGVyU3R5bGUiOm51bGwsIlBhcmVudFN0eWxlIjpudWxsfSwiVG9kYXlNYXJrZXJTdHlsZSI6eyIkaWQiOiIzNSIsIk1hcmdpbiI6eyIkaWQiOiIzNiIsIlRvcCI6MCwiTGVmdCI6MCwiUmlnaHQiOjAsIkJvdHRvbSI6MH0sIlBhZGRpbmciOnsiJGlkIjoiMzciLCJUb3AiOjAsIkxlZnQiOjAsIlJpZ2h0IjowLCJCb3R0b20iOjB9LCJCYWNrZ3JvdW5kIjp7IiRpZCI6IjM4IiwiQ29sb3IiOnsiJGlkIjoiMzkiLCJBIjoyNTUsIlIiOjI1NSwiRyI6MCwiQiI6MH19LCJJc1Zpc2libGUiOnRydWUsIldpZHRoIjowLjAsIkhlaWdodCI6MC4wLCJCb3JkZXJTdHlsZSI6bnVsbCwiUGFyZW50U3R5bGUiOm51bGx9LCJTY2FsZVN0eWxlIjp7IiRpZCI6IjQwIiwiU2hvd1NlZ21lbnRTZXBhcmF0b3JzIjp0cnVlLCJTZWdtZW50U2VwYXJhdG9yT3BhY2l0eSI6MzAsIkZvbnRTZXR0aW5ncyI6eyIkaWQiOiI0MSIsIkZvbnRTaXplIjoxMiwiRm9udE5hbWUiOiJDYWxpYnJpIiwiSXNCb2xkIjpmYWxzZSwiSXNJdGFsaWMiOmZhbHNlLCJJc1VuZGVybGluZWQiOmZhbHNlLCJQYXJlbnRTdHlsZSI6bnVsbH0sIkF1dG9TaXplIjowLCJGb3JlZ3JvdW5kIjp7IiRpZCI6IjQyIiwiQ29sb3IiOnsiJGlkIjoiNDMiLCJBIjoyNTUsIlIiOjI1NSwiRyI6MjU1LCJCIjoyNTV9fSwiTWF4V2lkdGgiOjIwMC4wLCJNYXhIZWlnaHQiOiJJbmZpbml0eSIsIlNtYXJ0Rm9yZWdyb3VuZElzQWN0aXZlIjpmYWxzZSwiSG9yaXpvbnRhbEFsaWdubWVudCI6MCwiVmVydGljYWxBbGlnbm1lbnQiOjEsIlNtYXJ0Rm9yZWdyb3VuZCI6bnVsbCwiTWFyZ2luIjp7IiRpZCI6IjQ0IiwiVG9wIjowLCJMZWZ0Ijo1LCJSaWdodCI6MCwiQm90dG9tIjowfSwiUGFkZGluZyI6eyIkaWQiOiI0NSIsIlRvcCI6MCwiTGVmdCI6MCwiUmlnaHQiOjAsIkJvdHRvbSI6MH0sIkJhY2tncm91bmQiOnsiJGlkIjoiNDYiLCJDb2xvciI6eyIkcmVmIjoiMjAifX0sIklzVmlzaWJsZSI6dHJ1ZSwiV2lkdGgiOjAuMCwiSGVpZ2h0IjowLjAsIkJvcmRlclN0eWxlIjpudWxsLCJQYXJlbnRTdHlsZSI6bnVsbH0sIkVsYXBzZWRUaW1lQmFja2dyb3VuZCI6eyIkaWQiOiI0NyIsIkNvbG9yIjp7IiRpZCI6IjQ4IiwiQSI6MTkxLCJSIjoyNTUsIkciOjAsIkIiOjB9fSwiQXBwZW5kWWVhck9uWWVhckNoYW5nZSI6dHJ1ZSwiRWxhcHNlZFRpbWVGb3JtYXQiOjIsIlRvZGF5TWFya2VyUG9zaXRpb24iOjMsIlF1aWNrUG9zaXRpb24iOjEsIkFic29sdXRlUG9zaXRpb24iOjI0MC4wLCJNYXJnaW4iOnsiJGlkIjoiNDkiLCJUb3AiOjAsIkxlZnQiOjEwLCJSaWdodCI6MTAsIkJvdHRvbSI6MH0sIlBhZGRpbmciOnsiJGlkIjoiNTAiLCJUb3AiOjAsIkxlZnQiOjAsIlJpZ2h0IjowLCJCb3R0b20iOjB9LCJCYWNrZ3JvdW5kIjp7IiRpZCI6IjUxIiwiQ29sb3IiOnsiJGlkIjoiNTIiLCJBIjoyNTUsIlIiOjMxLCJHIjo3MywiQiI6MTI1fX0sIklzVmlzaWJsZSI6dHJ1ZSwiV2lkdGgiOjAuMCwiSGVpZ2h0IjowLjAsIkJvcmRlclN0eWxlIjpudWxsLCJQYXJlbnRTdHlsZSI6bnVsbH0sIkRlZmF1bHRNaWxlc3RvbmVTdHlsZSI6eyIkaWQiOiI1MyIsIlNoYXBlIjoyLCJDb25uZWN0b3JNYXJnaW4iOnsiJGlkIjoiNTQiLCJUb3AiOjAsIkxlZnQiOjIsIlJpZ2h0IjoyLCJCb3R0b20iOjB9LCJDb25uZWN0b3JTdHlsZSI6eyIkaWQiOiI1NSIsIkxpbmVDb2xvciI6eyIkaWQiOiI1NiIsIiR0eXBlIjoiTkxSRS5Db21tb24uRG9tLlNvbGlkQ29sb3JCcnVzaCwgTkxSRS5Db21tb24iLCJDb2xvciI6eyIkaWQiOiI1NyIsIkEiOjI1NSwiUiI6MzEsIkciOjczLCJCIjoxMjZ9fSwiTGluZVdlaWdodCI6MS4wLCJMaW5lVHlwZSI6MCwiUGFyZW50U3R5bGUiOm51bGx9LCJJc0JlbG93VGltZWJhbmQiOmZhbHNlLCJIaWRlRGF0ZSI6ZmFsc2UsIlNoYXBlU2l6ZSI6MSwiU3BhY2luZyI6MS4wLCJQYWRkaW5nIjp7IiRpZCI6IjU4IiwiVG9wIjo3LCJMZWZ0IjozLCJSaWdodCI6MCwiQm90dG9tIjoyfSwiU2hhcGVTdHlsZSI6eyIkaWQiOiI1OSIsIk1hcmdpbiI6eyIkaWQiOiI2MCIsIlRvcCI6MCwiTGVmdCI6MCwiUmlnaHQiOjAsIkJvdHRvbSI6MH0sIlBhZGRpbmciOnsiJGlkIjoiNjEiLCJUb3AiOjAsIkxlZnQiOjAsIlJpZ2h0IjowLCJCb3R0b20iOjB9LCJCYWNrZ3JvdW5kIjpudWxsLCJJc1Zpc2libGUiOnRydWUsIldpZHRoIjoxOC4wLCJIZWlnaHQiOjIwLjAsIkJvcmRlclN0eWxlIjp7IiRpZCI6IjYyIiwiTGluZUNvbG9yIjp7IiRpZCI6IjYzIiwiJHR5cGUiOiJOTFJFLkNvbW1vbi5Eb20uU29saWRDb2xvckJydXNoLCBOTFJFLkNvbW1vbiIsIkNvbG9yIjp7IiRpZCI6IjY0IiwiQSI6MjU1LCJSIjoyNTUsIkciOjAsIkIiOjB9fSwiTGluZVdlaWdodCI6MC4wLCJMaW5lVHlwZSI6MCwiUGFyZW50U3R5bGUiOm51bGx9LCJQYXJlbnRTdHlsZSI6bnVsbH0sIlRpdGxlU3R5bGUiOnsiJGlkIjoiNjUiLCJGb250U2V0dGluZ3MiOnsiJGlkIjoiNjYiLCJGb250U2l6ZSI6MTEsIkZvbnROYW1lIjoiQ2FsaWJyaSIsIklzQm9sZCI6dHJ1ZSwiSXNJdGFsaWMiOmZhbHNlLCJJc1VuZGVybGluZWQiOmZhbHNlLCJQYXJlbnRTdHlsZSI6bnVsbH0sIkF1dG9TaXplIjowLCJGb3JlZ3JvdW5kIjp7IiRpZCI6IjY3IiwiQ29sb3IiOnsiJGlkIjoiNjgiLCJBIjoyNTUsIlIiOjAsIkciOjAsIkIiOjB9fSwiTWF4V2lkdGgiOjIwMC4wLCJNYXhIZWlnaHQiOiJJbmZpbml0eSIsIlNtYXJ0Rm9yZWdyb3VuZElzQWN0aXZlIjpmYWxzZSwiSG9yaXpvbnRhbEFsaWdubWVudCI6MCwiVmVydGljYWxBbGlnbm1lbnQiOjAsIlNtYXJ0Rm9yZWdyb3VuZCI6bnVsbCwiTWFyZ2luIjp7IiRpZCI6IjY5IiwiVG9wIjowLCJMZWZ0IjowLCJSaWdodCI6MCwiQm90dG9tIjowfSwiUGFkZGluZyI6eyIkaWQiOiI3MCIsIlRvcCI6MCwiTGVmdCI6MCwiUmlnaHQiOjAsIkJvdHRvbSI6MH0sIkJhY2tncm91bmQiOnsiJGlkIjoiNzEiLCJDb2xvciI6eyIkcmVmIjoiMjAifX0sIklzVmlzaWJsZSI6dHJ1ZSwiV2lkdGgiOjAuMCwiSGVpZ2h0IjowLjAsIkJvcmRlclN0eWxlIjpudWxsLCJQYXJlbnRTdHlsZSI6bnVsbH0sIkRhdGVTdHlsZSI6eyIkaWQiOiI3MiIsIkZvbnRTZXR0aW5ncyI6eyIkaWQiOiI3MyIsIkZvbnRTaXplIjoxMCwiRm9udE5hbWUiOiJDYWxpYnJpIiwiSXNCb2xkIjpmYWxzZSwiSXNJdGFsaWMiOmZhbHNlLCJJc1VuZGVybGluZWQiOmZhbHNlLCJQYXJlbnRTdHlsZSI6bnVsbH0sIkF1dG9TaXplIjowLCJGb3JlZ3JvdW5kIjp7IiRpZCI6Ijc0IiwiQ29sb3IiOnsiJGlkIjoiNzUiLCJBIjoyNTUsIlIiOjMxLCJHIjo3MywiQiI6MTI2fX0sIk1heFdpZHRoIjoyMDAuMCwiTWF4SGVpZ2h0IjoiSW5maW5pdHkiLCJTbWFydEZvcmVncm91bmRJc0FjdGl2ZSI6ZmFsc2UsIkhvcml6b250YWxBbGlnbm1lbnQiOjAsIlZlcnRpY2FsQWxpZ25tZW50IjowLCJTbWFydEZvcmVncm91bmQiOm51bGwsIk1hcmdpbiI6eyIkaWQiOiI3NiIsIlRvcCI6MCwiTGVmdCI6MCwiUmlnaHQiOjAsIkJvdHRvbSI6MH0sIlBhZGRpbmciOnsiJGlkIjoiNzciLCJUb3AiOjAsIkxlZnQiOjAsIlJpZ2h0IjowLCJCb3R0b20iOjB9LCJCYWNrZ3JvdW5kIjp7IiRpZCI6Ijc4IiwiQ29sb3IiOnsiJHJlZiI6IjIwIn19LCJJc1Zpc2libGUiOnRydWUsIldpZHRoIjowLjAsIkhlaWdodCI6MC4wLCJCb3JkZXJTdHlsZSI6bnVsbCwiUGFyZW50U3R5bGUiOm51bGx9LCJEYXRlRm9ybWF0Ijp7IiRpZCI6Ijc5IiwiRm9ybWF0U3RyaW5nIjoiTS9kL3l5eXkiLCJTZXBhcmF0b3IiOiIvIiwiVXNlSW50ZXJuYXRpb25hbERhdGVGb3JtYXQiOmZhbHNlfSwiSXNWaXNpYmxlIjp0cnVlLCJQYXJlbnRTdHlsZSI6bnVsbH0sIkRlZmF1bHRUYXNrU3R5bGUiOnsiJGlkIjoiODAiLCJTaGFwZSI6MCwiU2hhcGVUaGlja25lc3MiOjEsIkR1cmF0aW9uRm9ybWF0IjowLCJJbmNsdWRlTm9uV29ya2luZ0RheXNJbkR1cmF0aW9uIjp0cnVlLCJQZXJjZW50YWdlQ29tcGxldGVTdHlsZSI6eyIkaWQiOiI4MSIsIkZvbnRTZXR0aW5ncyI6eyIkaWQiOiI4MiIsIkZvbnRTaXplIjoxMCwiRm9udE5hbWUiOiJDYWxpYnJpIiwiSXNCb2xkIjpmYWxzZSwiSXNJdGFsaWMiOmZhbHNlLCJJc1VuZGVybGluZWQiOmZhbHNlLCJQYXJlbnRTdHlsZSI6bnVsbH0sIkF1dG9TaXplIjowLCJGb3JlZ3JvdW5kIjp7IiRpZCI6IjgzIiwiQ29sb3IiOnsiJGlkIjoiODQiLCJBIjoyNTUsIlIiOjE5MiwiRyI6ODAsIkIiOjc3fX0sIk1heFdpZHRoIjoyMDAuMCwiTWF4SGVpZ2h0IjoiSW5maW5pdHkiLCJTbWFydEZvcmVncm91bmRJc0FjdGl2ZSI6ZmFsc2UsIkhvcml6b250YWxBbGlnbm1lbnQiOjAsIlZlcnRpY2FsQWxpZ25tZW50IjowLCJTbWFydEZvcmVncm91bmQiOm51bGwsIk1hcmdpbiI6eyIkaWQiOiI4NSIsIlRvcCI6MCwiTGVmdCI6MCwiUmlnaHQiOjAsIkJvdHRvbSI6MH0sIlBhZGRpbmciOnsiJGlkIjoiODYiLCJUb3AiOjAsIkxlZnQiOjAsIlJpZ2h0IjowLCJCb3R0b20iOjB9LCJCYWNrZ3JvdW5kIjp7IiRpZCI6Ijg3IiwiQ29sb3IiOnsiJHJlZiI6IjIwIn19LCJJc1Zpc2libGUiOnRydWUsIldpZHRoIjowLjAsIkhlaWdodCI6MC4wLCJCb3JkZXJTdHlsZSI6bnVsbCwiUGFyZW50U3R5bGUiOm51bGx9LCJEdXJhdGlvblN0eWxlIjp7IiRpZCI6Ijg4IiwiRm9udFNldHRpbmdzIjp7IiRpZCI6Ijg5IiwiRm9udFNpemUiOjEwLCJGb250TmFtZSI6IkNhbGlicmkiLCJJc0JvbGQiOmZhbHNlLCJJc0l0YWxpYyI6ZmFsc2UsIklzVW5kZXJsaW5lZCI6ZmFsc2UsIlBhcmVudFN0eWxlIjpudWxsfSwiQXV0b1NpemUiOjAsIkZvcmVncm91bmQiOnsiJGlkIjoiOTAiLCJDb2xvciI6eyIkaWQiOiI5MSIsIkEiOjI1NSwiUiI6MTkyLCJHIjo4MCwiQiI6Nzd9fSwiTWF4V2lkdGgiOjIwMC4wLCJNYXhIZWlnaHQiOiJJbmZpbml0eSIsIlNtYXJ0Rm9yZWdyb3VuZElzQWN0aXZlIjpmYWxzZSwiSG9yaXpvbnRhbEFsaWdubWVudCI6MCwiVmVydGljYWxBbGlnbm1lbnQiOjAsIlNtYXJ0Rm9yZWdyb3VuZCI6bnVsbCwiTWFyZ2luIjp7IiRpZCI6IjkyIiwiVG9wIjowLCJMZWZ0IjowLCJSaWdodCI6MCwiQm90dG9tIjowfSwiUGFkZGluZyI6eyIkaWQiOiI5MyIsIlRvcCI6MCwiTGVmdCI6MCwiUmlnaHQiOjAsIkJvdHRvbSI6MH0sIkJhY2tncm91bmQiOnsiJGlkIjoiOTQiLCJDb2xvciI6eyIkcmVmIjoiMjAifX0sIklzVmlzaWJsZSI6dHJ1ZSwiV2lkdGgiOjAuMCwiSGVpZ2h0IjowLjAsIkJvcmRlclN0eWxlIjpudWxsLCJQYXJlbnRTdHlsZSI6bnVsbH0sIkhvcml6b250YWxDb25uZWN0b3JTdHlsZSI6eyIkaWQiOiI5NSIsIkxpbmVDb2xvciI6eyIkaWQiOiI5NiIsIiR0eXBlIjoiTkxSRS5Db21tb24uRG9tLlNvbGlkQ29sb3JCcnVzaCwgTkxSRS5Db21tb24iLCJDb2xvciI6eyIkaWQiOiI5NyIsIkEiOjI1NSwiUiI6MjA0LCJHIjoyMDQsIkIiOjIwNH19LCJMaW5lV2VpZ2h0IjoxLjAsIkxpbmVUeXBlIjowLCJQYXJlbnRTdHlsZSI6bnVsbH0sIlZlcnRpY2FsQ29ubmVjdG9yU3R5bGUiOnsiJGlkIjoiOTgiLCJMaW5lQ29sb3IiOnsiJGlkIjoiOTkiLCIkdHlwZSI6Ik5MUkUuQ29tbW9uLkRvbS5Tb2xpZENvbG9yQnJ1c2gsIE5MUkUuQ29tbW9uIiwiQ29sb3IiOnsiJGlkIjoiMTAwIiwiQSI6MjU1LCJSIjoyMDQsIkciOjIwNCwiQiI6MjA0fX0sIkxpbmVXZWlnaHQiOjAuMCwiTGluZVR5cGUiOjAsIlBhcmVudFN0eWxlIjpudWxsfSwiTWFyZ2luIjpudWxsLCJTdGFydERhdGVQb3NpdGlvbiI6NCwiRW5kRGF0ZVBvc2l0aW9uIjo0LCJUaXRsZVBvc2l0aW9uIjo1LCJEdXJhdGlvblBvc2l0aW9uIjo2LCJQZXJjZW50YWdlQ29tcGxldGVkUG9zaXRpb24iOjYsIlNwYWNpbmciOjUsIklzQmVsb3dUaW1lYmFuZCI6dHJ1ZSwiUGVyY2VudGFnZUNvbXBsZXRlU2hhcGVPcGFjaXR5IjozNSwiU2hhcGVTdHlsZSI6eyIkaWQiOiIxMDEiLCJNYXJnaW4iOnsiJGlkIjoiMTAyIiwiVG9wIjowLCJMZWZ0Ijo0LCJSaWdodCI6NCwiQm90dG9tIjowfSwiUGFkZGluZyI6eyIkaWQiOiIxMDMiLCJUb3AiOjAsIkxlZnQiOjAsIlJpZ2h0IjowLCJCb3R0b20iOjB9LCJCYWNrZ3JvdW5kIjpudWxsLCJJc1Zpc2libGUiOnRydWUsIldpZHRoIjowLjAsIkhlaWdodCI6MTYuMCwiQm9yZGVyU3R5bGUiOnsiJGlkIjoiMTA0IiwiTGluZUNvbG9yIjp7IiRpZCI6IjEwNSIsIiR0eXBlIjoiTkxSRS5Db21tb24uRG9tLlNvbGlkQ29sb3JCcnVzaCwgTkxSRS5Db21tb24iLCJDb2xvciI6eyIkaWQiOiIxMDYiLCJBIjoyNTUsIlIiOjI1NSwiRyI6MCwiQiI6MH19LCJMaW5lV2VpZ2h0IjowLjAsIkxpbmVUeXBlIjowLCJQYXJlbnRTdHlsZSI6bnVsbH0sIlBhcmVudFN0eWxlIjpudWxsfSwiVGl0bGVTdHlsZSI6eyIkaWQiOiIxMDciLCJGb250U2V0dGluZ3MiOnsiJGlkIjoiMTA4IiwiRm9udFNpemUiOjExLCJGb250TmFtZSI6IkNhbGlicmkiLCJJc0JvbGQiOnRydWUsIklzSXRhbGljIjpmYWxzZSwiSXNVbmRlcmxpbmVkIjpmYWxzZSwiUGFyZW50U3R5bGUiOm51bGx9LCJBdXRvU2l6ZSI6MCwiRm9yZWdyb3VuZCI6eyIkaWQiOiIxMDkiLCJDb2xvciI6eyIkaWQiOiIxMTAiLCJBIjoyNTUsIlIiOjAsIkciOjAsIkIiOjB9fSwiTWF4V2lkdGgiOjcyMC4wLCJNYXhIZWlnaHQiOiJJbmZpbml0eSIsIlNtYXJ0Rm9yZWdyb3VuZElzQWN0aXZlIjpmYWxzZSwiSG9yaXpvbnRhbEFsaWdubWVudCI6MCwiVmVydGljYWxBbGlnbm1lbnQiOjAsIlNtYXJ0Rm9yZWdyb3VuZCI6bnVsbCwiTWFyZ2luIjp7IiRpZCI6IjExMSIsIlRvcCI6MCwiTGVmdCI6MCwiUmlnaHQiOjAsIkJvdHRvbSI6MH0sIlBhZGRpbmciOnsiJGlkIjoiMTEyIiwiVG9wIjowLCJMZWZ0IjowLCJSaWdodCI6MCwiQm90dG9tIjowfSwiQmFja2dyb3VuZCI6eyIkaWQiOiIxMTMiLCJDb2xvciI6eyIkcmVmIjoiMjAifX0sIklzVmlzaWJsZSI6dHJ1ZSwiV2lkdGgiOjAuMCwiSGVpZ2h0IjowLjAsIkJvcmRlclN0eWxlIjpudWxsLCJQYXJlbnRTdHlsZSI6bnVsbH0sIkRhdGVTdHlsZSI6eyIkaWQiOiIxMTQiLCJGb250U2V0dGluZ3MiOnsiJGlkIjoiMTE1IiwiRm9udFNpemUiOjEwLCJGb250TmFtZSI6IkNhbGlicmkiLCJJc0JvbGQiOmZhbHNlLCJJc0l0YWxpYyI6ZmFsc2UsIklzVW5kZXJsaW5lZCI6ZmFsc2UsIlBhcmVudFN0eWxlIjpudWxsfSwiQXV0b1NpemUiOjAsIkZvcmVncm91bmQiOnsiJGlkIjoiMTE2IiwiQ29sb3IiOnsiJGlkIjoiMTE3IiwiQSI6MjU1LCJSIjozMSwiRyI6NzMsIkIiOjEyNn19LCJNYXhXaWR0aCI6MjAwLjAsIk1heEhlaWdodCI6IkluZmluaXR5IiwiU21hcnRGb3JlZ3JvdW5kSXNBY3RpdmUiOmZhbHNlLCJIb3Jpem9udGFsQWxpZ25tZW50IjowLCJWZXJ0aWNhbEFsaWdubWVudCI6MCwiU21hcnRGb3JlZ3JvdW5kIjpudWxsLCJNYXJnaW4iOnsiJGlkIjoiMTE4IiwiVG9wIjowLCJMZWZ0IjowLCJSaWdodCI6MCwiQm90dG9tIjowfSwiUGFkZGluZyI6eyIkaWQiOiIxMTkiLCJUb3AiOjAsIkxlZnQiOjAsIlJpZ2h0IjowLCJCb3R0b20iOjB9LCJCYWNrZ3JvdW5kIjp7IiRpZCI6IjEyMCIsIkNvbG9yIjp7IiRyZWYiOiIyMCJ9fSwiSXNWaXNpYmxlIjp0cnVlLCJXaWR0aCI6MC4wLCJIZWlnaHQiOjAuMCwiQm9yZGVyU3R5bGUiOm51bGwsIlBhcmVudFN0eWxlIjpudWxsfSwiRGF0ZUZvcm1hdCI6eyIkaWQiOiIxMjEiLCJGb3JtYXRTdHJpbmciOiJNL2QveXl5eSIsIlNlcGFyYXRvciI6Ii8iLCJVc2VJbnRlcm5hdGlvbmFsRGF0ZUZvcm1hdCI6ZmFsc2V9LCJJc1Zpc2libGUiOnRydWUsIlBhcmVudFN0eWxlIjpudWxsfSwiU2hvd0VsYXBzZWRUaW1lR3JhZGllbnRTdHlsZSI6ZmFsc2V9LCJTY2FsZSI6eyIkaWQiOiIxMjIiLCJTdGFydERhdGUiOiIxOTkwLTAxLTAxVDIzOjU5OjU5Ljk5OVoiLCJFbmREYXRlIjoiMjAwNi0wMS0wMVQyMzo1OTo1OS45OTlaIiwiRm9ybWF0IjoiTU0iLCJUeXBlIjo0LCJBdXRvRGF0ZVJhbmdlIjp0cnVlLCJXb3JraW5nRGF5cyI6MzEsIlRvZGF5TWFya2VyVGV4dCI6IlRvZGF5IiwiQXV0b1NjYWxlVHlwZSI6ZmFsc2V9LCJNaWxlc3RvbmVzIjpbeyIkaWQiOiIxMjMiLCJEYXRlIjoiMTk5MC0wMS0wMVQyMzo1OTo1OS45OTlaIiwiU3R5bGUiOnsiJGlkIjoiMTI0IiwiU2hhcGUiOjIsIkNvbm5lY3Rvck1hcmdpbiI6eyIkcmVmIjoiNTQifSwiQ29ubmVjdG9yU3R5bGUiOnsiJGlkIjoiMTI1IiwiTGluZUNvbG9yIjp7IiRpZCI6IjEyNiIsIiR0eXBlIjoiTkxSRS5Db21tb24uRG9tLlNvbGlkQ29sb3JCcnVzaCwgTkxSRS5Db21tb24iLCJDb2xvciI6eyIkaWQiOiIxMjciLCJBIjoxMjcsIlIiOjAsIkciOjExNCwiQiI6MTg4fX0sIkxpbmVXZWlnaHQiOjEuMCwiTGluZVR5cGUiOjAsIlBhcmVudFN0eWxlIjp7IiRyZWYiOiI1NSJ9fSwiSXNCZWxvd1RpbWViYW5kIjpmYWxzZSwiSGlkZURhdGUiOmZhbHNlLCJTaGFwZVNpemUiOjEsIlNwYWNpbmciOjEuMCwiUGFkZGluZyI6eyIkcmVmIjoiNTgifSwiU2hhcGVTdHlsZSI6eyIkaWQiOiIxMjgiLCJNYXJnaW4iOnsiJHJlZiI6IjYwIn0sIlBhZGRpbmciOnsiJHJlZiI6IjYxIn0sIkJhY2tncm91bmQiOnsiJGlkIjoiMTI5IiwiQ29sb3IiOnsiJGlkIjoiMTMwIiwiQSI6MjU1LCJSIjowLCJHIjoxMTQsIkIiOjE4OH19LCJJc1Zpc2libGUiOnRydWUsIldpZHRoIjoxOC4wLCJIZWlnaHQiOjIwLjAsIkJvcmRlclN0eWxlIjp7IiRpZCI6IjEzMSIsIkxpbmVDb2xvciI6eyIkcmVmIjoiNjMifSwiTGluZVdlaWdodCI6MC4wLCJMaW5lVHlwZSI6MCwiUGFyZW50U3R5bGUiOnsiJHJlZiI6IjYyIn19LCJQYXJlbnRTdHlsZSI6eyIkcmVmIjoiNTkifX0sIlRpdGxlU3R5bGUiOnsiJGlkIjoiMTMyIiwiRm9udFNldHRpbmdzIjp7IiRpZCI6IjEzMy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TM0IiwiTGluZUNvbG9yIjpudWxsLCJMaW5lV2VpZ2h0IjowLjAsIkxpbmVUeXBlIjowLCJQYXJlbnRTdHlsZSI6bnVsbH0sIlBhcmVudFN0eWxlIjp7IiRyZWYiOiI2NSJ9fSwiRGF0ZVN0eWxlIjp7IiRpZCI6IjEzNSIsIkZvbnRTZXR0aW5ncyI6eyIkaWQiOiIxMzY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MzciLCJMaW5lQ29sb3IiOm51bGwsIkxpbmVXZWlnaHQiOjAuMCwiTGluZVR5cGUiOjAsIlBhcmVudFN0eWxlIjpudWxsfSwiUGFyZW50U3R5bGUiOnsiJHJlZiI6IjcyIn19LCJEYXRlRm9ybWF0Ijp7IiRyZWYiOiI3OSJ9LCJJc1Zpc2libGUiOnRydWUsIlBhcmVudFN0eWxlIjp7IiRyZWYiOiI1MyJ9fSwiUG9zaXRpb24iOnsiJGlkIjoiMTM4IiwiUmF0aW8iOjAuMCwiSXNDdXN0b20iOmZhbHNlfSwiSWQiOiJmZDIxMTU4MC0zZjRkLTQ0MTgtODJkZi05NjZjMmZlNTk3ZjUiLCJUaXRsZSI6IlN1cnZleSAxIiwiTm90ZSI6bnVsbCwiSHlwZXJsaW5rIjpudWxsLCJJc0NoYW5nZWQiOmZhbHNlLCJJc05ldyI6ZmFsc2V9LHsiJGlkIjoiMTM5IiwiRGF0ZSI6IjE5OTUtMDEtMDFUMjM6NTk6NTkuOTk5WiIsIlN0eWxlIjp7IiRpZCI6IjE0MCIsIlNoYXBlIjoyLCJDb25uZWN0b3JNYXJnaW4iOnsiJHJlZiI6IjU0In0sIkNvbm5lY3RvclN0eWxlIjp7IiRpZCI6IjE0MSIsIkxpbmVDb2xvciI6eyIkaWQiOiIxNDIiLCIkdHlwZSI6Ik5MUkUuQ29tbW9uLkRvbS5Tb2xpZENvbG9yQnJ1c2gsIE5MUkUuQ29tbW9uIiwiQ29sb3IiOnsiJGlkIjoiMTQzIiwiQSI6MTI3LCJSIjo3OSwiRyI6MTI5LCJCIjoxODl9fSwiTGluZVdlaWdodCI6MS4wLCJMaW5lVHlwZSI6MCwiUGFyZW50U3R5bGUiOnsiJHJlZiI6IjU1In19LCJJc0JlbG93VGltZWJhbmQiOmZhbHNlLCJIaWRlRGF0ZSI6ZmFsc2UsIlNoYXBlU2l6ZSI6MSwiU3BhY2luZyI6MS4wLCJQYWRkaW5nIjp7IiRyZWYiOiI1OCJ9LCJTaGFwZVN0eWxlIjp7IiRpZCI6IjE0NCIsIk1hcmdpbiI6eyIkcmVmIjoiNjAifSwiUGFkZGluZyI6eyIkcmVmIjoiNjEifSwiQmFja2dyb3VuZCI6eyIkaWQiOiIxNDUiLCJDb2xvciI6eyIkaWQiOiIxNDYiLCJBIjoyNTUsIlIiOjc5LCJHIjoxMjksIkIiOjE4OX19LCJJc1Zpc2libGUiOnRydWUsIldpZHRoIjoxOC4wLCJIZWlnaHQiOjIwLjAsIkJvcmRlclN0eWxlIjp7IiRpZCI6IjE0NyIsIkxpbmVDb2xvciI6eyIkcmVmIjoiNjMifSwiTGluZVdlaWdodCI6MC4wLCJMaW5lVHlwZSI6MCwiUGFyZW50U3R5bGUiOnsiJHJlZiI6IjYyIn19LCJQYXJlbnRTdHlsZSI6eyIkcmVmIjoiNTkifX0sIlRpdGxlU3R5bGUiOnsiJGlkIjoiMTQ4IiwiRm9udFNldHRpbmdzIjp7IiRpZCI6IjE0OS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TUwIiwiTGluZUNvbG9yIjpudWxsLCJMaW5lV2VpZ2h0IjowLjAsIkxpbmVUeXBlIjowLCJQYXJlbnRTdHlsZSI6bnVsbH0sIlBhcmVudFN0eWxlIjp7IiRyZWYiOiI2NSJ9fSwiRGF0ZVN0eWxlIjp7IiRpZCI6IjE1MSIsIkZvbnRTZXR0aW5ncyI6eyIkaWQiOiIxNTI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TMiLCJMaW5lQ29sb3IiOm51bGwsIkxpbmVXZWlnaHQiOjAuMCwiTGluZVR5cGUiOjAsIlBhcmVudFN0eWxlIjpudWxsfSwiUGFyZW50U3R5bGUiOnsiJHJlZiI6IjcyIn19LCJEYXRlRm9ybWF0Ijp7IiRyZWYiOiI3OSJ9LCJJc1Zpc2libGUiOnRydWUsIlBhcmVudFN0eWxlIjp7IiRyZWYiOiI1MyJ9fSwiUG9zaXRpb24iOnsiJGlkIjoiMTU0IiwiUmF0aW8iOjAuMCwiSXNDdXN0b20iOmZhbHNlfSwiSWQiOiI1Y2FlNmM2Yi0xMjNiLTQ1YzMtYTAzZi00MzZiNDM3MjA5ZTciLCJUaXRsZSI6IlN1cnZleSAyIiwiTm90ZSI6bnVsbCwiSHlwZXJsaW5rIjpudWxsLCJJc0NoYW5nZWQiOmZhbHNlLCJJc05ldyI6ZmFsc2V9LHsiJGlkIjoiMTU1IiwiRGF0ZSI6IjE5OTktMDEtMDFUMjM6NTk6NTkuOTk5WiIsIlN0eWxlIjp7IiRpZCI6IjE1NiIsIlNoYXBlIjoyLCJDb25uZWN0b3JNYXJnaW4iOnsiJHJlZiI6IjU0In0sIkNvbm5lY3RvclN0eWxlIjp7IiRpZCI6IjE1NyIsIkxpbmVDb2xvciI6eyIkaWQiOiIxNTgiLCIkdHlwZSI6Ik5MUkUuQ29tbW9uLkRvbS5Tb2xpZENvbG9yQnJ1c2gsIE5MUkUuQ29tbW9uIiwiQ29sb3IiOnsiJGlkIjoiMTU5IiwiQSI6MTI3LCJSIjoxOTIsIkciOjgwLCJCIjo3N319LCJMaW5lV2VpZ2h0IjoxLjAsIkxpbmVUeXBlIjowLCJQYXJlbnRTdHlsZSI6eyIkcmVmIjoiNTUifX0sIklzQmVsb3dUaW1lYmFuZCI6ZmFsc2UsIkhpZGVEYXRlIjpmYWxzZSwiU2hhcGVTaXplIjoxLCJTcGFjaW5nIjoxLjAsIlBhZGRpbmciOnsiJHJlZiI6IjU4In0sIlNoYXBlU3R5bGUiOnsiJGlkIjoiMTYwIiwiTWFyZ2luIjp7IiRyZWYiOiI2MCJ9LCJQYWRkaW5nIjp7IiRyZWYiOiI2MSJ9LCJCYWNrZ3JvdW5kIjp7IiRpZCI6IjE2MSIsIkNvbG9yIjp7IiRpZCI6IjE2MiIsIkEiOjI1NSwiUiI6MTkyLCJHIjo4MCwiQiI6Nzd9fSwiSXNWaXNpYmxlIjp0cnVlLCJXaWR0aCI6MTguMCwiSGVpZ2h0IjoyMC4wLCJCb3JkZXJTdHlsZSI6eyIkaWQiOiIxNjMiLCJMaW5lQ29sb3IiOnsiJHJlZiI6IjYzIn0sIkxpbmVXZWlnaHQiOjAuMCwiTGluZVR5cGUiOjAsIlBhcmVudFN0eWxlIjp7IiRyZWYiOiI2MiJ9fSwiUGFyZW50U3R5bGUiOnsiJHJlZiI6IjU5In19LCJUaXRsZVN0eWxlIjp7IiRpZCI6IjE2NCIsIkZvbnRTZXR0aW5ncyI6eyIkaWQiOiIxNjU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E2NiIsIkxpbmVDb2xvciI6bnVsbCwiTGluZVdlaWdodCI6MC4wLCJMaW5lVHlwZSI6MCwiUGFyZW50U3R5bGUiOm51bGx9LCJQYXJlbnRTdHlsZSI6eyIkcmVmIjoiNjUifX0sIkRhdGVTdHlsZSI6eyIkaWQiOiIxNjciLCJGb250U2V0dGluZ3MiOnsiJGlkIjoiMTY4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Y5IiwiTGluZUNvbG9yIjpudWxsLCJMaW5lV2VpZ2h0IjowLjAsIkxpbmVUeXBlIjowLCJQYXJlbnRTdHlsZSI6bnVsbH0sIlBhcmVudFN0eWxlIjp7IiRyZWYiOiI3MiJ9fSwiRGF0ZUZvcm1hdCI6eyIkcmVmIjoiNzkifSwiSXNWaXNpYmxlIjp0cnVlLCJQYXJlbnRTdHlsZSI6eyIkcmVmIjoiNTMifX0sIlBvc2l0aW9uIjp7IiRpZCI6IjE3MCIsIlJhdGlvIjowLjAsIklzQ3VzdG9tIjpmYWxzZX0sIklkIjoiM2Y3YzQxNGMtYjAyYi00NTU4LWIxNWYtNjE2MGY3NGY3NzEwIiwiVGl0bGUiOiJTdXJ2ZXkgMyIsIk5vdGUiOm51bGwsIkh5cGVybGluayI6bnVsbCwiSXNDaGFuZ2VkIjpmYWxzZSwiSXNOZXciOmZhbHNlfSx7IiRpZCI6IjE3MSIsIkRhdGUiOiIyMDAzLTAxLTAxVDIzOjU5OjU5Ljk5OVoiLCJTdHlsZSI6eyIkaWQiOiIxNzIiLCJTaGFwZSI6MiwiQ29ubmVjdG9yTWFyZ2luIjp7IiRyZWYiOiI1NCJ9LCJDb25uZWN0b3JTdHlsZSI6eyIkaWQiOiIxNzMiLCJMaW5lQ29sb3IiOnsiJGlkIjoiMTc0IiwiJHR5cGUiOiJOTFJFLkNvbW1vbi5Eb20uU29saWRDb2xvckJydXNoLCBOTFJFLkNvbW1vbiIsIkNvbG9yIjp7IiRpZCI6IjE3NSIsIkEiOjEyNywiUiI6MTU1LCJHIjoxODcsIkIiOjg5fX0sIkxpbmVXZWlnaHQiOjEuMCwiTGluZVR5cGUiOjAsIlBhcmVudFN0eWxlIjp7IiRyZWYiOiI1NSJ9fSwiSXNCZWxvd1RpbWViYW5kIjpmYWxzZSwiSGlkZURhdGUiOmZhbHNlLCJTaGFwZVNpemUiOjEsIlNwYWNpbmciOjEuMCwiUGFkZGluZyI6eyIkcmVmIjoiNTgifSwiU2hhcGVTdHlsZSI6eyIkaWQiOiIxNzYiLCJNYXJnaW4iOnsiJHJlZiI6IjYwIn0sIlBhZGRpbmciOnsiJHJlZiI6IjYxIn0sIkJhY2tncm91bmQiOnsiJGlkIjoiMTc3IiwiQ29sb3IiOnsiJGlkIjoiMTc4IiwiQSI6MjU1LCJSIjoxNTUsIkciOjE4NywiQiI6ODl9fSwiSXNWaXNpYmxlIjp0cnVlLCJXaWR0aCI6MTguMCwiSGVpZ2h0IjoyMC4wLCJCb3JkZXJTdHlsZSI6eyIkaWQiOiIxNzkiLCJMaW5lQ29sb3IiOnsiJHJlZiI6IjYzIn0sIkxpbmVXZWlnaHQiOjAuMCwiTGluZVR5cGUiOjAsIlBhcmVudFN0eWxlIjp7IiRyZWYiOiI2MiJ9fSwiUGFyZW50U3R5bGUiOnsiJHJlZiI6IjU5In19LCJUaXRsZVN0eWxlIjp7IiRpZCI6IjE4MCIsIkZvbnRTZXR0aW5ncyI6eyIkaWQiOiIxODE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E4MiIsIkxpbmVDb2xvciI6bnVsbCwiTGluZVdlaWdodCI6MC4wLCJMaW5lVHlwZSI6MCwiUGFyZW50U3R5bGUiOm51bGx9LCJQYXJlbnRTdHlsZSI6eyIkcmVmIjoiNjUifX0sIkRhdGVTdHlsZSI6eyIkaWQiOiIxODMiLCJGb250U2V0dGluZ3MiOnsiJGlkIjoiMTg0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g1IiwiTGluZUNvbG9yIjpudWxsLCJMaW5lV2VpZ2h0IjowLjAsIkxpbmVUeXBlIjowLCJQYXJlbnRTdHlsZSI6bnVsbH0sIlBhcmVudFN0eWxlIjp7IiRyZWYiOiI3MiJ9fSwiRGF0ZUZvcm1hdCI6eyIkcmVmIjoiNzkifSwiSXNWaXNpYmxlIjp0cnVlLCJQYXJlbnRTdHlsZSI6eyIkcmVmIjoiNTMifX0sIlBvc2l0aW9uIjp7IiRpZCI6IjE4NiIsIlJhdGlvIjowLjAsIklzQ3VzdG9tIjpmYWxzZX0sIklkIjoiMDhkZDI3YTgtZTlkMy00YTU5LThlOTMtZTc4YjE1OTJlMjJmIiwiVGl0bGUiOiJTdXJ2ZXkgNCIsIk5vdGUiOm51bGwsIkh5cGVybGluayI6bnVsbCwiSXNDaGFuZ2VkIjpmYWxzZSwiSXNOZXciOmZhbHNlfSx7IiRpZCI6IjE4NyIsIkRhdGUiOiIyMDA1LTAxLTAxVDIzOjU5OjU5Ljk5OVoiLCJTdHlsZSI6eyIkaWQiOiIxODgiLCJTaGFwZSI6MiwiQ29ubmVjdG9yTWFyZ2luIjp7IiRyZWYiOiI1NCJ9LCJDb25uZWN0b3JTdHlsZSI6eyIkaWQiOiIxODkiLCJMaW5lQ29sb3IiOnsiJGlkIjoiMTkwIiwiJHR5cGUiOiJOTFJFLkNvbW1vbi5Eb20uU29saWRDb2xvckJydXNoLCBOTFJFLkNvbW1vbiIsIkNvbG9yIjp7IiRpZCI6IjE5MSIsIkEiOjEyNywiUiI6MTI4LCJHIjoxMDAsIkIiOjE2Mn19LCJMaW5lV2VpZ2h0IjoxLjAsIkxpbmVUeXBlIjowLCJQYXJlbnRTdHlsZSI6eyIkcmVmIjoiNTUifX0sIklzQmVsb3dUaW1lYmFuZCI6ZmFsc2UsIkhpZGVEYXRlIjpmYWxzZSwiU2hhcGVTaXplIjoxLCJTcGFjaW5nIjoxLjAsIlBhZGRpbmciOnsiJHJlZiI6IjU4In0sIlNoYXBlU3R5bGUiOnsiJGlkIjoiMTkyIiwiTWFyZ2luIjp7IiRyZWYiOiI2MCJ9LCJQYWRkaW5nIjp7IiRyZWYiOiI2MSJ9LCJCYWNrZ3JvdW5kIjp7IiRpZCI6IjE5MyIsIkNvbG9yIjp7IiRpZCI6IjE5NCIsIkEiOjI1NSwiUiI6MTI4LCJHIjoxMDAsIkIiOjE2Mn19LCJJc1Zpc2libGUiOnRydWUsIldpZHRoIjoxOC4wLCJIZWlnaHQiOjIwLjAsIkJvcmRlclN0eWxlIjp7IiRpZCI6IjE5NSIsIkxpbmVDb2xvciI6eyIkcmVmIjoiNjMifSwiTGluZVdlaWdodCI6MC4wLCJMaW5lVHlwZSI6MCwiUGFyZW50U3R5bGUiOnsiJHJlZiI6IjYyIn19LCJQYXJlbnRTdHlsZSI6eyIkcmVmIjoiNTkifX0sIlRpdGxlU3R5bGUiOnsiJGlkIjoiMTk2IiwiRm9udFNldHRpbmdzIjp7IiRpZCI6IjE5Ny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Tk4IiwiTGluZUNvbG9yIjpudWxsLCJMaW5lV2VpZ2h0IjowLjAsIkxpbmVUeXBlIjowLCJQYXJlbnRTdHlsZSI6bnVsbH0sIlBhcmVudFN0eWxlIjp7IiRyZWYiOiI2NSJ9fSwiRGF0ZVN0eWxlIjp7IiRpZCI6IjE5OSIsIkZvbnRTZXR0aW5ncyI6eyIkaWQiOiIyMDA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MDEiLCJMaW5lQ29sb3IiOm51bGwsIkxpbmVXZWlnaHQiOjAuMCwiTGluZVR5cGUiOjAsIlBhcmVudFN0eWxlIjpudWxsfSwiUGFyZW50U3R5bGUiOnsiJHJlZiI6IjcyIn19LCJEYXRlRm9ybWF0Ijp7IiRyZWYiOiI3OSJ9LCJJc1Zpc2libGUiOnRydWUsIlBhcmVudFN0eWxlIjp7IiRyZWYiOiI1MyJ9fSwiUG9zaXRpb24iOnsiJGlkIjoiMjAyIiwiUmF0aW8iOjAuMCwiSXNDdXN0b20iOmZhbHNlfSwiSWQiOiI4YmIwYWIwYi03ZGI1LTQ1M2MtOTVmNC1mZGI5ZTEyNzhiODUiLCJUaXRsZSI6IlN1cnZleSA1IiwiTm90ZSI6bnVsbCwiSHlwZXJsaW5rIjpudWxsLCJJc0NoYW5nZWQiOmZhbHNlLCJJc05ldyI6ZmFsc2V9LHsiJGlkIjoiMjAzIiwiRGF0ZSI6IjIwMDYtMDEtMDFUMjM6NTk6NTkuOTk5WiIsIlN0eWxlIjp7IiRpZCI6IjIwNCIsIlNoYXBlIjoyLCJDb25uZWN0b3JNYXJnaW4iOnsiJHJlZiI6IjU0In0sIkNvbm5lY3RvclN0eWxlIjp7IiRpZCI6IjIwNSIsIkxpbmVDb2xvciI6eyIkaWQiOiIyMDYiLCIkdHlwZSI6Ik5MUkUuQ29tbW9uLkRvbS5Tb2xpZENvbG9yQnJ1c2gsIE5MUkUuQ29tbW9uIiwiQ29sb3IiOnsiJGlkIjoiMjA3IiwiQSI6MTI3LCJSIjo3NSwiRyI6MTcyLCJCIjoxOTh9fSwiTGluZVdlaWdodCI6MS4wLCJMaW5lVHlwZSI6MCwiUGFyZW50U3R5bGUiOnsiJHJlZiI6IjU1In19LCJJc0JlbG93VGltZWJhbmQiOmZhbHNlLCJIaWRlRGF0ZSI6ZmFsc2UsIlNoYXBlU2l6ZSI6MSwiU3BhY2luZyI6MS4wLCJQYWRkaW5nIjp7IiRyZWYiOiI1OCJ9LCJTaGFwZVN0eWxlIjp7IiRpZCI6IjIwOCIsIk1hcmdpbiI6eyIkcmVmIjoiNjAifSwiUGFkZGluZyI6eyIkcmVmIjoiNjEifSwiQmFja2dyb3VuZCI6eyIkaWQiOiIyMDkiLCJDb2xvciI6eyIkaWQiOiIyMTAiLCJBIjoyNTUsIlIiOjc1LCJHIjoxNzIsIkIiOjE5OH19LCJJc1Zpc2libGUiOnRydWUsIldpZHRoIjoxOC4wLCJIZWlnaHQiOjIwLjAsIkJvcmRlclN0eWxlIjp7IiRpZCI6IjIxMSIsIkxpbmVDb2xvciI6eyIkcmVmIjoiNjMifSwiTGluZVdlaWdodCI6MC4wLCJMaW5lVHlwZSI6MCwiUGFyZW50U3R5bGUiOnsiJHJlZiI6IjYyIn19LCJQYXJlbnRTdHlsZSI6eyIkcmVmIjoiNTkifX0sIlRpdGxlU3R5bGUiOnsiJGlkIjoiMjEyIiwiRm9udFNldHRpbmdzIjp7IiRpZCI6IjIxMy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jE0IiwiTGluZUNvbG9yIjpudWxsLCJMaW5lV2VpZ2h0IjowLjAsIkxpbmVUeXBlIjowLCJQYXJlbnRTdHlsZSI6bnVsbH0sIlBhcmVudFN0eWxlIjp7IiRyZWYiOiI2NSJ9fSwiRGF0ZVN0eWxlIjp7IiRpZCI6IjIxNSIsIkZvbnRTZXR0aW5ncyI6eyIkaWQiOiIyMTY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MTciLCJMaW5lQ29sb3IiOm51bGwsIkxpbmVXZWlnaHQiOjAuMCwiTGluZVR5cGUiOjAsIlBhcmVudFN0eWxlIjpudWxsfSwiUGFyZW50U3R5bGUiOnsiJHJlZiI6IjcyIn19LCJEYXRlRm9ybWF0Ijp7IiRyZWYiOiI3OSJ9LCJJc1Zpc2libGUiOnRydWUsIlBhcmVudFN0eWxlIjp7IiRyZWYiOiI1MyJ9fSwiUG9zaXRpb24iOnsiJGlkIjoiMjE4IiwiUmF0aW8iOjAuMCwiSXNDdXN0b20iOmZhbHNlfSwiSWQiOiI1ZWVlZDFlYi0wNGRiLTQxNTAtOTVjNi1iMmVhZmE4MWFjZWQiLCJUaXRsZSI6IlN1cnZleSA2IiwiTm90ZSI6bnVsbCwiSHlwZXJsaW5rIjpudWxsLCJJc0NoYW5nZWQiOmZhbHNlLCJJc05ldyI6ZmFsc2V9XSwiVGFza3MiOltdLCJTZXR0aW5ncyI6eyIkaWQiOiIyMTkiLCJJbXBhT3B0aW9ucyI6eyIkaWQiOiIyMjAiLCJMZWZ0VG9SaWdodCI6ZmFsc2UsIlBheWxvYWRPcHRpb25zIjoyfSwiVXNlQ29tcHJlc3Npb24iOmZhbHNlLCJDb21wcmVzaW9uUGVyY2VudGFnZSI6MC4wLCJJbmFjdGl2ZUludGVydmFsV2lkdGhUaHJlc2hvbGQiOjAuMCwiSW5hY3RpdmVJbnRlcnZhbFdpZHRoIjowLjAsIlNwbGl0VGFza3MiOmZhbHNlLCJVc2VDbHVzdGVyIjpmYWxzZSwiRXBzaWxvbiI6MC4wLCJNaW5Qb2ludHNUb0Zvcm1BQ2x1c3RlciI6MCwiR2VuZXJhdGVJbnZpc2libGVTaGFwZXMiOmZhbHNlLCJTbWFydFRpbWVsaW5lVGFza1BlcmNlbnRhZ2VGaXQiOmZhbHNlfSwiSXNOZXciOnRydWV9"/>
  <p:tag name="__MASTER" val="__part_0"/>
</p:tagLst>
</file>

<file path=ppt/tags/tag10.xml><?xml version="1.0" encoding="utf-8"?>
<p:tagLst xmlns:a="http://schemas.openxmlformats.org/drawingml/2006/main" xmlns:r="http://schemas.openxmlformats.org/officeDocument/2006/relationships" xmlns:p="http://schemas.openxmlformats.org/presentationml/2006/main">
  <p:tag name="OTLMARKERSHAPE" val="OTL"/>
</p:tagLst>
</file>

<file path=ppt/tags/tag11.xml><?xml version="1.0" encoding="utf-8"?>
<p:tagLst xmlns:a="http://schemas.openxmlformats.org/drawingml/2006/main" xmlns:r="http://schemas.openxmlformats.org/officeDocument/2006/relationships" xmlns:p="http://schemas.openxmlformats.org/presentationml/2006/main">
  <p:tag name="OTLMARKERSHAPE" val="OTL"/>
</p:tagLst>
</file>

<file path=ppt/tags/tag12.xml><?xml version="1.0" encoding="utf-8"?>
<p:tagLst xmlns:a="http://schemas.openxmlformats.org/drawingml/2006/main" xmlns:r="http://schemas.openxmlformats.org/officeDocument/2006/relationships" xmlns:p="http://schemas.openxmlformats.org/presentationml/2006/main">
  <p:tag name="OTLMARKERSHAPE" val="OTL"/>
</p:tagLst>
</file>

<file path=ppt/tags/tag13.xml><?xml version="1.0" encoding="utf-8"?>
<p:tagLst xmlns:a="http://schemas.openxmlformats.org/drawingml/2006/main" xmlns:r="http://schemas.openxmlformats.org/officeDocument/2006/relationships" xmlns:p="http://schemas.openxmlformats.org/presentationml/2006/main">
  <p:tag name="OTLMARKERSHAPE" val="OTL"/>
</p:tagLst>
</file>

<file path=ppt/tags/tag14.xml><?xml version="1.0" encoding="utf-8"?>
<p:tagLst xmlns:a="http://schemas.openxmlformats.org/drawingml/2006/main" xmlns:r="http://schemas.openxmlformats.org/officeDocument/2006/relationships" xmlns:p="http://schemas.openxmlformats.org/presentationml/2006/main">
  <p:tag name="OTLMARKERSHAPE" val="OTL"/>
</p:tagLst>
</file>

<file path=ppt/tags/tag15.xml><?xml version="1.0" encoding="utf-8"?>
<p:tagLst xmlns:a="http://schemas.openxmlformats.org/drawingml/2006/main" xmlns:r="http://schemas.openxmlformats.org/officeDocument/2006/relationships" xmlns:p="http://schemas.openxmlformats.org/presentationml/2006/main">
  <p:tag name="OTLMARKERSHAPE" val="OTL"/>
</p:tagLst>
</file>

<file path=ppt/tags/tag16.xml><?xml version="1.0" encoding="utf-8"?>
<p:tagLst xmlns:a="http://schemas.openxmlformats.org/drawingml/2006/main" xmlns:r="http://schemas.openxmlformats.org/officeDocument/2006/relationships" xmlns:p="http://schemas.openxmlformats.org/presentationml/2006/main">
  <p:tag name="OTLMARKERSHAPE" val="OTL"/>
</p:tagLst>
</file>

<file path=ppt/tags/tag17.xml><?xml version="1.0" encoding="utf-8"?>
<p:tagLst xmlns:a="http://schemas.openxmlformats.org/drawingml/2006/main" xmlns:r="http://schemas.openxmlformats.org/officeDocument/2006/relationships" xmlns:p="http://schemas.openxmlformats.org/presentationml/2006/main">
  <p:tag name="OTLMARKERSHAPE" val="OTL"/>
</p:tagLst>
</file>

<file path=ppt/tags/tag18.xml><?xml version="1.0" encoding="utf-8"?>
<p:tagLst xmlns:a="http://schemas.openxmlformats.org/drawingml/2006/main" xmlns:r="http://schemas.openxmlformats.org/officeDocument/2006/relationships" xmlns:p="http://schemas.openxmlformats.org/presentationml/2006/main">
  <p:tag name="OTLMARKERSHAPE" val="OTL"/>
</p:tagLst>
</file>

<file path=ppt/tags/tag19.xml><?xml version="1.0" encoding="utf-8"?>
<p:tagLst xmlns:a="http://schemas.openxmlformats.org/drawingml/2006/main" xmlns:r="http://schemas.openxmlformats.org/officeDocument/2006/relationships" xmlns:p="http://schemas.openxmlformats.org/presentationml/2006/main">
  <p:tag name="OTLMARKERSHAPE" val="OTL"/>
</p:tagLst>
</file>

<file path=ppt/tags/tag2.xml><?xml version="1.0" encoding="utf-8"?>
<p:tagLst xmlns:a="http://schemas.openxmlformats.org/drawingml/2006/main" xmlns:r="http://schemas.openxmlformats.org/officeDocument/2006/relationships" xmlns:p="http://schemas.openxmlformats.org/presentationml/2006/main">
  <p:tag name="OTLMARKERSHAPE" val="OTL"/>
</p:tagLst>
</file>

<file path=ppt/tags/tag20.xml><?xml version="1.0" encoding="utf-8"?>
<p:tagLst xmlns:a="http://schemas.openxmlformats.org/drawingml/2006/main" xmlns:r="http://schemas.openxmlformats.org/officeDocument/2006/relationships" xmlns:p="http://schemas.openxmlformats.org/presentationml/2006/main">
  <p:tag name="OTLMARKERSHAPE" val="OTL"/>
</p:tagLst>
</file>

<file path=ppt/tags/tag21.xml><?xml version="1.0" encoding="utf-8"?>
<p:tagLst xmlns:a="http://schemas.openxmlformats.org/drawingml/2006/main" xmlns:r="http://schemas.openxmlformats.org/officeDocument/2006/relationships" xmlns:p="http://schemas.openxmlformats.org/presentationml/2006/main">
  <p:tag name="OTLMARKERSHAPE" val="OTL"/>
</p:tagLst>
</file>

<file path=ppt/tags/tag22.xml><?xml version="1.0" encoding="utf-8"?>
<p:tagLst xmlns:a="http://schemas.openxmlformats.org/drawingml/2006/main" xmlns:r="http://schemas.openxmlformats.org/officeDocument/2006/relationships" xmlns:p="http://schemas.openxmlformats.org/presentationml/2006/main">
  <p:tag name="OTLMARKERSHAPE" val="OTL"/>
</p:tagLst>
</file>

<file path=ppt/tags/tag23.xml><?xml version="1.0" encoding="utf-8"?>
<p:tagLst xmlns:a="http://schemas.openxmlformats.org/drawingml/2006/main" xmlns:r="http://schemas.openxmlformats.org/officeDocument/2006/relationships" xmlns:p="http://schemas.openxmlformats.org/presentationml/2006/main">
  <p:tag name="OTLMARKERSHAPE" val="OTL"/>
</p:tagLst>
</file>

<file path=ppt/tags/tag24.xml><?xml version="1.0" encoding="utf-8"?>
<p:tagLst xmlns:a="http://schemas.openxmlformats.org/drawingml/2006/main" xmlns:r="http://schemas.openxmlformats.org/officeDocument/2006/relationships" xmlns:p="http://schemas.openxmlformats.org/presentationml/2006/main">
  <p:tag name="OTLMARKERSHAPE" val="OTL"/>
</p:tagLst>
</file>

<file path=ppt/tags/tag25.xml><?xml version="1.0" encoding="utf-8"?>
<p:tagLst xmlns:a="http://schemas.openxmlformats.org/drawingml/2006/main" xmlns:r="http://schemas.openxmlformats.org/officeDocument/2006/relationships" xmlns:p="http://schemas.openxmlformats.org/presentationml/2006/main">
  <p:tag name="OTLMARKERSHAPE" val="OTL"/>
</p:tagLst>
</file>

<file path=ppt/tags/tag26.xml><?xml version="1.0" encoding="utf-8"?>
<p:tagLst xmlns:a="http://schemas.openxmlformats.org/drawingml/2006/main" xmlns:r="http://schemas.openxmlformats.org/officeDocument/2006/relationships" xmlns:p="http://schemas.openxmlformats.org/presentationml/2006/main">
  <p:tag name="OTLMARKERSHAPE" val="OTL"/>
</p:tagLst>
</file>

<file path=ppt/tags/tag27.xml><?xml version="1.0" encoding="utf-8"?>
<p:tagLst xmlns:a="http://schemas.openxmlformats.org/drawingml/2006/main" xmlns:r="http://schemas.openxmlformats.org/officeDocument/2006/relationships" xmlns:p="http://schemas.openxmlformats.org/presentationml/2006/main">
  <p:tag name="OTLMARKERSHAPE" val="OTL"/>
</p:tagLst>
</file>

<file path=ppt/tags/tag28.xml><?xml version="1.0" encoding="utf-8"?>
<p:tagLst xmlns:a="http://schemas.openxmlformats.org/drawingml/2006/main" xmlns:r="http://schemas.openxmlformats.org/officeDocument/2006/relationships" xmlns:p="http://schemas.openxmlformats.org/presentationml/2006/main">
  <p:tag name="OTLMARKERSHAPE" val="OTL"/>
</p:tagLst>
</file>

<file path=ppt/tags/tag29.xml><?xml version="1.0" encoding="utf-8"?>
<p:tagLst xmlns:a="http://schemas.openxmlformats.org/drawingml/2006/main" xmlns:r="http://schemas.openxmlformats.org/officeDocument/2006/relationships" xmlns:p="http://schemas.openxmlformats.org/presentationml/2006/main">
  <p:tag name="OTLMARKERSHAPE" val="OTL"/>
</p:tagLst>
</file>

<file path=ppt/tags/tag3.xml><?xml version="1.0" encoding="utf-8"?>
<p:tagLst xmlns:a="http://schemas.openxmlformats.org/drawingml/2006/main" xmlns:r="http://schemas.openxmlformats.org/officeDocument/2006/relationships" xmlns:p="http://schemas.openxmlformats.org/presentationml/2006/main">
  <p:tag name="OTLMARKERSHAPE" val="OTL"/>
</p:tagLst>
</file>

<file path=ppt/tags/tag30.xml><?xml version="1.0" encoding="utf-8"?>
<p:tagLst xmlns:a="http://schemas.openxmlformats.org/drawingml/2006/main" xmlns:r="http://schemas.openxmlformats.org/officeDocument/2006/relationships" xmlns:p="http://schemas.openxmlformats.org/presentationml/2006/main">
  <p:tag name="OTLMARKERSHAPE" val="OTL"/>
</p:tagLst>
</file>

<file path=ppt/tags/tag31.xml><?xml version="1.0" encoding="utf-8"?>
<p:tagLst xmlns:a="http://schemas.openxmlformats.org/drawingml/2006/main" xmlns:r="http://schemas.openxmlformats.org/officeDocument/2006/relationships" xmlns:p="http://schemas.openxmlformats.org/presentationml/2006/main">
  <p:tag name="OTLMARKERSHAPE" val="OTL"/>
</p:tagLst>
</file>

<file path=ppt/tags/tag32.xml><?xml version="1.0" encoding="utf-8"?>
<p:tagLst xmlns:a="http://schemas.openxmlformats.org/drawingml/2006/main" xmlns:r="http://schemas.openxmlformats.org/officeDocument/2006/relationships" xmlns:p="http://schemas.openxmlformats.org/presentationml/2006/main">
  <p:tag name="OTLMARKERSHAPE" val="OTL"/>
</p:tagLst>
</file>

<file path=ppt/tags/tag33.xml><?xml version="1.0" encoding="utf-8"?>
<p:tagLst xmlns:a="http://schemas.openxmlformats.org/drawingml/2006/main" xmlns:r="http://schemas.openxmlformats.org/officeDocument/2006/relationships" xmlns:p="http://schemas.openxmlformats.org/presentationml/2006/main">
  <p:tag name="OTLMARKERSHAPE" val="OTL"/>
</p:tagLst>
</file>

<file path=ppt/tags/tag34.xml><?xml version="1.0" encoding="utf-8"?>
<p:tagLst xmlns:a="http://schemas.openxmlformats.org/drawingml/2006/main" xmlns:r="http://schemas.openxmlformats.org/officeDocument/2006/relationships" xmlns:p="http://schemas.openxmlformats.org/presentationml/2006/main">
  <p:tag name="OTLMARKERSHAPE" val="OTL"/>
</p:tagLst>
</file>

<file path=ppt/tags/tag35.xml><?xml version="1.0" encoding="utf-8"?>
<p:tagLst xmlns:a="http://schemas.openxmlformats.org/drawingml/2006/main" xmlns:r="http://schemas.openxmlformats.org/officeDocument/2006/relationships" xmlns:p="http://schemas.openxmlformats.org/presentationml/2006/main">
  <p:tag name="OTLMARKERSHAPE" val="OTL"/>
</p:tagLst>
</file>

<file path=ppt/tags/tag36.xml><?xml version="1.0" encoding="utf-8"?>
<p:tagLst xmlns:a="http://schemas.openxmlformats.org/drawingml/2006/main" xmlns:r="http://schemas.openxmlformats.org/officeDocument/2006/relationships" xmlns:p="http://schemas.openxmlformats.org/presentationml/2006/main">
  <p:tag name="OTLMARKERSHAPE" val="OTL"/>
</p:tagLst>
</file>

<file path=ppt/tags/tag37.xml><?xml version="1.0" encoding="utf-8"?>
<p:tagLst xmlns:a="http://schemas.openxmlformats.org/drawingml/2006/main" xmlns:r="http://schemas.openxmlformats.org/officeDocument/2006/relationships" xmlns:p="http://schemas.openxmlformats.org/presentationml/2006/main">
  <p:tag name="OTLMARKERSHAPE" val="OTL"/>
</p:tagLst>
</file>

<file path=ppt/tags/tag38.xml><?xml version="1.0" encoding="utf-8"?>
<p:tagLst xmlns:a="http://schemas.openxmlformats.org/drawingml/2006/main" xmlns:r="http://schemas.openxmlformats.org/officeDocument/2006/relationships" xmlns:p="http://schemas.openxmlformats.org/presentationml/2006/main">
  <p:tag name="OTLMARKERSHAPE" val="OTL"/>
</p:tagLst>
</file>

<file path=ppt/tags/tag39.xml><?xml version="1.0" encoding="utf-8"?>
<p:tagLst xmlns:a="http://schemas.openxmlformats.org/drawingml/2006/main" xmlns:r="http://schemas.openxmlformats.org/officeDocument/2006/relationships" xmlns:p="http://schemas.openxmlformats.org/presentationml/2006/main">
  <p:tag name="OTLMARKERSHAPE" val="OTL"/>
</p:tagLst>
</file>

<file path=ppt/tags/tag4.xml><?xml version="1.0" encoding="utf-8"?>
<p:tagLst xmlns:a="http://schemas.openxmlformats.org/drawingml/2006/main" xmlns:r="http://schemas.openxmlformats.org/officeDocument/2006/relationships" xmlns:p="http://schemas.openxmlformats.org/presentationml/2006/main">
  <p:tag name="OTLMARKERSHAPE" val="OTL"/>
</p:tagLst>
</file>

<file path=ppt/tags/tag40.xml><?xml version="1.0" encoding="utf-8"?>
<p:tagLst xmlns:a="http://schemas.openxmlformats.org/drawingml/2006/main" xmlns:r="http://schemas.openxmlformats.org/officeDocument/2006/relationships" xmlns:p="http://schemas.openxmlformats.org/presentationml/2006/main">
  <p:tag name="OTLMARKERSHAPE" val="OTL"/>
</p:tagLst>
</file>

<file path=ppt/tags/tag41.xml><?xml version="1.0" encoding="utf-8"?>
<p:tagLst xmlns:a="http://schemas.openxmlformats.org/drawingml/2006/main" xmlns:r="http://schemas.openxmlformats.org/officeDocument/2006/relationships" xmlns:p="http://schemas.openxmlformats.org/presentationml/2006/main">
  <p:tag name="OTLMARKERSHAPE" val="OTL"/>
</p:tagLst>
</file>

<file path=ppt/tags/tag42.xml><?xml version="1.0" encoding="utf-8"?>
<p:tagLst xmlns:a="http://schemas.openxmlformats.org/drawingml/2006/main" xmlns:r="http://schemas.openxmlformats.org/officeDocument/2006/relationships" xmlns:p="http://schemas.openxmlformats.org/presentationml/2006/main">
  <p:tag name="OTLMARKERSHAPE" val="OTL"/>
</p:tagLst>
</file>

<file path=ppt/tags/tag43.xml><?xml version="1.0" encoding="utf-8"?>
<p:tagLst xmlns:a="http://schemas.openxmlformats.org/drawingml/2006/main" xmlns:r="http://schemas.openxmlformats.org/officeDocument/2006/relationships" xmlns:p="http://schemas.openxmlformats.org/presentationml/2006/main">
  <p:tag name="OTLMARKERSHAPE" val="OTL"/>
</p:tagLst>
</file>

<file path=ppt/tags/tag44.xml><?xml version="1.0" encoding="utf-8"?>
<p:tagLst xmlns:a="http://schemas.openxmlformats.org/drawingml/2006/main" xmlns:r="http://schemas.openxmlformats.org/officeDocument/2006/relationships" xmlns:p="http://schemas.openxmlformats.org/presentationml/2006/main">
  <p:tag name="OTLMARKERSHAPE" val="OTL"/>
</p:tagLst>
</file>

<file path=ppt/tags/tag45.xml><?xml version="1.0" encoding="utf-8"?>
<p:tagLst xmlns:a="http://schemas.openxmlformats.org/drawingml/2006/main" xmlns:r="http://schemas.openxmlformats.org/officeDocument/2006/relationships" xmlns:p="http://schemas.openxmlformats.org/presentationml/2006/main">
  <p:tag name="OTLMARKERSHAPE" val="OTL"/>
</p:tagLst>
</file>

<file path=ppt/tags/tag46.xml><?xml version="1.0" encoding="utf-8"?>
<p:tagLst xmlns:a="http://schemas.openxmlformats.org/drawingml/2006/main" xmlns:r="http://schemas.openxmlformats.org/officeDocument/2006/relationships" xmlns:p="http://schemas.openxmlformats.org/presentationml/2006/main">
  <p:tag name="OTLMARKERSHAPE" val="OTL"/>
</p:tagLst>
</file>

<file path=ppt/tags/tag47.xml><?xml version="1.0" encoding="utf-8"?>
<p:tagLst xmlns:a="http://schemas.openxmlformats.org/drawingml/2006/main" xmlns:r="http://schemas.openxmlformats.org/officeDocument/2006/relationships" xmlns:p="http://schemas.openxmlformats.org/presentationml/2006/main">
  <p:tag name="OTLMARKERSHAPE" val="OTL"/>
</p:tagLst>
</file>

<file path=ppt/tags/tag48.xml><?xml version="1.0" encoding="utf-8"?>
<p:tagLst xmlns:a="http://schemas.openxmlformats.org/drawingml/2006/main" xmlns:r="http://schemas.openxmlformats.org/officeDocument/2006/relationships" xmlns:p="http://schemas.openxmlformats.org/presentationml/2006/main">
  <p:tag name="OTLMARKERSHAPE" val="OTL"/>
</p:tagLst>
</file>

<file path=ppt/tags/tag5.xml><?xml version="1.0" encoding="utf-8"?>
<p:tagLst xmlns:a="http://schemas.openxmlformats.org/drawingml/2006/main" xmlns:r="http://schemas.openxmlformats.org/officeDocument/2006/relationships" xmlns:p="http://schemas.openxmlformats.org/presentationml/2006/main">
  <p:tag name="OTLMARKERSHAPE" val="OTL"/>
</p:tagLst>
</file>

<file path=ppt/tags/tag6.xml><?xml version="1.0" encoding="utf-8"?>
<p:tagLst xmlns:a="http://schemas.openxmlformats.org/drawingml/2006/main" xmlns:r="http://schemas.openxmlformats.org/officeDocument/2006/relationships" xmlns:p="http://schemas.openxmlformats.org/presentationml/2006/main">
  <p:tag name="OTLMARKERSHAPE" val="OTL"/>
</p:tagLst>
</file>

<file path=ppt/tags/tag7.xml><?xml version="1.0" encoding="utf-8"?>
<p:tagLst xmlns:a="http://schemas.openxmlformats.org/drawingml/2006/main" xmlns:r="http://schemas.openxmlformats.org/officeDocument/2006/relationships" xmlns:p="http://schemas.openxmlformats.org/presentationml/2006/main">
  <p:tag name="OTLMARKERSHAPE" val="OTL"/>
</p:tagLst>
</file>

<file path=ppt/tags/tag8.xml><?xml version="1.0" encoding="utf-8"?>
<p:tagLst xmlns:a="http://schemas.openxmlformats.org/drawingml/2006/main" xmlns:r="http://schemas.openxmlformats.org/officeDocument/2006/relationships" xmlns:p="http://schemas.openxmlformats.org/presentationml/2006/main">
  <p:tag name="OTLMARKERSHAPE" val="OTL"/>
</p:tagLst>
</file>

<file path=ppt/tags/tag9.xml><?xml version="1.0" encoding="utf-8"?>
<p:tagLst xmlns:a="http://schemas.openxmlformats.org/drawingml/2006/main" xmlns:r="http://schemas.openxmlformats.org/officeDocument/2006/relationships" xmlns:p="http://schemas.openxmlformats.org/presentationml/2006/main">
  <p:tag name="OTLMARKERSHAPE" val="OTL"/>
</p:tagLst>
</file>

<file path=ppt/theme/theme1.xml><?xml version="1.0" encoding="utf-8"?>
<a:theme xmlns:a="http://schemas.openxmlformats.org/drawingml/2006/main" name="Office Theme">
  <a:themeElements>
    <a:clrScheme name="TU Delft">
      <a:dk1>
        <a:sysClr val="windowText" lastClr="000000"/>
      </a:dk1>
      <a:lt1>
        <a:srgbClr val="FFFFFF"/>
      </a:lt1>
      <a:dk2>
        <a:srgbClr val="00A6D6"/>
      </a:dk2>
      <a:lt2>
        <a:srgbClr val="FFFFFF"/>
      </a:lt2>
      <a:accent1>
        <a:srgbClr val="A5CA1A"/>
      </a:accent1>
      <a:accent2>
        <a:srgbClr val="E21A1A"/>
      </a:accent2>
      <a:accent3>
        <a:srgbClr val="6D177F"/>
      </a:accent3>
      <a:accent4>
        <a:srgbClr val="E64616"/>
      </a:accent4>
      <a:accent5>
        <a:srgbClr val="008891"/>
      </a:accent5>
      <a:accent6>
        <a:srgbClr val="6B8689"/>
      </a:accent6>
      <a:hlink>
        <a:srgbClr val="0000FF"/>
      </a:hlink>
      <a:folHlink>
        <a:srgbClr val="80008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2091</TotalTime>
  <Words>780</Words>
  <Application>Microsoft Office PowerPoint</Application>
  <PresentationFormat>On-screen Show (4:3)</PresentationFormat>
  <Paragraphs>168</Paragraphs>
  <Slides>16</Slides>
  <Notes>10</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Identifying the optimal model or relationships in data?</vt:lpstr>
      <vt:lpstr>PowerPoint Presentation</vt:lpstr>
      <vt:lpstr>PowerPoint Presentation</vt:lpstr>
      <vt:lpstr>PowerPoint Presentation</vt:lpstr>
      <vt:lpstr>PowerPoint Presentation</vt:lpstr>
      <vt:lpstr>PowerPoint Presentation</vt:lpstr>
      <vt:lpstr>PowerPoint Presentation</vt:lpstr>
      <vt:lpstr>Conclusions</vt:lpstr>
      <vt:lpstr>Outlook</vt:lpstr>
    </vt:vector>
  </TitlesOfParts>
  <Company>TU Delft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Saskia de Been</dc:creator>
  <cp:lastModifiedBy>Matthieu Vrakking - Periplus Group</cp:lastModifiedBy>
  <cp:revision>115</cp:revision>
  <dcterms:created xsi:type="dcterms:W3CDTF">2015-07-09T11:57:30Z</dcterms:created>
  <dcterms:modified xsi:type="dcterms:W3CDTF">2017-11-21T07:24:46Z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