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1" r:id="rId6"/>
    <p:sldId id="267" r:id="rId7"/>
    <p:sldId id="268" r:id="rId8"/>
    <p:sldId id="262" r:id="rId9"/>
    <p:sldId id="274" r:id="rId10"/>
    <p:sldId id="263" r:id="rId11"/>
    <p:sldId id="269" r:id="rId12"/>
    <p:sldId id="270" r:id="rId13"/>
    <p:sldId id="271" r:id="rId14"/>
    <p:sldId id="272" r:id="rId15"/>
    <p:sldId id="273" r:id="rId16"/>
    <p:sldId id="264" r:id="rId17"/>
    <p:sldId id="265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ederichs, Ralf" initials="RD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93" autoAdjust="0"/>
    <p:restoredTop sz="94660"/>
  </p:normalViewPr>
  <p:slideViewPr>
    <p:cSldViewPr snapToGrid="0">
      <p:cViewPr varScale="1">
        <p:scale>
          <a:sx n="77" d="100"/>
          <a:sy n="77" d="100"/>
        </p:scale>
        <p:origin x="-7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7EAC6-7FFA-4958-A40D-F278995C5475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23BDC-6531-4EBA-B6CF-8B3B392CE83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166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5378-C554-4167-BD22-1D007B818688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69A9-3DC2-4AD2-B5A3-A5D771A0624B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81371-F974-4230-9F4D-B422D961CD80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441F-5C99-413C-AF4C-AC1E224FAA7F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C0E5-4420-44FD-AABE-C40C17B143E7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9CE3-FF29-4058-9A35-80C42DA6F3DF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7AF6-7EB6-4ED6-8579-D707F8169BB6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48666-D192-45DA-A119-F2A603716AD6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CAFDB-BEC6-42D4-A99D-75D8B5F3A397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408F-0C83-4D34-805F-12991A0C8AF6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CD73-B1BF-4A97-BE4A-286DD907FADF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A9A-3AB0-49E5-9536-4A231952D029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6D48-A4B4-4120-B15F-E9E37686502B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4629-E621-4ACB-AFC6-64C9EEBAA954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C891-32D5-48E8-9C0F-199FC8767E46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337FA-786B-48C0-B7F1-FFC9687B87B0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0C8E-7E8B-4369-9999-DEA5525CAD5B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9A39A45-497A-477C-8C87-34BF68D6B48E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Sarah Diederichs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5CC3F20-6F15-4CE6-BDCC-4E20DBEC7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892" y="673778"/>
            <a:ext cx="8825658" cy="3718602"/>
          </a:xfrm>
        </p:spPr>
        <p:txBody>
          <a:bodyPr/>
          <a:lstStyle/>
          <a:p>
            <a:r>
              <a:rPr lang="de-DE" sz="6000" dirty="0"/>
              <a:t>Development </a:t>
            </a:r>
            <a:r>
              <a:rPr lang="de-DE" sz="6000" dirty="0" err="1"/>
              <a:t>of</a:t>
            </a:r>
            <a:r>
              <a:rPr lang="de-DE" sz="6000" dirty="0"/>
              <a:t> a </a:t>
            </a:r>
            <a:r>
              <a:rPr lang="de-DE" sz="6000" dirty="0" err="1"/>
              <a:t>low-cost</a:t>
            </a:r>
            <a:r>
              <a:rPr lang="de-DE" sz="6000" dirty="0"/>
              <a:t> multi-sensor </a:t>
            </a:r>
            <a:r>
              <a:rPr lang="de-DE" sz="6000" dirty="0" err="1"/>
              <a:t>platform</a:t>
            </a:r>
            <a:r>
              <a:rPr lang="de-DE" sz="6000" dirty="0"/>
              <a:t> </a:t>
            </a:r>
            <a:r>
              <a:rPr lang="de-DE" sz="6000" dirty="0" err="1"/>
              <a:t>for</a:t>
            </a:r>
            <a:r>
              <a:rPr lang="de-DE" sz="6000" dirty="0"/>
              <a:t> </a:t>
            </a:r>
            <a:r>
              <a:rPr lang="de-DE" sz="6000" dirty="0" err="1"/>
              <a:t>recording</a:t>
            </a:r>
            <a:r>
              <a:rPr lang="de-DE" sz="6000" dirty="0"/>
              <a:t> </a:t>
            </a:r>
            <a:r>
              <a:rPr lang="de-DE" sz="6000" dirty="0" err="1"/>
              <a:t>shallow</a:t>
            </a:r>
            <a:r>
              <a:rPr lang="de-DE" sz="6000" dirty="0"/>
              <a:t> </a:t>
            </a:r>
            <a:r>
              <a:rPr lang="de-DE" sz="6000" dirty="0" err="1"/>
              <a:t>water</a:t>
            </a:r>
            <a:r>
              <a:rPr lang="de-DE" sz="6000" dirty="0"/>
              <a:t> </a:t>
            </a:r>
            <a:r>
              <a:rPr lang="de-DE" sz="6000" dirty="0" err="1"/>
              <a:t>dephts</a:t>
            </a:r>
            <a:endParaRPr lang="de-DE" sz="6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AC025187-C9CA-4774-9A69-C065D05C7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016" y="4356283"/>
            <a:ext cx="4307382" cy="1267820"/>
          </a:xfrm>
        </p:spPr>
        <p:txBody>
          <a:bodyPr>
            <a:normAutofit/>
          </a:bodyPr>
          <a:lstStyle/>
          <a:p>
            <a:r>
              <a:rPr lang="de-DE" dirty="0"/>
              <a:t>By </a:t>
            </a:r>
            <a:r>
              <a:rPr lang="de-DE" dirty="0" err="1"/>
              <a:t>sarah</a:t>
            </a:r>
            <a:r>
              <a:rPr lang="de-DE" dirty="0"/>
              <a:t> Diederichs</a:t>
            </a:r>
          </a:p>
          <a:p>
            <a:r>
              <a:rPr lang="de-DE" dirty="0" err="1"/>
              <a:t>Wednesday</a:t>
            </a:r>
            <a:r>
              <a:rPr lang="de-DE" dirty="0"/>
              <a:t> 15.11.2017</a:t>
            </a:r>
          </a:p>
          <a:p>
            <a:r>
              <a:rPr lang="de-DE" dirty="0"/>
              <a:t>HYDRO 17 Rotterdam</a:t>
            </a:r>
          </a:p>
          <a:p>
            <a:endParaRPr lang="de-DE" dirty="0"/>
          </a:p>
          <a:p>
            <a:pPr algn="ctr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DCA554B5-DB3E-484D-AABD-FB60ED19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590" y="5777514"/>
            <a:ext cx="3046512" cy="8772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34" y="5777513"/>
            <a:ext cx="1676545" cy="88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341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B20E25F-59DB-4154-98C6-2B2386FD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 Assembly</a:t>
            </a:r>
            <a:r>
              <a:rPr lang="de-DE" sz="2400" dirty="0"/>
              <a:t> (1#6)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E5A8ED0-7FB4-4D3A-90FB-36FBE300C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Interfaces and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standards</a:t>
            </a:r>
            <a:endParaRPr lang="de-DE" dirty="0"/>
          </a:p>
          <a:p>
            <a:pPr lvl="1"/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protocols</a:t>
            </a:r>
            <a:r>
              <a:rPr lang="de-DE" dirty="0"/>
              <a:t>: TTL, RS232 and RS422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need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converters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GPS </a:t>
            </a:r>
            <a:r>
              <a:rPr lang="de-DE" dirty="0" err="1">
                <a:sym typeface="Wingdings" panose="05000000000000000000" pitchFamily="2" charset="2"/>
              </a:rPr>
              <a:t>module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Neo</a:t>
            </a:r>
            <a:r>
              <a:rPr lang="de-DE" dirty="0">
                <a:sym typeface="Wingdings" panose="05000000000000000000" pitchFamily="2" charset="2"/>
              </a:rPr>
              <a:t>–6M) 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Configuration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„u-center – GNSS </a:t>
            </a:r>
            <a:r>
              <a:rPr lang="de-DE" dirty="0" err="1">
                <a:sym typeface="Wingdings" panose="05000000000000000000" pitchFamily="2" charset="2"/>
              </a:rPr>
              <a:t>evaluation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software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Windows“ </a:t>
            </a:r>
            <a:r>
              <a:rPr lang="de-DE" dirty="0" err="1">
                <a:sym typeface="Wingdings" panose="05000000000000000000" pitchFamily="2" charset="2"/>
              </a:rPr>
              <a:t>from</a:t>
            </a:r>
            <a:r>
              <a:rPr lang="de-DE" dirty="0">
                <a:sym typeface="Wingdings" panose="05000000000000000000" pitchFamily="2" charset="2"/>
              </a:rPr>
              <a:t> U-</a:t>
            </a:r>
            <a:r>
              <a:rPr lang="de-DE" dirty="0" err="1">
                <a:sym typeface="Wingdings" panose="05000000000000000000" pitchFamily="2" charset="2"/>
              </a:rPr>
              <a:t>blox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company</a:t>
            </a:r>
            <a:r>
              <a:rPr lang="de-DE" dirty="0">
                <a:sym typeface="Wingdings" panose="05000000000000000000" pitchFamily="2" charset="2"/>
              </a:rPr>
              <a:t>: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Baud rate: 4800 </a:t>
            </a:r>
            <a:r>
              <a:rPr lang="de-DE" dirty="0" err="1">
                <a:sym typeface="Wingdings" panose="05000000000000000000" pitchFamily="2" charset="2"/>
              </a:rPr>
              <a:t>Bd</a:t>
            </a:r>
            <a:endParaRPr lang="de-DE" dirty="0">
              <a:sym typeface="Wingdings" panose="05000000000000000000" pitchFamily="2" charset="2"/>
            </a:endParaRPr>
          </a:p>
          <a:p>
            <a:pPr lvl="2"/>
            <a:r>
              <a:rPr lang="de-DE" dirty="0">
                <a:sym typeface="Wingdings" panose="05000000000000000000" pitchFamily="2" charset="2"/>
              </a:rPr>
              <a:t>NMEA-0183 </a:t>
            </a:r>
            <a:r>
              <a:rPr lang="de-DE" dirty="0" err="1">
                <a:sym typeface="Wingdings" panose="05000000000000000000" pitchFamily="2" charset="2"/>
              </a:rPr>
              <a:t>format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9F5FC260-07CE-4463-9F9B-AF5CBC63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DC6D9603-AD60-42EF-A3DA-9966CEF6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3368-3654-418E-87F4-98A209FB71FA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6A6955D1-61A4-471C-A636-C35C39951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2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B20E25F-59DB-4154-98C6-2B2386FD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 Assembly</a:t>
            </a:r>
            <a:r>
              <a:rPr lang="de-DE" sz="2400" dirty="0"/>
              <a:t> (2#6)</a:t>
            </a:r>
            <a:br>
              <a:rPr lang="de-DE" sz="2400" dirty="0"/>
            </a:br>
            <a:endParaRPr lang="de-DE" sz="1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E5A8ED0-7FB4-4D3A-90FB-36FBE300C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340942"/>
            <a:ext cx="8946541" cy="4195481"/>
          </a:xfrm>
        </p:spPr>
        <p:txBody>
          <a:bodyPr/>
          <a:lstStyle/>
          <a:p>
            <a:r>
              <a:rPr lang="de-DE" dirty="0"/>
              <a:t>Sonar Sensor Investigation  - Fish Finder</a:t>
            </a:r>
          </a:p>
          <a:p>
            <a:pPr lvl="1"/>
            <a:r>
              <a:rPr lang="de-DE" dirty="0"/>
              <a:t>Decoding and </a:t>
            </a:r>
            <a:r>
              <a:rPr lang="de-DE" dirty="0" err="1"/>
              <a:t>transmission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 lvl="1"/>
            <a:r>
              <a:rPr lang="de-DE" dirty="0" err="1"/>
              <a:t>Oscilloscope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Saleae</a:t>
            </a:r>
            <a:r>
              <a:rPr lang="de-DE" dirty="0"/>
              <a:t> </a:t>
            </a:r>
            <a:r>
              <a:rPr lang="de-DE" dirty="0" err="1"/>
              <a:t>Logic</a:t>
            </a:r>
            <a:r>
              <a:rPr lang="de-DE" dirty="0"/>
              <a:t> 1.2.11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determine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received</a:t>
            </a:r>
            <a:r>
              <a:rPr lang="de-DE" dirty="0"/>
              <a:t> </a:t>
            </a:r>
            <a:r>
              <a:rPr lang="de-DE" dirty="0" err="1"/>
              <a:t>signals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15388A59-9800-42C5-B90C-5EA6CF12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96" y="2870547"/>
            <a:ext cx="10949990" cy="15085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632DD78F-A978-438F-9D4C-468CCB799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96" y="4600491"/>
            <a:ext cx="10949990" cy="19700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7D6A12B3-58AE-4298-8858-BC63282278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54" t="149578" r="-62801" b="-149578"/>
          <a:stretch/>
        </p:blipFill>
        <p:spPr>
          <a:xfrm rot="5400000">
            <a:off x="4202906" y="3748884"/>
            <a:ext cx="2285998" cy="235743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7870C0E3-44D1-4235-A331-2C0FF30654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12" r="23872"/>
          <a:stretch/>
        </p:blipFill>
        <p:spPr>
          <a:xfrm rot="5400000">
            <a:off x="8413066" y="259821"/>
            <a:ext cx="1710267" cy="1800223"/>
          </a:xfrm>
          <a:prstGeom prst="rect">
            <a:avLst/>
          </a:prstGeom>
        </p:spPr>
      </p:pic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xmlns="" id="{577F227D-BC99-4188-A939-96754FC00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xmlns="" id="{18E0D4F6-0048-402C-BD75-7F09D398F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BD2A-EC11-49CE-9E23-74825DB5C97A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xmlns="" id="{1884DA65-C8D8-4D08-B2C0-DD8D1303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2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B20E25F-59DB-4154-98C6-2B2386FD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 Assembly</a:t>
            </a:r>
            <a:r>
              <a:rPr lang="de-DE" sz="6000" dirty="0"/>
              <a:t> </a:t>
            </a:r>
            <a:r>
              <a:rPr lang="de-DE" sz="2400" dirty="0"/>
              <a:t>(3#6)</a:t>
            </a:r>
            <a:r>
              <a:rPr lang="de-DE" sz="6000" dirty="0"/>
              <a:t/>
            </a:r>
            <a:br>
              <a:rPr lang="de-DE" sz="6000" dirty="0"/>
            </a:br>
            <a:endParaRPr lang="de-DE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E5A8ED0-7FB4-4D3A-90FB-36FBE300C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86" y="1766565"/>
            <a:ext cx="8946541" cy="4195481"/>
          </a:xfrm>
        </p:spPr>
        <p:txBody>
          <a:bodyPr/>
          <a:lstStyle/>
          <a:p>
            <a:r>
              <a:rPr lang="de-DE" dirty="0"/>
              <a:t>Sonar Sensor Investigation  - Fish </a:t>
            </a:r>
            <a:r>
              <a:rPr lang="de-DE" dirty="0" err="1"/>
              <a:t>finder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5C62390-AFF1-47E7-9B82-03AC4A86A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51" y="2721779"/>
            <a:ext cx="11903098" cy="3683504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A3607E03-964C-49A7-AAA3-62F68A25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xmlns="" id="{9E9D7553-5DD3-499C-B18F-036F8C5D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97A6-EB03-4953-91CF-61327DCB6752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xmlns="" id="{D5412997-B94E-4E92-BCD5-394295D8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59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B20E25F-59DB-4154-98C6-2B2386FD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 Assembly </a:t>
            </a:r>
            <a:r>
              <a:rPr lang="de-DE" sz="2400" dirty="0"/>
              <a:t>(4#6)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xmlns="" id="{EE5A8ED0-7FB4-4D3A-90FB-36FBE300C8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111" y="1340942"/>
                <a:ext cx="9320849" cy="469409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de-DE" sz="2100" dirty="0" err="1"/>
                  <a:t>Fish</a:t>
                </a:r>
                <a:r>
                  <a:rPr lang="de-DE" sz="2100" dirty="0"/>
                  <a:t> Finder – </a:t>
                </a:r>
                <a:r>
                  <a:rPr lang="de-DE" sz="2100" dirty="0" err="1"/>
                  <a:t>decoding</a:t>
                </a:r>
                <a:endParaRPr lang="de-DE" sz="2100" dirty="0"/>
              </a:p>
              <a:p>
                <a:pPr lvl="1"/>
                <a:r>
                  <a:rPr lang="de-DE" sz="2000" dirty="0" err="1"/>
                  <a:t>Two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possibilities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to</a:t>
                </a:r>
                <a:r>
                  <a:rPr lang="de-DE" sz="2000" dirty="0"/>
                  <a:t> </a:t>
                </a:r>
                <a:r>
                  <a:rPr lang="de-DE" sz="2000" dirty="0" err="1"/>
                  <a:t>decode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signal</a:t>
                </a:r>
                <a:r>
                  <a:rPr lang="de-DE" sz="2000" dirty="0"/>
                  <a:t> and </a:t>
                </a:r>
                <a:r>
                  <a:rPr lang="de-DE" sz="2000" dirty="0" err="1"/>
                  <a:t>to</a:t>
                </a:r>
                <a:r>
                  <a:rPr lang="de-DE" sz="2000" dirty="0"/>
                  <a:t> </a:t>
                </a:r>
                <a:r>
                  <a:rPr lang="de-DE" sz="2000" dirty="0" err="1"/>
                  <a:t>filter</a:t>
                </a:r>
                <a:r>
                  <a:rPr lang="de-DE" sz="2000" dirty="0"/>
                  <a:t> out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depth</a:t>
                </a:r>
                <a:endParaRPr lang="de-DE" sz="2000" dirty="0"/>
              </a:p>
              <a:p>
                <a:pPr lvl="2"/>
                <a:r>
                  <a:rPr lang="de-DE" sz="2000" b="1" dirty="0"/>
                  <a:t>1)</a:t>
                </a:r>
                <a:r>
                  <a:rPr lang="de-DE" sz="2000" dirty="0"/>
                  <a:t> Depth </a:t>
                </a:r>
                <a:r>
                  <a:rPr lang="de-DE" sz="2000" dirty="0" err="1"/>
                  <a:t>value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decoded</a:t>
                </a:r>
                <a:r>
                  <a:rPr lang="de-DE" sz="2000" dirty="0"/>
                  <a:t> in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first</a:t>
                </a:r>
                <a:r>
                  <a:rPr lang="de-DE" sz="2000" dirty="0"/>
                  <a:t> 16 </a:t>
                </a:r>
                <a:r>
                  <a:rPr lang="de-DE" sz="2000" dirty="0" err="1"/>
                  <a:t>bit</a:t>
                </a:r>
                <a:r>
                  <a:rPr lang="de-DE" sz="2000" dirty="0"/>
                  <a:t> block (Manchester)</a:t>
                </a:r>
              </a:p>
              <a:p>
                <a:pPr lvl="2"/>
                <a:r>
                  <a:rPr lang="de-DE" sz="2000" b="1" dirty="0"/>
                  <a:t>2)</a:t>
                </a:r>
                <a:r>
                  <a:rPr lang="de-DE" sz="2000" dirty="0"/>
                  <a:t> </a:t>
                </a:r>
                <a:r>
                  <a:rPr lang="de-DE" sz="2000" dirty="0" err="1"/>
                  <a:t>Reflection</a:t>
                </a:r>
                <a:r>
                  <a:rPr lang="de-DE" sz="2000" dirty="0"/>
                  <a:t> time </a:t>
                </a:r>
                <a:r>
                  <a:rPr lang="de-DE" sz="2000" dirty="0" err="1"/>
                  <a:t>analogue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to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signal</a:t>
                </a:r>
                <a:r>
                  <a:rPr lang="de-DE" sz="2000" dirty="0"/>
                  <a:t> </a:t>
                </a:r>
                <a:r>
                  <a:rPr lang="de-DE" sz="2000" dirty="0" err="1"/>
                  <a:t>duration</a:t>
                </a:r>
                <a:r>
                  <a:rPr lang="de-DE" sz="2000" dirty="0"/>
                  <a:t> after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synchronisation</a:t>
                </a:r>
                <a:r>
                  <a:rPr lang="de-DE" sz="2000" dirty="0"/>
                  <a:t> pulse</a:t>
                </a:r>
              </a:p>
              <a:p>
                <a:pPr lvl="3"/>
                <a:r>
                  <a:rPr lang="de-DE" sz="2000" dirty="0"/>
                  <a:t>Time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low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signal</a:t>
                </a:r>
                <a:r>
                  <a:rPr lang="de-DE" sz="2000" dirty="0"/>
                  <a:t> after </a:t>
                </a:r>
                <a:r>
                  <a:rPr lang="de-DE" sz="2000" dirty="0" err="1"/>
                  <a:t>synchronisation</a:t>
                </a:r>
                <a:r>
                  <a:rPr lang="de-DE" sz="2000" dirty="0"/>
                  <a:t> pulse </a:t>
                </a:r>
                <a:r>
                  <a:rPr lang="de-DE" sz="2000" dirty="0">
                    <a:sym typeface="Wingdings" panose="05000000000000000000" pitchFamily="2" charset="2"/>
                  </a:rPr>
                  <a:t> </a:t>
                </a:r>
                <a:r>
                  <a:rPr lang="de-DE" sz="2000" dirty="0" err="1">
                    <a:sym typeface="Wingdings" panose="05000000000000000000" pitchFamily="2" charset="2"/>
                  </a:rPr>
                  <a:t>analogue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to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the</a:t>
                </a:r>
                <a:r>
                  <a:rPr lang="de-DE" sz="2000" dirty="0">
                    <a:sym typeface="Wingdings" panose="05000000000000000000" pitchFamily="2" charset="2"/>
                  </a:rPr>
                  <a:t> time </a:t>
                </a:r>
                <a:r>
                  <a:rPr lang="de-DE" sz="2000" dirty="0" err="1">
                    <a:sym typeface="Wingdings" panose="05000000000000000000" pitchFamily="2" charset="2"/>
                  </a:rPr>
                  <a:t>of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the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acoustic</a:t>
                </a:r>
                <a:r>
                  <a:rPr lang="de-DE" sz="2000" dirty="0">
                    <a:sym typeface="Wingdings" panose="05000000000000000000" pitchFamily="2" charset="2"/>
                  </a:rPr>
                  <a:t> pulse in </a:t>
                </a:r>
                <a:r>
                  <a:rPr lang="de-DE" sz="2000" dirty="0" err="1">
                    <a:sym typeface="Wingdings" panose="05000000000000000000" pitchFamily="2" charset="2"/>
                  </a:rPr>
                  <a:t>water</a:t>
                </a:r>
                <a:endParaRPr lang="de-DE" sz="2000" dirty="0">
                  <a:sym typeface="Wingdings" panose="05000000000000000000" pitchFamily="2" charset="2"/>
                </a:endParaRPr>
              </a:p>
              <a:p>
                <a:pPr lvl="3"/>
                <a:r>
                  <a:rPr lang="de-DE" sz="2000" dirty="0">
                    <a:sym typeface="Wingdings" panose="05000000000000000000" pitchFamily="2" charset="2"/>
                  </a:rPr>
                  <a:t>Depth </a:t>
                </a:r>
                <a:r>
                  <a:rPr lang="de-DE" sz="2000" dirty="0" err="1">
                    <a:sym typeface="Wingdings" panose="05000000000000000000" pitchFamily="2" charset="2"/>
                  </a:rPr>
                  <a:t>equation</a:t>
                </a:r>
                <a:r>
                  <a:rPr lang="de-DE" sz="2000" dirty="0">
                    <a:sym typeface="Wingdings" panose="05000000000000000000" pitchFamily="2" charset="2"/>
                  </a:rPr>
                  <a:t>  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𝐷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𝑣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∗</m:t>
                    </m:r>
                    <m:f>
                      <m:fPr>
                        <m:ctrlPr>
                          <a:rPr lang="de-DE" sz="2000" b="0" i="1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endParaRPr lang="de-DE" sz="2000" dirty="0"/>
              </a:p>
              <a:p>
                <a:r>
                  <a:rPr lang="de-DE" sz="2100" dirty="0" err="1"/>
                  <a:t>Programming</a:t>
                </a:r>
                <a:r>
                  <a:rPr lang="de-DE" sz="2100" dirty="0"/>
                  <a:t> </a:t>
                </a:r>
                <a:r>
                  <a:rPr lang="de-DE" sz="2100" dirty="0" err="1"/>
                  <a:t>with</a:t>
                </a:r>
                <a:r>
                  <a:rPr lang="de-DE" sz="2100" dirty="0"/>
                  <a:t> an Arduino and </a:t>
                </a:r>
                <a:r>
                  <a:rPr lang="de-DE" sz="2100" dirty="0" err="1"/>
                  <a:t>the</a:t>
                </a:r>
                <a:r>
                  <a:rPr lang="de-DE" sz="2100" dirty="0"/>
                  <a:t> IDE </a:t>
                </a:r>
                <a:r>
                  <a:rPr lang="de-DE" sz="2100" dirty="0" err="1"/>
                  <a:t>interface</a:t>
                </a:r>
                <a:r>
                  <a:rPr lang="de-DE" sz="2100" dirty="0"/>
                  <a:t> </a:t>
                </a:r>
                <a:r>
                  <a:rPr lang="de-DE" sz="2100" dirty="0" err="1"/>
                  <a:t>software</a:t>
                </a:r>
                <a:r>
                  <a:rPr lang="de-DE" sz="2100" dirty="0"/>
                  <a:t> (PC)</a:t>
                </a:r>
              </a:p>
              <a:p>
                <a:pPr lvl="1"/>
                <a:r>
                  <a:rPr lang="de-DE" sz="2000" dirty="0"/>
                  <a:t>Scanning </a:t>
                </a:r>
                <a:r>
                  <a:rPr lang="de-DE" sz="2000" dirty="0" err="1"/>
                  <a:t>for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synchonisation</a:t>
                </a:r>
                <a:r>
                  <a:rPr lang="de-DE" sz="2000" dirty="0"/>
                  <a:t> pulse (</a:t>
                </a:r>
                <a:r>
                  <a:rPr lang="de-DE" sz="2000" dirty="0" err="1"/>
                  <a:t>fixed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duration</a:t>
                </a:r>
                <a:endParaRPr lang="de-DE" sz="2000" dirty="0"/>
              </a:p>
              <a:p>
                <a:pPr lvl="1"/>
                <a:r>
                  <a:rPr lang="de-DE" sz="2000" dirty="0"/>
                  <a:t>Check </a:t>
                </a:r>
                <a:r>
                  <a:rPr lang="de-DE" sz="2000" dirty="0" err="1"/>
                  <a:t>if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pulse </a:t>
                </a:r>
                <a:r>
                  <a:rPr lang="de-DE" sz="2000" dirty="0" err="1"/>
                  <a:t>appeared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inside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time </a:t>
                </a:r>
                <a:r>
                  <a:rPr lang="de-DE" sz="2000" dirty="0" err="1"/>
                  <a:t>frame</a:t>
                </a:r>
                <a:r>
                  <a:rPr lang="de-DE" sz="2000" dirty="0"/>
                  <a:t> for </a:t>
                </a:r>
                <a:r>
                  <a:rPr lang="de-DE" sz="2000" dirty="0" err="1"/>
                  <a:t>sonar</a:t>
                </a:r>
                <a:r>
                  <a:rPr lang="de-DE" sz="2000" dirty="0"/>
                  <a:t> </a:t>
                </a:r>
                <a:r>
                  <a:rPr lang="de-DE" sz="2000" dirty="0" err="1"/>
                  <a:t>returns</a:t>
                </a:r>
                <a:endParaRPr lang="de-DE" sz="2000" dirty="0"/>
              </a:p>
              <a:p>
                <a:pPr lvl="1"/>
                <a:r>
                  <a:rPr lang="de-DE" sz="2000" dirty="0" err="1"/>
                  <a:t>Timer</a:t>
                </a:r>
                <a:r>
                  <a:rPr lang="de-DE" sz="2000" dirty="0"/>
                  <a:t> </a:t>
                </a:r>
                <a:r>
                  <a:rPr lang="de-DE" sz="2000" dirty="0" err="1"/>
                  <a:t>usage</a:t>
                </a:r>
                <a:r>
                  <a:rPr lang="de-DE" sz="2000" dirty="0"/>
                  <a:t> </a:t>
                </a:r>
                <a:r>
                  <a:rPr lang="de-DE" sz="2000" dirty="0">
                    <a:sym typeface="Wingdings" panose="05000000000000000000" pitchFamily="2" charset="2"/>
                  </a:rPr>
                  <a:t> </a:t>
                </a:r>
                <a:r>
                  <a:rPr lang="de-DE" sz="2000" dirty="0" err="1">
                    <a:sym typeface="Wingdings" panose="05000000000000000000" pitchFamily="2" charset="2"/>
                  </a:rPr>
                  <a:t>low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signal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duration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till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first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rising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edge</a:t>
                </a:r>
                <a:endParaRPr lang="de-DE" sz="2000" dirty="0">
                  <a:sym typeface="Wingdings" panose="05000000000000000000" pitchFamily="2" charset="2"/>
                </a:endParaRPr>
              </a:p>
              <a:p>
                <a:pPr lvl="1"/>
                <a:r>
                  <a:rPr lang="de-DE" sz="2000" dirty="0">
                    <a:sym typeface="Wingdings" panose="05000000000000000000" pitchFamily="2" charset="2"/>
                  </a:rPr>
                  <a:t>Depth </a:t>
                </a:r>
                <a:r>
                  <a:rPr lang="de-DE" sz="2000" dirty="0" err="1">
                    <a:sym typeface="Wingdings" panose="05000000000000000000" pitchFamily="2" charset="2"/>
                  </a:rPr>
                  <a:t>calculation</a:t>
                </a:r>
                <a:endParaRPr lang="de-DE" sz="2000" dirty="0">
                  <a:sym typeface="Wingdings" panose="05000000000000000000" pitchFamily="2" charset="2"/>
                </a:endParaRPr>
              </a:p>
              <a:p>
                <a:pPr lvl="1"/>
                <a:r>
                  <a:rPr lang="de-DE" sz="2000" dirty="0">
                    <a:sym typeface="Wingdings" panose="05000000000000000000" pitchFamily="2" charset="2"/>
                  </a:rPr>
                  <a:t>Serial Output NMEA-0183 </a:t>
                </a:r>
                <a:r>
                  <a:rPr lang="de-DE" sz="2000" dirty="0" err="1">
                    <a:sym typeface="Wingdings" panose="05000000000000000000" pitchFamily="2" charset="2"/>
                  </a:rPr>
                  <a:t>depth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data</a:t>
                </a:r>
                <a:r>
                  <a:rPr lang="de-DE" sz="2000" dirty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>
                    <a:sym typeface="Wingdings" panose="05000000000000000000" pitchFamily="2" charset="2"/>
                  </a:rPr>
                  <a:t>string</a:t>
                </a:r>
                <a:endParaRPr lang="de-DE" sz="20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E5A8ED0-7FB4-4D3A-90FB-36FBE300C8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111" y="1340942"/>
                <a:ext cx="9320849" cy="4694098"/>
              </a:xfrm>
              <a:blipFill rotWithShape="1">
                <a:blip r:embed="rId2"/>
                <a:stretch>
                  <a:fillRect l="-196" t="-18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456CFCE2-CA4A-47D6-BBC0-983F232A6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F9526DDE-6401-4DEC-906E-DE0D40D66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1B99D-8941-4A4C-BDD4-ADB04F908752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DF5DA233-F36F-4215-955F-0872BC5A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10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B20E25F-59DB-4154-98C6-2B2386FD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 Assembly</a:t>
            </a:r>
            <a:r>
              <a:rPr lang="de-DE" sz="2400" dirty="0"/>
              <a:t> (5#6)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E5A8ED0-7FB4-4D3A-90FB-36FBE300C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340942"/>
            <a:ext cx="9320849" cy="4694098"/>
          </a:xfrm>
        </p:spPr>
        <p:txBody>
          <a:bodyPr>
            <a:normAutofit/>
          </a:bodyPr>
          <a:lstStyle/>
          <a:p>
            <a:r>
              <a:rPr lang="de-DE" sz="2000" dirty="0"/>
              <a:t>Connection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OpenSeaMap</a:t>
            </a:r>
            <a:r>
              <a:rPr lang="de-DE" sz="2000" dirty="0"/>
              <a:t> Data Logger</a:t>
            </a:r>
          </a:p>
          <a:p>
            <a:pPr lvl="1"/>
            <a:r>
              <a:rPr lang="de-DE" dirty="0"/>
              <a:t>Via </a:t>
            </a:r>
            <a:r>
              <a:rPr lang="de-DE" dirty="0" err="1"/>
              <a:t>patch</a:t>
            </a:r>
            <a:r>
              <a:rPr lang="de-DE" dirty="0"/>
              <a:t> </a:t>
            </a:r>
            <a:r>
              <a:rPr lang="de-DE" dirty="0" err="1"/>
              <a:t>cable</a:t>
            </a:r>
            <a:r>
              <a:rPr lang="de-DE" dirty="0"/>
              <a:t> (</a:t>
            </a:r>
            <a:r>
              <a:rPr lang="de-DE" dirty="0" err="1"/>
              <a:t>network</a:t>
            </a:r>
            <a:r>
              <a:rPr lang="de-DE" dirty="0"/>
              <a:t> </a:t>
            </a:r>
            <a:r>
              <a:rPr lang="de-DE" dirty="0" err="1"/>
              <a:t>cable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Wire </a:t>
            </a:r>
            <a:r>
              <a:rPr lang="de-DE" dirty="0" err="1"/>
              <a:t>configuration</a:t>
            </a:r>
            <a:endParaRPr lang="de-DE" dirty="0"/>
          </a:p>
          <a:p>
            <a:pPr lvl="1"/>
            <a:r>
              <a:rPr lang="de-DE" dirty="0"/>
              <a:t>Connection link: </a:t>
            </a:r>
            <a:r>
              <a:rPr lang="de-DE" dirty="0" err="1"/>
              <a:t>converter</a:t>
            </a:r>
            <a:r>
              <a:rPr lang="de-DE" dirty="0"/>
              <a:t> (</a:t>
            </a:r>
            <a:r>
              <a:rPr lang="de-DE" dirty="0" err="1"/>
              <a:t>from</a:t>
            </a:r>
            <a:r>
              <a:rPr lang="de-DE" dirty="0"/>
              <a:t> TTL </a:t>
            </a:r>
            <a:r>
              <a:rPr lang="de-DE" dirty="0" err="1"/>
              <a:t>to</a:t>
            </a:r>
            <a:r>
              <a:rPr lang="de-DE" dirty="0"/>
              <a:t> RS232) </a:t>
            </a:r>
            <a:r>
              <a:rPr lang="de-DE" dirty="0" err="1"/>
              <a:t>between</a:t>
            </a:r>
            <a:r>
              <a:rPr lang="de-DE" dirty="0"/>
              <a:t> GPS and Sonar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logger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603C6F5F-69F5-4101-B182-2C689A528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53" b="37160"/>
          <a:stretch/>
        </p:blipFill>
        <p:spPr>
          <a:xfrm>
            <a:off x="118618" y="3634922"/>
            <a:ext cx="3974079" cy="3058207"/>
          </a:xfrm>
          <a:prstGeom prst="rect">
            <a:avLst/>
          </a:prstGeo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xmlns="" id="{01490AC9-89D2-4D2F-807D-6155596C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xmlns="" id="{4687E6E1-B162-420B-9EFA-5FC85272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73A8-1AB4-4B60-906C-9E8ABAD71845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xmlns="" id="{1D6C1451-F26F-42EC-BCFC-8922D0D0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1788D970-2DFD-40F8-B7C1-579DE7223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400" y="2967582"/>
            <a:ext cx="7571810" cy="38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3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B20E25F-59DB-4154-98C6-2B2386FD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 Assembly</a:t>
            </a:r>
            <a:r>
              <a:rPr lang="de-DE" sz="2400" dirty="0"/>
              <a:t> (6#6)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9F7598B7-E8ED-4C61-BC72-24908C4D2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7606" y="1374322"/>
            <a:ext cx="6620933" cy="3724275"/>
          </a:xfr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9DB78BA-5F9D-41EB-88B8-9F9DC691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2442DE98-0FC6-485D-B4E3-3F17ACC06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4646-F1F9-41A9-8B0F-18CBEECC5133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D55CB41D-95D5-44FA-92F4-305CEA75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2BB1756E-391A-4F93-8EBC-E85ACA45C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8" r="18272"/>
          <a:stretch/>
        </p:blipFill>
        <p:spPr>
          <a:xfrm>
            <a:off x="646111" y="1374322"/>
            <a:ext cx="3122695" cy="250930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E309706B-C189-4E63-91CA-27F653C757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80" r="13788"/>
          <a:stretch/>
        </p:blipFill>
        <p:spPr>
          <a:xfrm>
            <a:off x="616380" y="4124229"/>
            <a:ext cx="3182156" cy="2498821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xmlns="" id="{55A3955B-353D-4E18-BF3D-05F5E4FFA6D9}"/>
              </a:ext>
            </a:extLst>
          </p:cNvPr>
          <p:cNvSpPr txBox="1">
            <a:spLocks/>
          </p:cNvSpPr>
          <p:nvPr/>
        </p:nvSpPr>
        <p:spPr>
          <a:xfrm>
            <a:off x="4041345" y="5373186"/>
            <a:ext cx="6444915" cy="1663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de-DE" dirty="0"/>
              <a:t>Fish Finder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same </a:t>
            </a:r>
            <a:r>
              <a:rPr lang="de-DE" dirty="0" err="1"/>
              <a:t>orientation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Data Logger,  </a:t>
            </a:r>
            <a:r>
              <a:rPr lang="de-DE" dirty="0" err="1"/>
              <a:t>having</a:t>
            </a:r>
            <a:r>
              <a:rPr lang="de-DE" dirty="0"/>
              <a:t>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movements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378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21DF887-E226-4159-A6E6-2495A1DE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scenario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DC1D6AD-3870-4CE0-B629-7159E7400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593416"/>
          </a:xfrm>
        </p:spPr>
        <p:txBody>
          <a:bodyPr>
            <a:normAutofit lnSpcReduction="10000"/>
          </a:bodyPr>
          <a:lstStyle/>
          <a:p>
            <a:r>
              <a:rPr lang="de-DE" dirty="0"/>
              <a:t>Test </a:t>
            </a:r>
            <a:r>
              <a:rPr lang="de-DE" dirty="0" err="1"/>
              <a:t>area</a:t>
            </a:r>
            <a:r>
              <a:rPr lang="de-DE" dirty="0"/>
              <a:t>: </a:t>
            </a:r>
            <a:r>
              <a:rPr lang="de-DE" dirty="0" err="1"/>
              <a:t>pond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 </a:t>
            </a:r>
            <a:r>
              <a:rPr lang="de-DE" dirty="0" err="1"/>
              <a:t>meters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depth</a:t>
            </a:r>
            <a:endParaRPr lang="de-DE" dirty="0"/>
          </a:p>
          <a:p>
            <a:r>
              <a:rPr lang="de-DE" dirty="0"/>
              <a:t>The System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dragged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2 </a:t>
            </a:r>
            <a:r>
              <a:rPr lang="de-DE" baseline="30000" dirty="0"/>
              <a:t>1</a:t>
            </a:r>
            <a:r>
              <a:rPr lang="de-DE" sz="1800" dirty="0"/>
              <a:t>/</a:t>
            </a:r>
            <a:r>
              <a:rPr lang="de-DE" baseline="-25000" dirty="0"/>
              <a:t>2</a:t>
            </a:r>
            <a:r>
              <a:rPr lang="de-DE" dirty="0"/>
              <a:t> </a:t>
            </a:r>
            <a:r>
              <a:rPr lang="de-DE" dirty="0" err="1"/>
              <a:t>hours</a:t>
            </a:r>
            <a:endParaRPr lang="de-DE" dirty="0"/>
          </a:p>
          <a:p>
            <a:r>
              <a:rPr lang="en-US" dirty="0"/>
              <a:t>Results:</a:t>
            </a:r>
          </a:p>
          <a:p>
            <a:pPr lvl="1"/>
            <a:r>
              <a:rPr lang="en-US" dirty="0"/>
              <a:t>Sufficient sampling of depths &amp;</a:t>
            </a:r>
            <a:br>
              <a:rPr lang="en-US" dirty="0"/>
            </a:br>
            <a:r>
              <a:rPr lang="en-US" dirty="0"/>
              <a:t>GPS </a:t>
            </a:r>
            <a:r>
              <a:rPr lang="en-US" dirty="0" err="1"/>
              <a:t>postions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Data written in correct</a:t>
            </a:r>
            <a:br>
              <a:rPr lang="en-US" dirty="0"/>
            </a:br>
            <a:r>
              <a:rPr lang="en-US" dirty="0"/>
              <a:t>NMEA-0183 format to SD card</a:t>
            </a:r>
          </a:p>
          <a:p>
            <a:pPr lvl="1"/>
            <a:r>
              <a:rPr lang="en-US" dirty="0"/>
              <a:t>Depths mainly measured correctly</a:t>
            </a:r>
          </a:p>
          <a:p>
            <a:pPr lvl="1"/>
            <a:r>
              <a:rPr lang="en-US" dirty="0"/>
              <a:t>But also errors reg. water depths exist:</a:t>
            </a:r>
          </a:p>
          <a:p>
            <a:pPr lvl="2"/>
            <a:r>
              <a:rPr lang="en-US" b="1" dirty="0"/>
              <a:t>No depth data</a:t>
            </a:r>
          </a:p>
          <a:p>
            <a:pPr lvl="2"/>
            <a:r>
              <a:rPr lang="en-US" b="1" dirty="0"/>
              <a:t>Multiple depths caused by reflections</a:t>
            </a:r>
          </a:p>
          <a:p>
            <a:pPr lvl="1"/>
            <a:r>
              <a:rPr lang="en-US" dirty="0"/>
              <a:t>Open </a:t>
            </a:r>
            <a:r>
              <a:rPr lang="en-US" dirty="0" err="1"/>
              <a:t>SeaMap</a:t>
            </a:r>
            <a:r>
              <a:rPr lang="en-US" dirty="0"/>
              <a:t> data uploads</a:t>
            </a:r>
            <a:br>
              <a:rPr lang="en-US" dirty="0"/>
            </a:br>
            <a:r>
              <a:rPr lang="en-US" dirty="0"/>
              <a:t>without any issue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DA134970-EAC7-4E9E-8417-07154BB6B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58" t="15957" r="1886" b="5590"/>
          <a:stretch/>
        </p:blipFill>
        <p:spPr>
          <a:xfrm>
            <a:off x="6239934" y="3081867"/>
            <a:ext cx="5715000" cy="3564467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3D4580F-5A1E-4356-B08F-C5C012D9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xmlns="" id="{0BAA57C6-0B85-44FE-B46F-C22CEE27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544A-FD7F-47C3-9802-B4A17BEAC190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xmlns="" id="{7C286538-50B6-483C-9D27-6012F34A4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0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22265F7-9510-49FC-9D76-8357F8B6E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r>
              <a:rPr lang="de-DE" dirty="0"/>
              <a:t> and 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B6C25BD-5AFE-40CA-BBAB-C0EBC841B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352550"/>
            <a:ext cx="9403742" cy="4895849"/>
          </a:xfrm>
        </p:spPr>
        <p:txBody>
          <a:bodyPr>
            <a:normAutofit lnSpcReduction="10000"/>
          </a:bodyPr>
          <a:lstStyle/>
          <a:p>
            <a:r>
              <a:rPr lang="de-DE" sz="2800" dirty="0" err="1"/>
              <a:t>Conclusion</a:t>
            </a:r>
            <a:endParaRPr lang="de-DE" sz="2800" dirty="0"/>
          </a:p>
          <a:p>
            <a:pPr lvl="1"/>
            <a:r>
              <a:rPr lang="de-DE" sz="2000" dirty="0"/>
              <a:t>Bad </a:t>
            </a:r>
            <a:r>
              <a:rPr lang="de-DE" sz="2000" dirty="0" err="1"/>
              <a:t>accuracies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Fish</a:t>
            </a:r>
            <a:r>
              <a:rPr lang="de-DE" sz="2000" dirty="0"/>
              <a:t> Finder </a:t>
            </a: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 err="1">
                <a:sym typeface="Wingdings" panose="05000000000000000000" pitchFamily="2" charset="2"/>
              </a:rPr>
              <a:t>Advise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of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using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another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sonar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sensor</a:t>
            </a:r>
            <a:endParaRPr lang="de-DE" sz="2000" dirty="0">
              <a:sym typeface="Wingdings" panose="05000000000000000000" pitchFamily="2" charset="2"/>
            </a:endParaRPr>
          </a:p>
          <a:p>
            <a:pPr lvl="1"/>
            <a:r>
              <a:rPr lang="de-DE" sz="2000" dirty="0">
                <a:sym typeface="Wingdings" panose="05000000000000000000" pitchFamily="2" charset="2"/>
              </a:rPr>
              <a:t>Also not </a:t>
            </a:r>
            <a:r>
              <a:rPr lang="de-DE" sz="2000" dirty="0" err="1">
                <a:sym typeface="Wingdings" panose="05000000000000000000" pitchFamily="2" charset="2"/>
              </a:rPr>
              <a:t>quite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clear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how</a:t>
            </a:r>
            <a:r>
              <a:rPr lang="de-DE" sz="2000" dirty="0">
                <a:sym typeface="Wingdings" panose="05000000000000000000" pitchFamily="2" charset="2"/>
              </a:rPr>
              <a:t> a </a:t>
            </a:r>
            <a:r>
              <a:rPr lang="de-DE" sz="2000" dirty="0" err="1">
                <a:sym typeface="Wingdings" panose="05000000000000000000" pitchFamily="2" charset="2"/>
              </a:rPr>
              <a:t>hobbyist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should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assemble</a:t>
            </a:r>
            <a:r>
              <a:rPr lang="de-DE" sz="2000" dirty="0">
                <a:sym typeface="Wingdings" panose="05000000000000000000" pitchFamily="2" charset="2"/>
              </a:rPr>
              <a:t> such </a:t>
            </a:r>
            <a:r>
              <a:rPr lang="de-DE" sz="2000" dirty="0" err="1">
                <a:sym typeface="Wingdings" panose="05000000000000000000" pitchFamily="2" charset="2"/>
              </a:rPr>
              <a:t>system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without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suffcient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prior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knowledge</a:t>
            </a:r>
            <a:endParaRPr lang="de-DE" sz="2000" dirty="0">
              <a:sym typeface="Wingdings" panose="05000000000000000000" pitchFamily="2" charset="2"/>
            </a:endParaRPr>
          </a:p>
          <a:p>
            <a:pPr lvl="1"/>
            <a:r>
              <a:rPr lang="de-DE" sz="2000" dirty="0" err="1">
                <a:sym typeface="Wingdings" panose="05000000000000000000" pitchFamily="2" charset="2"/>
              </a:rPr>
              <a:t>Nevertheless</a:t>
            </a:r>
            <a:r>
              <a:rPr lang="de-DE" sz="2000" dirty="0">
                <a:sym typeface="Wingdings" panose="05000000000000000000" pitchFamily="2" charset="2"/>
              </a:rPr>
              <a:t>, </a:t>
            </a:r>
            <a:r>
              <a:rPr lang="de-DE" sz="2000" dirty="0" err="1">
                <a:sym typeface="Wingdings" panose="05000000000000000000" pitchFamily="2" charset="2"/>
              </a:rPr>
              <a:t>it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has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to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be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said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that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the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task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which</a:t>
            </a:r>
            <a:r>
              <a:rPr lang="de-DE" sz="2000" dirty="0">
                <a:sym typeface="Wingdings" panose="05000000000000000000" pitchFamily="2" charset="2"/>
              </a:rPr>
              <a:t> was </a:t>
            </a:r>
            <a:r>
              <a:rPr lang="de-DE" sz="2000" dirty="0" err="1">
                <a:sym typeface="Wingdings" panose="05000000000000000000" pitchFamily="2" charset="2"/>
              </a:rPr>
              <a:t>to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develop</a:t>
            </a:r>
            <a:r>
              <a:rPr lang="de-DE" sz="2000" dirty="0">
                <a:sym typeface="Wingdings" panose="05000000000000000000" pitchFamily="2" charset="2"/>
              </a:rPr>
              <a:t> a multi-sensor </a:t>
            </a:r>
            <a:r>
              <a:rPr lang="de-DE" sz="2000" dirty="0" err="1">
                <a:sym typeface="Wingdings" panose="05000000000000000000" pitchFamily="2" charset="2"/>
              </a:rPr>
              <a:t>platform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with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low-cost</a:t>
            </a:r>
            <a:r>
              <a:rPr lang="de-DE" sz="2000" dirty="0">
                <a:sym typeface="Wingdings" panose="05000000000000000000" pitchFamily="2" charset="2"/>
              </a:rPr>
              <a:t>  </a:t>
            </a:r>
            <a:r>
              <a:rPr lang="de-DE" sz="2000" dirty="0" err="1">
                <a:sym typeface="Wingdings" panose="05000000000000000000" pitchFamily="2" charset="2"/>
              </a:rPr>
              <a:t>components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has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been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fulfilled</a:t>
            </a:r>
            <a:r>
              <a:rPr lang="de-DE" sz="2000" dirty="0">
                <a:sym typeface="Wingdings" panose="05000000000000000000" pitchFamily="2" charset="2"/>
              </a:rPr>
              <a:t>.</a:t>
            </a:r>
          </a:p>
          <a:p>
            <a:r>
              <a:rPr lang="de-DE" sz="2800" dirty="0">
                <a:sym typeface="Wingdings" panose="05000000000000000000" pitchFamily="2" charset="2"/>
              </a:rPr>
              <a:t>Outlook</a:t>
            </a:r>
          </a:p>
          <a:p>
            <a:pPr lvl="1"/>
            <a:r>
              <a:rPr lang="de-DE" sz="2000" dirty="0">
                <a:sym typeface="Wingdings" panose="05000000000000000000" pitchFamily="2" charset="2"/>
              </a:rPr>
              <a:t>Great potential: </a:t>
            </a:r>
            <a:r>
              <a:rPr lang="de-DE" sz="2000" dirty="0" err="1">
                <a:sym typeface="Wingdings" panose="05000000000000000000" pitchFamily="2" charset="2"/>
              </a:rPr>
              <a:t>further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processing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and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improvement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by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plausibility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checks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and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suppressing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of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worse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measures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de-DE" sz="2000" dirty="0" err="1">
                <a:sym typeface="Wingdings" panose="05000000000000000000" pitchFamily="2" charset="2"/>
              </a:rPr>
              <a:t>Improving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of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the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build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up</a:t>
            </a:r>
            <a:r>
              <a:rPr lang="de-DE" sz="2000" dirty="0">
                <a:sym typeface="Wingdings" panose="05000000000000000000" pitchFamily="2" charset="2"/>
              </a:rPr>
              <a:t> and </a:t>
            </a:r>
            <a:r>
              <a:rPr lang="de-DE" sz="2000" dirty="0" err="1">
                <a:sym typeface="Wingdings" panose="05000000000000000000" pitchFamily="2" charset="2"/>
              </a:rPr>
              <a:t>programming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part</a:t>
            </a:r>
            <a:endParaRPr lang="de-DE" sz="2000" dirty="0">
              <a:sym typeface="Wingdings" panose="05000000000000000000" pitchFamily="2" charset="2"/>
            </a:endParaRPr>
          </a:p>
          <a:p>
            <a:pPr lvl="2"/>
            <a:r>
              <a:rPr lang="de-DE" sz="2000" dirty="0" err="1">
                <a:sym typeface="Wingdings" panose="05000000000000000000" pitchFamily="2" charset="2"/>
              </a:rPr>
              <a:t>Better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sensors</a:t>
            </a:r>
            <a:endParaRPr lang="de-DE" sz="2000" dirty="0">
              <a:sym typeface="Wingdings" panose="05000000000000000000" pitchFamily="2" charset="2"/>
            </a:endParaRPr>
          </a:p>
          <a:p>
            <a:pPr lvl="1"/>
            <a:r>
              <a:rPr lang="de-DE" sz="2000" dirty="0">
                <a:sym typeface="Wingdings" panose="05000000000000000000" pitchFamily="2" charset="2"/>
              </a:rPr>
              <a:t>Test </a:t>
            </a:r>
            <a:r>
              <a:rPr lang="de-DE" sz="2000" dirty="0" err="1">
                <a:sym typeface="Wingdings" panose="05000000000000000000" pitchFamily="2" charset="2"/>
              </a:rPr>
              <a:t>run</a:t>
            </a:r>
            <a:r>
              <a:rPr lang="de-DE" sz="2000" dirty="0">
                <a:sym typeface="Wingdings" panose="05000000000000000000" pitchFamily="2" charset="2"/>
              </a:rPr>
              <a:t> (</a:t>
            </a:r>
            <a:r>
              <a:rPr lang="de-DE" sz="2000" dirty="0" err="1">
                <a:sym typeface="Wingdings" panose="05000000000000000000" pitchFamily="2" charset="2"/>
              </a:rPr>
              <a:t>up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to</a:t>
            </a:r>
            <a:r>
              <a:rPr lang="de-DE" sz="2000" dirty="0">
                <a:sym typeface="Wingdings" panose="05000000000000000000" pitchFamily="2" charset="2"/>
              </a:rPr>
              <a:t> 20 m </a:t>
            </a:r>
            <a:r>
              <a:rPr lang="de-DE" sz="2000" dirty="0" err="1">
                <a:sym typeface="Wingdings" panose="05000000000000000000" pitchFamily="2" charset="2"/>
              </a:rPr>
              <a:t>depth</a:t>
            </a:r>
            <a:r>
              <a:rPr lang="de-DE" sz="2000" dirty="0">
                <a:sym typeface="Wingdings" panose="05000000000000000000" pitchFamily="2" charset="2"/>
              </a:rPr>
              <a:t>)  </a:t>
            </a:r>
            <a:r>
              <a:rPr lang="de-DE" sz="2000" dirty="0" err="1">
                <a:sym typeface="Wingdings" panose="05000000000000000000" pitchFamily="2" charset="2"/>
              </a:rPr>
              <a:t>possible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better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accuracies</a:t>
            </a:r>
            <a:r>
              <a:rPr lang="de-DE" sz="2000" dirty="0">
                <a:sym typeface="Wingdings" panose="05000000000000000000" pitchFamily="2" charset="2"/>
              </a:rPr>
              <a:t>.</a:t>
            </a:r>
            <a:endParaRPr lang="de-DE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F26AF586-53C9-4934-A4CA-21C31437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CA6A176-ABF6-412D-BB26-4C6DBC38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203138" y="2743201"/>
            <a:ext cx="2895599" cy="304799"/>
          </a:xfrm>
        </p:spPr>
        <p:txBody>
          <a:bodyPr/>
          <a:lstStyle/>
          <a:p>
            <a:fld id="{36169E2B-78CE-40C8-B31D-ED2F4289BA8B}" type="datetime1">
              <a:rPr lang="en-US" smtClean="0"/>
              <a:t>11/21/2017</a:t>
            </a:fld>
            <a:r>
              <a:rPr lang="en-US" dirty="0"/>
              <a:t> -  HYDRO 17 - Rotterdam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4EF97D7-5240-4E67-B196-BB09BA72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Sarah </a:t>
            </a:r>
            <a:r>
              <a:rPr lang="en-US" dirty="0" err="1"/>
              <a:t>Diederichs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891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91FBCC-BF29-4E3C-9901-11540BF0C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861" y="2789518"/>
            <a:ext cx="9404723" cy="1400530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for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72FA94F2-C016-4869-BC49-FE2BDF2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8603C37-AA33-471F-A3C5-60DEE6FA8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6D6-8082-4DF7-A6AA-B1E701321CB3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229EAA3-B2E1-45DF-9AF9-0F1A12CE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1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10C82CF-2AF5-4D0E-8BDB-D7F5BAB53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xmlns="" id="{6C68B45C-95E3-4F3E-9430-52061D853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559" y="1337733"/>
            <a:ext cx="9257825" cy="46482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CD499A23-C846-4C5B-83BA-55EC6932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FC23F22A-2092-4D3C-9318-38125F97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304186" y="2642153"/>
            <a:ext cx="2693503" cy="304799"/>
          </a:xfrm>
        </p:spPr>
        <p:txBody>
          <a:bodyPr/>
          <a:lstStyle/>
          <a:p>
            <a:r>
              <a:rPr lang="en-US" dirty="0"/>
              <a:t>11/15/2017  HYDRO 17 - Rotterdam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E6DF7B0D-790F-4929-8526-3BDB3163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346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4E48B70-77E5-4B1A-B329-D6D981F69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84ED84F-74E0-430E-8391-E4677731C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Basic Information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Theoretical</a:t>
            </a:r>
            <a:r>
              <a:rPr lang="de-DE" dirty="0"/>
              <a:t> Work-</a:t>
            </a:r>
            <a:r>
              <a:rPr lang="de-DE" dirty="0" err="1"/>
              <a:t>flow</a:t>
            </a:r>
            <a:r>
              <a:rPr lang="de-DE" dirty="0"/>
              <a:t> – </a:t>
            </a:r>
            <a:r>
              <a:rPr lang="de-DE" dirty="0" err="1"/>
              <a:t>From</a:t>
            </a:r>
            <a:r>
              <a:rPr lang="de-DE" dirty="0"/>
              <a:t> Measurement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Market Analysis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System Assembly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Test </a:t>
            </a:r>
            <a:r>
              <a:rPr lang="de-DE" dirty="0" err="1"/>
              <a:t>run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Conclusion</a:t>
            </a:r>
            <a:r>
              <a:rPr lang="de-DE" dirty="0"/>
              <a:t> and Outlook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E6B9F95E-C708-4261-85A4-9B4C8CF6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84FB6D5-3461-4A28-AAC4-D0437556A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B924-8410-47EF-BC95-44018B37CB1B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3D548F1A-8BEA-4F72-8EAD-67EFFE48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9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9D885D7-9C97-4169-AF3A-C2A2B9B5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44" y="295729"/>
            <a:ext cx="9404723" cy="1400530"/>
          </a:xfrm>
        </p:spPr>
        <p:txBody>
          <a:bodyPr/>
          <a:lstStyle/>
          <a:p>
            <a:r>
              <a:rPr lang="de-DE" dirty="0"/>
              <a:t>Basic Information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245E55A-255A-4C6D-8454-63F0B896B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46" y="1063416"/>
            <a:ext cx="8946541" cy="4195481"/>
          </a:xfrm>
        </p:spPr>
        <p:txBody>
          <a:bodyPr/>
          <a:lstStyle/>
          <a:p>
            <a:r>
              <a:rPr lang="de-DE" dirty="0" err="1"/>
              <a:t>OpenSeaMap</a:t>
            </a:r>
            <a:endParaRPr lang="de-DE" dirty="0"/>
          </a:p>
          <a:p>
            <a:pPr lvl="1"/>
            <a:r>
              <a:rPr lang="de-DE" dirty="0"/>
              <a:t>The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natical</a:t>
            </a:r>
            <a:r>
              <a:rPr lang="de-DE" dirty="0"/>
              <a:t> </a:t>
            </a:r>
            <a:r>
              <a:rPr lang="de-DE" dirty="0" err="1"/>
              <a:t>chart</a:t>
            </a:r>
            <a:r>
              <a:rPr lang="de-DE" dirty="0"/>
              <a:t>, </a:t>
            </a:r>
            <a:r>
              <a:rPr lang="de-DE" dirty="0" err="1"/>
              <a:t>launched</a:t>
            </a:r>
            <a:r>
              <a:rPr lang="de-DE" dirty="0"/>
              <a:t> 2009</a:t>
            </a:r>
          </a:p>
          <a:p>
            <a:pPr lvl="1"/>
            <a:r>
              <a:rPr lang="de-DE" dirty="0"/>
              <a:t>Close </a:t>
            </a:r>
            <a:r>
              <a:rPr lang="de-DE" dirty="0" err="1"/>
              <a:t>cooperation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GEBCO (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depths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100 and 10.000 </a:t>
            </a:r>
            <a:r>
              <a:rPr lang="de-DE" dirty="0" err="1"/>
              <a:t>meters</a:t>
            </a:r>
            <a:r>
              <a:rPr lang="de-DE" dirty="0"/>
              <a:t>)</a:t>
            </a:r>
          </a:p>
          <a:p>
            <a:r>
              <a:rPr lang="de-DE" dirty="0"/>
              <a:t>Definition </a:t>
            </a:r>
            <a:r>
              <a:rPr lang="de-DE" dirty="0" err="1"/>
              <a:t>shallow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area</a:t>
            </a:r>
            <a:endParaRPr lang="de-DE" dirty="0"/>
          </a:p>
          <a:p>
            <a:pPr lvl="1"/>
            <a:r>
              <a:rPr lang="de-DE" dirty="0"/>
              <a:t>Purpose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hobbyist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vessels</a:t>
            </a:r>
            <a:endParaRPr lang="de-DE" dirty="0"/>
          </a:p>
          <a:p>
            <a:pPr lvl="2"/>
            <a:r>
              <a:rPr lang="de-DE" dirty="0"/>
              <a:t>Range: 1 and 20 </a:t>
            </a:r>
            <a:r>
              <a:rPr lang="de-DE" dirty="0" err="1"/>
              <a:t>meters</a:t>
            </a:r>
            <a:endParaRPr lang="de-DE" dirty="0"/>
          </a:p>
          <a:p>
            <a:pPr lvl="1"/>
            <a:r>
              <a:rPr lang="de-DE" dirty="0"/>
              <a:t>International </a:t>
            </a:r>
            <a:r>
              <a:rPr lang="de-DE" dirty="0" err="1"/>
              <a:t>Hydrographic</a:t>
            </a:r>
            <a:r>
              <a:rPr lang="de-DE" dirty="0"/>
              <a:t> </a:t>
            </a:r>
            <a:r>
              <a:rPr lang="de-DE" dirty="0" err="1"/>
              <a:t>Organization</a:t>
            </a:r>
            <a:endParaRPr lang="de-DE" dirty="0"/>
          </a:p>
          <a:p>
            <a:pPr lvl="2"/>
            <a:r>
              <a:rPr lang="de-DE" dirty="0" err="1"/>
              <a:t>Shallower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100 </a:t>
            </a:r>
            <a:r>
              <a:rPr lang="de-DE" dirty="0" err="1"/>
              <a:t>metres</a:t>
            </a:r>
            <a:endParaRPr lang="de-DE" dirty="0"/>
          </a:p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Accuracy</a:t>
            </a:r>
            <a:r>
              <a:rPr lang="de-DE" dirty="0"/>
              <a:t> </a:t>
            </a:r>
            <a:r>
              <a:rPr lang="de-DE" dirty="0" err="1"/>
              <a:t>specifications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(IHO Special Order)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43D240A6-CC95-417F-999A-2AF66755B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xmlns="" id="{523FE55E-1553-4702-9048-0B35B0B1F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375710"/>
              </p:ext>
            </p:extLst>
          </p:nvPr>
        </p:nvGraphicFramePr>
        <p:xfrm>
          <a:off x="186267" y="4995332"/>
          <a:ext cx="11844864" cy="1737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xmlns="" val="836431882"/>
                    </a:ext>
                  </a:extLst>
                </a:gridCol>
                <a:gridCol w="2976032">
                  <a:extLst>
                    <a:ext uri="{9D8B030D-6E8A-4147-A177-3AD203B41FA5}">
                      <a16:colId xmlns:a16="http://schemas.microsoft.com/office/drawing/2014/main" xmlns="" val="2765094311"/>
                    </a:ext>
                  </a:extLst>
                </a:gridCol>
                <a:gridCol w="2961216">
                  <a:extLst>
                    <a:ext uri="{9D8B030D-6E8A-4147-A177-3AD203B41FA5}">
                      <a16:colId xmlns:a16="http://schemas.microsoft.com/office/drawing/2014/main" xmlns="" val="2628496741"/>
                    </a:ext>
                  </a:extLst>
                </a:gridCol>
                <a:gridCol w="2961216">
                  <a:extLst>
                    <a:ext uri="{9D8B030D-6E8A-4147-A177-3AD203B41FA5}">
                      <a16:colId xmlns:a16="http://schemas.microsoft.com/office/drawing/2014/main" xmlns="" val="1283281579"/>
                    </a:ext>
                  </a:extLst>
                </a:gridCol>
              </a:tblGrid>
              <a:tr h="45720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 </a:t>
                      </a:r>
                      <a:r>
                        <a:rPr lang="de-DE" dirty="0" err="1"/>
                        <a:t>meter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depth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10 </a:t>
                      </a:r>
                      <a:r>
                        <a:rPr lang="de-DE" dirty="0" err="1"/>
                        <a:t>meter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depth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 </a:t>
                      </a:r>
                      <a:r>
                        <a:rPr lang="de-DE" dirty="0" err="1"/>
                        <a:t>meter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deoth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8963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Maximum </a:t>
                      </a:r>
                      <a:r>
                        <a:rPr lang="de-DE" dirty="0" err="1"/>
                        <a:t>allowable</a:t>
                      </a:r>
                      <a:r>
                        <a:rPr lang="de-DE" dirty="0"/>
                        <a:t> THU 95% </a:t>
                      </a:r>
                      <a:r>
                        <a:rPr lang="de-DE" dirty="0" err="1"/>
                        <a:t>Conficence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level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4026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Maximum </a:t>
                      </a:r>
                      <a:r>
                        <a:rPr lang="de-DE" dirty="0" err="1"/>
                        <a:t>allowable</a:t>
                      </a:r>
                      <a:r>
                        <a:rPr lang="de-DE" dirty="0"/>
                        <a:t> TVU 95% </a:t>
                      </a:r>
                      <a:r>
                        <a:rPr lang="de-DE" dirty="0" err="1"/>
                        <a:t>Conficence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level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+- 0.25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+-  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+- 0.29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166039"/>
                  </a:ext>
                </a:extLst>
              </a:tr>
            </a:tbl>
          </a:graphicData>
        </a:graphic>
      </p:graphicFrame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C967F881-941B-4AAC-8130-1930DC77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5158-935A-4A80-A5B7-D990AB218D34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7BD1EA7F-27DD-4AAD-BC6A-A3125288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27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8DA10CF-0638-425F-BF07-6084069F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Theoretical</a:t>
            </a:r>
            <a:r>
              <a:rPr lang="de-DE" dirty="0"/>
              <a:t> Work-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sz="2400" dirty="0"/>
              <a:t>(1#3)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F954609-D172-4399-BC0B-48C10E10D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Instrumentation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676981E7-30FB-47F6-90DF-53BEDC4FA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806" y="1261952"/>
            <a:ext cx="6247200" cy="5359667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FB61086E-4FD5-41A1-8183-0B25290EB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DD44EA05-EE10-4E11-8AE9-7DA28ED9A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723C-2F44-4A3F-A72B-2720BFEE248C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xmlns="" id="{9BABDE21-E8D8-4C50-9E7C-E60171FE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0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8DA10CF-0638-425F-BF07-6084069F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Theoretical</a:t>
            </a:r>
            <a:r>
              <a:rPr lang="de-DE" dirty="0"/>
              <a:t> Work-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sz="2400" dirty="0"/>
              <a:t>(2#3)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F954609-D172-4399-BC0B-48C10E10D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measurement</a:t>
            </a:r>
            <a:r>
              <a:rPr lang="de-DE" dirty="0"/>
              <a:t> – Data </a:t>
            </a:r>
            <a:r>
              <a:rPr lang="de-DE" dirty="0" err="1"/>
              <a:t>acquisition</a:t>
            </a:r>
            <a:endParaRPr lang="de-DE" dirty="0"/>
          </a:p>
          <a:p>
            <a:pPr lvl="1"/>
            <a:r>
              <a:rPr lang="de-DE" dirty="0" err="1"/>
              <a:t>Normally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logged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a </a:t>
            </a:r>
            <a:r>
              <a:rPr lang="de-DE" dirty="0" err="1"/>
              <a:t>sailing</a:t>
            </a:r>
            <a:r>
              <a:rPr lang="de-DE" dirty="0"/>
              <a:t> </a:t>
            </a:r>
            <a:r>
              <a:rPr lang="de-DE" dirty="0" err="1"/>
              <a:t>trip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on a </a:t>
            </a:r>
            <a:r>
              <a:rPr lang="de-DE" dirty="0" err="1"/>
              <a:t>vessel</a:t>
            </a:r>
            <a:endParaRPr lang="de-DE" dirty="0"/>
          </a:p>
          <a:p>
            <a:pPr lvl="1"/>
            <a:r>
              <a:rPr lang="de-DE" dirty="0" err="1"/>
              <a:t>Autonomously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platform</a:t>
            </a:r>
            <a:endParaRPr lang="de-DE" dirty="0"/>
          </a:p>
          <a:p>
            <a:pPr lvl="2"/>
            <a:r>
              <a:rPr lang="de-DE" dirty="0" err="1"/>
              <a:t>Without</a:t>
            </a:r>
            <a:r>
              <a:rPr lang="de-DE" dirty="0"/>
              <a:t> a </a:t>
            </a:r>
            <a:r>
              <a:rPr lang="de-DE" dirty="0" err="1"/>
              <a:t>great</a:t>
            </a:r>
            <a:r>
              <a:rPr lang="de-DE" dirty="0"/>
              <a:t> </a:t>
            </a:r>
            <a:r>
              <a:rPr lang="de-DE" dirty="0" err="1"/>
              <a:t>expense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chance</a:t>
            </a:r>
            <a:endParaRPr lang="de-DE" dirty="0"/>
          </a:p>
          <a:p>
            <a:pPr lvl="2"/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towing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vessel</a:t>
            </a:r>
            <a:endParaRPr lang="de-DE" dirty="0"/>
          </a:p>
          <a:p>
            <a:r>
              <a:rPr lang="de-DE" dirty="0"/>
              <a:t>Data </a:t>
            </a:r>
            <a:r>
              <a:rPr lang="de-DE" dirty="0" err="1"/>
              <a:t>transmission</a:t>
            </a:r>
            <a:r>
              <a:rPr lang="de-DE" dirty="0"/>
              <a:t> </a:t>
            </a:r>
            <a:r>
              <a:rPr lang="de-DE" dirty="0" err="1"/>
              <a:t>OpenSeaMap</a:t>
            </a:r>
            <a:endParaRPr lang="de-DE" dirty="0"/>
          </a:p>
          <a:p>
            <a:pPr marL="800100" lvl="1" indent="-342900">
              <a:buFont typeface="+mj-lt"/>
              <a:buAutoNum type="arabicPeriod"/>
            </a:pPr>
            <a:r>
              <a:rPr lang="de-DE" dirty="0"/>
              <a:t>Account </a:t>
            </a:r>
            <a:r>
              <a:rPr lang="de-DE" dirty="0" err="1"/>
              <a:t>creation</a:t>
            </a:r>
            <a:r>
              <a:rPr lang="de-DE" dirty="0"/>
              <a:t> (Email </a:t>
            </a:r>
            <a:r>
              <a:rPr lang="de-DE" dirty="0" err="1"/>
              <a:t>address</a:t>
            </a:r>
            <a:r>
              <a:rPr lang="de-DE" dirty="0"/>
              <a:t> and </a:t>
            </a:r>
            <a:r>
              <a:rPr lang="de-DE" dirty="0" err="1"/>
              <a:t>password</a:t>
            </a:r>
            <a:r>
              <a:rPr lang="de-DE" dirty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dirty="0"/>
              <a:t>Input </a:t>
            </a:r>
            <a:r>
              <a:rPr lang="de-DE" dirty="0" err="1"/>
              <a:t>Meta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 marL="800100" lvl="1" indent="-342900">
              <a:buFont typeface="+mj-lt"/>
              <a:buAutoNum type="arabicPeriod"/>
            </a:pPr>
            <a:r>
              <a:rPr lang="de-DE" dirty="0"/>
              <a:t>Raw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upload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526EC11F-A866-496F-8EF3-F98C57A3E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FB3E8F9C-6C9A-4AA1-A77F-CE30FDEE6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5B5C-DF7B-4BC4-B912-95EDCDE59F26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C828C12E-760A-4C1B-B0D2-B3C6931F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620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8DA10CF-0638-425F-BF07-6084069F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Theoretical</a:t>
            </a:r>
            <a:r>
              <a:rPr lang="de-DE" dirty="0"/>
              <a:t> Work-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sz="2400" dirty="0"/>
              <a:t>(1#2)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F954609-D172-4399-BC0B-48C10E10D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45645"/>
            <a:ext cx="8946541" cy="4195481"/>
          </a:xfrm>
        </p:spPr>
        <p:txBody>
          <a:bodyPr/>
          <a:lstStyle/>
          <a:p>
            <a:r>
              <a:rPr lang="de-DE" dirty="0" err="1"/>
              <a:t>Postprocessing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OpenSeaMap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55C4E371-FDFF-4101-9418-FBF635D76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476" y="2029136"/>
            <a:ext cx="9238095" cy="4228571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82C1DA0-8CFE-4284-8E50-3880D912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767F163-B7DE-44CE-83CD-6FABAEBB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2A1E0-DD83-403D-9531-10E2D9DFBB5B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7EDE7B94-CB7F-4B6B-9CE5-F311BE54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95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D96DFE4-3135-444D-BFC7-B180160E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Market Analysis </a:t>
            </a:r>
            <a:r>
              <a:rPr lang="de-DE" sz="2400" dirty="0"/>
              <a:t>(1#2)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xmlns="" id="{A082CB12-DE1E-409E-A240-88DC2ABE1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840"/>
          <a:stretch/>
        </p:blipFill>
        <p:spPr>
          <a:xfrm>
            <a:off x="491068" y="1371528"/>
            <a:ext cx="1871132" cy="3403671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B52FCB1A-5941-4B79-9290-EB41E052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89D4022C-1126-4B37-BFA4-F4946FB9B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3FD1-9079-4624-B6CB-C0405CA33CE0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74BDF37-2855-4738-B996-A9870DE3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FD13BC1A-CE19-401F-880E-902ABF3AE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796" y="1371528"/>
            <a:ext cx="2686756" cy="20150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A9F4931D-98D9-4570-B7B6-269C44D8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148" y="1371528"/>
            <a:ext cx="4067713" cy="267652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A7097758-3660-4E39-98DD-A6BA399FD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345" y="4456695"/>
            <a:ext cx="2857500" cy="1905000"/>
          </a:xfrm>
          <a:prstGeom prst="rect">
            <a:avLst/>
          </a:prstGeom>
        </p:spPr>
      </p:pic>
      <p:sp>
        <p:nvSpPr>
          <p:cNvPr id="24" name="Inhaltsplatzhalter 6">
            <a:extLst>
              <a:ext uri="{FF2B5EF4-FFF2-40B4-BE49-F238E27FC236}">
                <a16:creationId xmlns:a16="http://schemas.microsoft.com/office/drawing/2014/main" xmlns="" id="{6EE48CD9-1948-43BA-BDB3-00BECBF22FBD}"/>
              </a:ext>
            </a:extLst>
          </p:cNvPr>
          <p:cNvSpPr txBox="1">
            <a:spLocks/>
          </p:cNvSpPr>
          <p:nvPr/>
        </p:nvSpPr>
        <p:spPr>
          <a:xfrm>
            <a:off x="372203" y="4802770"/>
            <a:ext cx="2747353" cy="1009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de-DE" dirty="0"/>
              <a:t>Bodyboard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platform</a:t>
            </a:r>
            <a:endParaRPr lang="de-DE" dirty="0"/>
          </a:p>
        </p:txBody>
      </p:sp>
      <p:sp>
        <p:nvSpPr>
          <p:cNvPr id="25" name="Inhaltsplatzhalter 6">
            <a:extLst>
              <a:ext uri="{FF2B5EF4-FFF2-40B4-BE49-F238E27FC236}">
                <a16:creationId xmlns:a16="http://schemas.microsoft.com/office/drawing/2014/main" xmlns="" id="{9EDC117C-B71D-4524-B3AC-7CDEFDF9EBEF}"/>
              </a:ext>
            </a:extLst>
          </p:cNvPr>
          <p:cNvSpPr txBox="1">
            <a:spLocks/>
          </p:cNvSpPr>
          <p:nvPr/>
        </p:nvSpPr>
        <p:spPr>
          <a:xfrm>
            <a:off x="2630509" y="3386595"/>
            <a:ext cx="3139651" cy="1009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de-DE" dirty="0"/>
              <a:t>Wireless „</a:t>
            </a:r>
            <a:r>
              <a:rPr lang="de-DE" dirty="0" err="1"/>
              <a:t>Fish</a:t>
            </a:r>
            <a:r>
              <a:rPr lang="de-DE" dirty="0"/>
              <a:t> Finder“ </a:t>
            </a:r>
            <a:r>
              <a:rPr lang="de-DE" dirty="0" err="1"/>
              <a:t>as</a:t>
            </a:r>
            <a:r>
              <a:rPr lang="de-DE" dirty="0"/>
              <a:t> echo </a:t>
            </a:r>
            <a:r>
              <a:rPr lang="de-DE" dirty="0" err="1"/>
              <a:t>sounder</a:t>
            </a:r>
            <a:r>
              <a:rPr lang="de-DE" dirty="0"/>
              <a:t> </a:t>
            </a:r>
          </a:p>
        </p:txBody>
      </p:sp>
      <p:sp>
        <p:nvSpPr>
          <p:cNvPr id="26" name="Inhaltsplatzhalter 6">
            <a:extLst>
              <a:ext uri="{FF2B5EF4-FFF2-40B4-BE49-F238E27FC236}">
                <a16:creationId xmlns:a16="http://schemas.microsoft.com/office/drawing/2014/main" xmlns="" id="{FC90C453-EBC8-4046-A8DE-1EA2A75509DC}"/>
              </a:ext>
            </a:extLst>
          </p:cNvPr>
          <p:cNvSpPr txBox="1">
            <a:spLocks/>
          </p:cNvSpPr>
          <p:nvPr/>
        </p:nvSpPr>
        <p:spPr>
          <a:xfrm>
            <a:off x="7808053" y="4095368"/>
            <a:ext cx="2747353" cy="1009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de-DE" dirty="0"/>
              <a:t>Arduino </a:t>
            </a:r>
            <a:r>
              <a:rPr lang="de-DE" dirty="0" err="1"/>
              <a:t>board</a:t>
            </a:r>
            <a:r>
              <a:rPr lang="de-DE" dirty="0"/>
              <a:t> </a:t>
            </a:r>
            <a:r>
              <a:rPr lang="de-DE" dirty="0" err="1"/>
              <a:t>Mega</a:t>
            </a:r>
            <a:r>
              <a:rPr lang="de-DE" dirty="0"/>
              <a:t> 2560 </a:t>
            </a:r>
            <a:r>
              <a:rPr lang="de-DE" dirty="0" err="1"/>
              <a:t>as</a:t>
            </a:r>
            <a:r>
              <a:rPr lang="de-DE" dirty="0"/>
              <a:t> Microcontroller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xmlns="" id="{C4C49769-1E0E-4B5F-A7AF-81660B831D0C}"/>
              </a:ext>
            </a:extLst>
          </p:cNvPr>
          <p:cNvSpPr txBox="1">
            <a:spLocks/>
          </p:cNvSpPr>
          <p:nvPr/>
        </p:nvSpPr>
        <p:spPr>
          <a:xfrm>
            <a:off x="6583784" y="5409195"/>
            <a:ext cx="3068216" cy="1099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de-DE" dirty="0"/>
              <a:t>High </a:t>
            </a:r>
            <a:r>
              <a:rPr lang="de-DE" dirty="0" err="1"/>
              <a:t>Selectivity</a:t>
            </a:r>
            <a:r>
              <a:rPr lang="de-DE" dirty="0"/>
              <a:t> Super Het Receiver </a:t>
            </a:r>
            <a:r>
              <a:rPr lang="de-DE" dirty="0" err="1"/>
              <a:t>receivies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signals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969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D96DFE4-3135-444D-BFC7-B180160E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Market Analysis </a:t>
            </a:r>
            <a:r>
              <a:rPr lang="de-DE" sz="2400" dirty="0"/>
              <a:t>(2#2)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B52FCB1A-5941-4B79-9290-EB41E052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89D4022C-1126-4B37-BFA4-F4946FB9B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B3FD1-9079-4624-B6CB-C0405CA33CE0}" type="datetime1">
              <a:rPr lang="en-US" smtClean="0"/>
              <a:t>11/21/2017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74BDF37-2855-4738-B996-A9870DE3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Diederichs </a:t>
            </a:r>
            <a:endParaRPr lang="en-US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DBA0A3C9-2BAC-48BB-AA31-13483AFAB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3" r="16004"/>
          <a:stretch/>
        </p:blipFill>
        <p:spPr>
          <a:xfrm>
            <a:off x="646111" y="1473199"/>
            <a:ext cx="2077321" cy="326813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652E3EDA-1F3E-417B-BC17-4A4DA0057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14" y="1447800"/>
            <a:ext cx="4298060" cy="3293532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835FE35C-BF25-4C6E-8BB2-EA5213BEC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4883150"/>
            <a:ext cx="2747353" cy="1009649"/>
          </a:xfrm>
        </p:spPr>
        <p:txBody>
          <a:bodyPr/>
          <a:lstStyle/>
          <a:p>
            <a:r>
              <a:rPr lang="de-DE" dirty="0"/>
              <a:t>Neo-6M GPS </a:t>
            </a:r>
            <a:r>
              <a:rPr lang="de-DE" dirty="0" err="1"/>
              <a:t>receiver</a:t>
            </a:r>
            <a:endParaRPr lang="de-DE" dirty="0"/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xmlns="" id="{A6A65B31-2B39-4F8E-BBB3-745BD1478935}"/>
              </a:ext>
            </a:extLst>
          </p:cNvPr>
          <p:cNvSpPr txBox="1">
            <a:spLocks/>
          </p:cNvSpPr>
          <p:nvPr/>
        </p:nvSpPr>
        <p:spPr>
          <a:xfrm>
            <a:off x="3974795" y="4802770"/>
            <a:ext cx="3929952" cy="1009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de-DE" dirty="0" err="1"/>
              <a:t>OpenSeaMap</a:t>
            </a:r>
            <a:r>
              <a:rPr lang="de-DE" dirty="0"/>
              <a:t> Hardware: Data Logger </a:t>
            </a:r>
          </a:p>
        </p:txBody>
      </p:sp>
    </p:spTree>
    <p:extLst>
      <p:ext uri="{BB962C8B-B14F-4D97-AF65-F5344CB8AC3E}">
        <p14:creationId xmlns:p14="http://schemas.microsoft.com/office/powerpoint/2010/main" val="12834323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743</Words>
  <Application>Microsoft Office PowerPoint</Application>
  <PresentationFormat>Custom</PresentationFormat>
  <Paragraphs>162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Ion</vt:lpstr>
      <vt:lpstr>Development of a low-cost multi-sensor platform for recording shallow water dephts</vt:lpstr>
      <vt:lpstr>Motivation</vt:lpstr>
      <vt:lpstr>Table of content</vt:lpstr>
      <vt:lpstr>Basic Information</vt:lpstr>
      <vt:lpstr>Theoretical Work-flow (1#3)</vt:lpstr>
      <vt:lpstr>Theoretical Work-flow (2#3)</vt:lpstr>
      <vt:lpstr>Theoretical Work-flow (1#2)</vt:lpstr>
      <vt:lpstr>Market Analysis (1#2)</vt:lpstr>
      <vt:lpstr>Market Analysis (2#2)</vt:lpstr>
      <vt:lpstr>System Assembly (1#6)</vt:lpstr>
      <vt:lpstr>System Assembly (2#6) </vt:lpstr>
      <vt:lpstr>System Assembly (3#6) </vt:lpstr>
      <vt:lpstr>System Assembly (4#6)</vt:lpstr>
      <vt:lpstr>System Assembly (5#6)</vt:lpstr>
      <vt:lpstr>System Assembly (6#6)</vt:lpstr>
      <vt:lpstr>Test case scenario</vt:lpstr>
      <vt:lpstr>Conclusion and Outlook</vt:lpstr>
      <vt:lpstr>Thank you for your attention!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low-cost multi-sensor platform for recodring shallow water dephts</dc:title>
  <dc:creator>sarah.diederichs@gmx.de</dc:creator>
  <cp:lastModifiedBy>Matthieu Vrakking - Periplus Group</cp:lastModifiedBy>
  <cp:revision>45</cp:revision>
  <dcterms:created xsi:type="dcterms:W3CDTF">2017-10-23T15:54:09Z</dcterms:created>
  <dcterms:modified xsi:type="dcterms:W3CDTF">2017-11-21T07:25:04Z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