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71" r:id="rId4"/>
    <p:sldId id="303" r:id="rId5"/>
    <p:sldId id="290" r:id="rId6"/>
    <p:sldId id="288" r:id="rId7"/>
    <p:sldId id="293" r:id="rId8"/>
    <p:sldId id="292" r:id="rId9"/>
    <p:sldId id="295" r:id="rId10"/>
    <p:sldId id="305" r:id="rId11"/>
    <p:sldId id="299" r:id="rId12"/>
    <p:sldId id="296" r:id="rId13"/>
    <p:sldId id="298" r:id="rId14"/>
    <p:sldId id="301" r:id="rId15"/>
    <p:sldId id="294" r:id="rId16"/>
    <p:sldId id="302" r:id="rId17"/>
    <p:sldId id="278" r:id="rId18"/>
    <p:sldId id="281" r:id="rId19"/>
    <p:sldId id="274" r:id="rId20"/>
    <p:sldId id="297" r:id="rId21"/>
    <p:sldId id="304" r:id="rId22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DCDCDC"/>
    <a:srgbClr val="C8C8C8"/>
    <a:srgbClr val="FEFEFE"/>
    <a:srgbClr val="FFFFFE"/>
    <a:srgbClr val="B2B2B2"/>
    <a:srgbClr val="A6A698"/>
    <a:srgbClr val="00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8" autoAdjust="0"/>
    <p:restoredTop sz="94671" autoAdjust="0"/>
  </p:normalViewPr>
  <p:slideViewPr>
    <p:cSldViewPr>
      <p:cViewPr>
        <p:scale>
          <a:sx n="125" d="100"/>
          <a:sy n="125" d="100"/>
        </p:scale>
        <p:origin x="-1314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244CF-219A-4EF7-89BD-0FCDFCDDE947}" type="datetime4">
              <a:rPr lang="nl-NL" altLang="en-US"/>
              <a:pPr/>
              <a:t>21 november 2017</a:t>
            </a:fld>
            <a:endParaRPr lang="nl-NL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133B6C-32E6-475F-BD7E-A290F1295C5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9675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AA5657-9DA5-4376-9648-BC9CA83E9C9D}" type="datetime4">
              <a:rPr lang="nl-NL" altLang="en-US"/>
              <a:pPr/>
              <a:t>21 november 2017</a:t>
            </a:fld>
            <a:endParaRPr lang="nl-NL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E395C-60D1-42A6-AB80-B021C297F8E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407102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breaking</a:t>
            </a:r>
            <a:r>
              <a:rPr lang="de-DE" baseline="0" dirty="0" smtClean="0"/>
              <a:t> down title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AA5657-9DA5-4376-9648-BC9CA83E9C9D}" type="datetime4">
              <a:rPr lang="nl-NL" altLang="en-US" smtClean="0"/>
              <a:pPr/>
              <a:t>21 november 2017</a:t>
            </a:fld>
            <a:endParaRPr lang="nl-NL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E395C-60D1-42A6-AB80-B021C297F8E2}" type="slidenum">
              <a:rPr lang="nl-NL" altLang="en-US" smtClean="0"/>
              <a:pPr/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716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Replacing</a:t>
            </a:r>
            <a:r>
              <a:rPr lang="de-DE" dirty="0" smtClean="0"/>
              <a:t> in-situ,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expensive, not valid after </a:t>
            </a:r>
            <a:r>
              <a:rPr lang="de-DE" baseline="0" dirty="0" err="1" smtClean="0"/>
              <a:t>storm</a:t>
            </a:r>
            <a:r>
              <a:rPr lang="de-DE" baseline="0" dirty="0" smtClean="0"/>
              <a:t>…</a:t>
            </a:r>
          </a:p>
          <a:p>
            <a:r>
              <a:rPr lang="de-DE" baseline="0" dirty="0" smtClean="0"/>
              <a:t>Live-</a:t>
            </a:r>
            <a:r>
              <a:rPr lang="de-DE" baseline="0" dirty="0" err="1" smtClean="0"/>
              <a:t>bathymetry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AA5657-9DA5-4376-9648-BC9CA83E9C9D}" type="datetime4">
              <a:rPr lang="nl-NL" altLang="en-US" smtClean="0"/>
              <a:pPr/>
              <a:t>21 november 2017</a:t>
            </a:fld>
            <a:endParaRPr lang="nl-NL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E395C-60D1-42A6-AB80-B021C297F8E2}" type="slidenum">
              <a:rPr lang="nl-NL" altLang="en-US" smtClean="0"/>
              <a:pPr/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8357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Argus, multiple </a:t>
            </a:r>
            <a:r>
              <a:rPr lang="de-DE" dirty="0" err="1" smtClean="0"/>
              <a:t>cameras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fields</a:t>
            </a:r>
            <a:r>
              <a:rPr lang="de-DE" baseline="0" dirty="0" smtClean="0"/>
              <a:t>, </a:t>
            </a:r>
            <a:r>
              <a:rPr lang="de-DE" dirty="0" err="1" smtClean="0"/>
              <a:t>Shoreline-detection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AA5657-9DA5-4376-9648-BC9CA83E9C9D}" type="datetime4">
              <a:rPr lang="nl-NL" altLang="en-US" smtClean="0"/>
              <a:pPr/>
              <a:t>21 november 2017</a:t>
            </a:fld>
            <a:endParaRPr lang="nl-NL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E395C-60D1-42A6-AB80-B021C297F8E2}" type="slidenum">
              <a:rPr lang="nl-NL" altLang="en-US" smtClean="0"/>
              <a:pPr/>
              <a:t>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8321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nl-NL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nl-NL" altLang="en-US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1465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17011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414338">
              <a:defRPr>
                <a:solidFill>
                  <a:schemeClr val="tx1"/>
                </a:solidFill>
                <a:latin typeface="Arial" charset="0"/>
              </a:defRPr>
            </a:lvl1pPr>
            <a:lvl2pPr marL="388938" indent="-195263" defTabSz="414338">
              <a:defRPr>
                <a:solidFill>
                  <a:schemeClr val="tx1"/>
                </a:solidFill>
                <a:latin typeface="Arial" charset="0"/>
              </a:defRPr>
            </a:lvl2pPr>
            <a:lvl3pPr marL="584200" indent="-193675" defTabSz="414338">
              <a:defRPr>
                <a:solidFill>
                  <a:schemeClr val="tx1"/>
                </a:solidFill>
                <a:latin typeface="Arial" charset="0"/>
              </a:defRPr>
            </a:lvl3pPr>
            <a:lvl4pPr marL="781050" indent="-193675" defTabSz="414338">
              <a:defRPr>
                <a:solidFill>
                  <a:schemeClr val="tx1"/>
                </a:solidFill>
                <a:latin typeface="Arial" charset="0"/>
              </a:defRPr>
            </a:lvl4pPr>
            <a:lvl5pPr marL="976313" indent="-195263" defTabSz="414338">
              <a:defRPr>
                <a:solidFill>
                  <a:schemeClr val="tx1"/>
                </a:solidFill>
                <a:latin typeface="Arial" charset="0"/>
              </a:defRPr>
            </a:lvl5pPr>
            <a:lvl6pPr marL="14335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907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479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051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</p:spPr>
        <p:txBody>
          <a:bodyPr/>
          <a:lstStyle>
            <a:lvl1pPr>
              <a:defRPr sz="1600"/>
            </a:lvl1pPr>
          </a:lstStyle>
          <a:p>
            <a:fld id="{95C10F87-839B-4675-9E80-FB68AABBE16D}" type="datetime4">
              <a:rPr lang="nl-NL" altLang="en-US" smtClean="0"/>
              <a:t>21 november 2017</a:t>
            </a:fld>
            <a:endParaRPr lang="nl-NL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509BD-AB34-4DE8-8AAB-783B954E27F7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B7A46-C694-47AF-810E-DEE639277F6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528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DB7625-82CF-49FE-A29B-E4CCDAB58D53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22C6-A7ED-4FCE-B9A2-BE8D768D455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2998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2072C-A47E-4E3D-9A54-84394D0F4D54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EAEC5-70C2-45F2-A9E4-8B31FA2D4E5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764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94DA0-51B0-4839-B084-7F0B443448D1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B360-59C9-4DE4-8168-ED869A56E6B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5650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89C94-F5E5-4358-8281-553FC68626BC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C818-1C15-4C27-99E4-384E2F32F85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7726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6D7FA-3733-4A27-833E-3BE291A6B5E5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CA215-7C3B-47F3-A529-F84DF22F790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5914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220CB-EF02-4A75-811D-16CD5261DFE4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18E62-1FFF-4835-B002-4A4CAD27CB2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66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E2B03-9C47-474F-93DF-E7D9818868E4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0FD0-65E2-42D5-8B52-82A9140F1D6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342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1A4DA-6B3C-4D27-B5BD-C14C5A15B3A4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62AD-A55B-4838-BABA-03985A96178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5947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94290-8BCD-4EE7-A966-210F69696029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D63D2-9DE9-43A0-8840-8E3AAC5DD55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817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 om de opmaakprofielen van de modeltekst te bewerken</a:t>
            </a:r>
          </a:p>
          <a:p>
            <a:pPr lvl="1"/>
            <a:r>
              <a:rPr lang="en-GB" altLang="en-US" smtClean="0"/>
              <a:t>Tweede niveau</a:t>
            </a:r>
          </a:p>
          <a:p>
            <a:pPr lvl="2"/>
            <a:r>
              <a:rPr lang="en-GB" altLang="en-US" smtClean="0"/>
              <a:t>Derde niveau</a:t>
            </a:r>
          </a:p>
          <a:p>
            <a:pPr lvl="3"/>
            <a:r>
              <a:rPr lang="en-GB" altLang="en-US" smtClean="0"/>
              <a:t>Vierde niveau</a:t>
            </a:r>
          </a:p>
          <a:p>
            <a:pPr lvl="4"/>
            <a:r>
              <a:rPr lang="en-GB" altLang="en-US" smtClean="0"/>
              <a:t>Vijfde niveau</a:t>
            </a:r>
          </a:p>
          <a:p>
            <a:pPr lvl="0"/>
            <a:endParaRPr lang="nl-NL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3" y="6613525"/>
            <a:ext cx="1436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D9BBCFB9-0699-4FD2-851F-8E0693BB0BAD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3525"/>
            <a:ext cx="243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0" y="6613525"/>
            <a:ext cx="46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6B3D3C09-9348-4AB9-B324-136C55F122C6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8" y="-26988"/>
            <a:ext cx="9123363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414338">
              <a:defRPr>
                <a:solidFill>
                  <a:schemeClr val="tx1"/>
                </a:solidFill>
                <a:latin typeface="Arial" charset="0"/>
              </a:defRPr>
            </a:lvl1pPr>
            <a:lvl2pPr marL="388938" indent="-195263" defTabSz="414338">
              <a:defRPr>
                <a:solidFill>
                  <a:schemeClr val="tx1"/>
                </a:solidFill>
                <a:latin typeface="Arial" charset="0"/>
              </a:defRPr>
            </a:lvl2pPr>
            <a:lvl3pPr marL="584200" indent="-193675" defTabSz="414338">
              <a:defRPr>
                <a:solidFill>
                  <a:schemeClr val="tx1"/>
                </a:solidFill>
                <a:latin typeface="Arial" charset="0"/>
              </a:defRPr>
            </a:lvl3pPr>
            <a:lvl4pPr marL="781050" indent="-193675" defTabSz="414338">
              <a:defRPr>
                <a:solidFill>
                  <a:schemeClr val="tx1"/>
                </a:solidFill>
                <a:latin typeface="Arial" charset="0"/>
              </a:defRPr>
            </a:lvl4pPr>
            <a:lvl5pPr marL="976313" indent="-195263" defTabSz="414338">
              <a:defRPr>
                <a:solidFill>
                  <a:schemeClr val="tx1"/>
                </a:solidFill>
                <a:latin typeface="Arial" charset="0"/>
              </a:defRPr>
            </a:lvl5pPr>
            <a:lvl6pPr marL="14335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907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479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051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b="0" i="1" dirty="0" smtClean="0"/>
              <a:t>“Optimization of the bathymetry module within a rip current prediction system, operating in the area of Egmond </a:t>
            </a:r>
            <a:r>
              <a:rPr lang="en-GB" sz="2400" b="0" i="1" dirty="0" err="1" smtClean="0"/>
              <a:t>aan</a:t>
            </a:r>
            <a:r>
              <a:rPr lang="en-GB" sz="2400" b="0" i="1" dirty="0" smtClean="0"/>
              <a:t> Zee” </a:t>
            </a:r>
            <a:endParaRPr lang="en-GB" altLang="en-US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022" y="4293096"/>
            <a:ext cx="6618288" cy="360040"/>
          </a:xfrm>
        </p:spPr>
        <p:txBody>
          <a:bodyPr/>
          <a:lstStyle/>
          <a:p>
            <a:r>
              <a:rPr lang="en-US" altLang="en-US" dirty="0" smtClean="0"/>
              <a:t>Roman Schotten</a:t>
            </a:r>
          </a:p>
        </p:txBody>
      </p:sp>
      <p:pic>
        <p:nvPicPr>
          <p:cNvPr id="1026" name="Picture 2" descr="Image result for technische universitaet dres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79299"/>
            <a:ext cx="1675606" cy="4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2292" y="4823676"/>
            <a:ext cx="66182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8BB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600" kern="0" dirty="0" smtClean="0"/>
              <a:t>Hydro17 conference, 15.11.2017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52292" y="5249662"/>
            <a:ext cx="66182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8BB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kern="0" dirty="0" smtClean="0"/>
              <a:t>Supervised by: 	</a:t>
            </a:r>
            <a:r>
              <a:rPr lang="en-US" altLang="en-US" sz="1400" kern="0" dirty="0" err="1" smtClean="0"/>
              <a:t>Bast</a:t>
            </a:r>
            <a:r>
              <a:rPr lang="en-US" altLang="en-US" sz="1400" kern="0" dirty="0" smtClean="0"/>
              <a:t> Stengs, Giorgio Santinelli, Roderik Hoekstra (Deltares);</a:t>
            </a:r>
            <a:br>
              <a:rPr lang="en-US" altLang="en-US" sz="1400" kern="0" dirty="0" smtClean="0"/>
            </a:br>
            <a:r>
              <a:rPr lang="en-US" altLang="en-US" sz="1400" kern="0" dirty="0" smtClean="0"/>
              <a:t>		</a:t>
            </a:r>
            <a:r>
              <a:rPr lang="en-US" altLang="en-US" sz="1400" kern="0" dirty="0" err="1" smtClean="0"/>
              <a:t>Torsten</a:t>
            </a:r>
            <a:r>
              <a:rPr lang="en-US" altLang="en-US" sz="1400" kern="0" dirty="0" smtClean="0"/>
              <a:t> </a:t>
            </a:r>
            <a:r>
              <a:rPr lang="en-US" altLang="en-US" sz="1400" kern="0" dirty="0" err="1" smtClean="0"/>
              <a:t>Heyer</a:t>
            </a:r>
            <a:r>
              <a:rPr lang="en-US" altLang="en-US" sz="1400" kern="0" dirty="0" smtClean="0"/>
              <a:t> (TU Dresden)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22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cBathy</a:t>
            </a:r>
            <a:b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68011" y="1368036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dirty="0" smtClean="0">
                <a:solidFill>
                  <a:schemeClr val="accent5">
                    <a:lumMod val="25000"/>
                  </a:schemeClr>
                </a:solidFill>
              </a:rPr>
              <a:t>Improvement I: Cutting low tide data</a:t>
            </a:r>
            <a:endParaRPr lang="en-US" altLang="en-US" sz="14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7646" y="5022998"/>
            <a:ext cx="43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Univers 55" panose="02000503040000020003" pitchFamily="2" charset="0"/>
              </a:rPr>
              <a:t>(</a:t>
            </a:r>
            <a:r>
              <a:rPr lang="en-GB" sz="800" dirty="0" smtClean="0"/>
              <a:t>Leo Sembiring 2016: </a:t>
            </a:r>
            <a:r>
              <a:rPr lang="en-GB" sz="800" dirty="0"/>
              <a:t>Left: cBathy estimate for 7 June 2013 14:00 GMT; Middle: surveyed bathymetry 8 June 2013; Right: Difference plot cBathy minus survey; </a:t>
            </a:r>
            <a:r>
              <a:rPr lang="en-GB" sz="800" dirty="0" smtClean="0">
                <a:latin typeface="Univers 55" panose="02000503040000020003" pitchFamily="2" charset="0"/>
              </a:rPr>
              <a:t>)</a:t>
            </a:r>
            <a:endParaRPr lang="en-GB" dirty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8056512" y="1637183"/>
            <a:ext cx="1268016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Objective</a:t>
            </a: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Material/ </a:t>
            </a:r>
            <a:b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background</a:t>
            </a: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Error</a:t>
            </a: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Improvement I</a:t>
            </a: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8" name="Rectangle 13"/>
          <p:cNvSpPr txBox="1">
            <a:spLocks noChangeArrowheads="1"/>
          </p:cNvSpPr>
          <p:nvPr/>
        </p:nvSpPr>
        <p:spPr bwMode="auto">
          <a:xfrm>
            <a:off x="648660" y="1979223"/>
            <a:ext cx="2181990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Cutting input in areas with water level below 0.5 m from consideration in cB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athy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Reconditioned for future combination with intertidal data from ASM</a:t>
            </a:r>
          </a:p>
          <a:p>
            <a:pPr marL="0" lvl="1" indent="0" algn="r">
              <a:lnSpc>
                <a:spcPct val="150000"/>
              </a:lnSpc>
              <a:spcBef>
                <a:spcPct val="70000"/>
              </a:spcBef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accent5">
                    <a:lumMod val="25000"/>
                  </a:schemeClr>
                </a:solidFill>
              </a:rPr>
              <a:t>L.Sembiring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2016)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endParaRPr lang="en-US" sz="1200" b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9" name="Rectangle 13"/>
          <p:cNvSpPr txBox="1">
            <a:spLocks noChangeArrowheads="1"/>
          </p:cNvSpPr>
          <p:nvPr/>
        </p:nvSpPr>
        <p:spPr bwMode="auto">
          <a:xfrm>
            <a:off x="1539701" y="5603384"/>
            <a:ext cx="7076575" cy="7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Improved results with good coverage in main area</a:t>
            </a:r>
            <a:endParaRPr lang="en-US" sz="1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endParaRPr lang="en-US" sz="1200" b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 flipH="1">
            <a:off x="1229596" y="5647630"/>
            <a:ext cx="348105" cy="296668"/>
          </a:xfrm>
          <a:prstGeom prst="rightArrow">
            <a:avLst>
              <a:gd name="adj1" fmla="val 2398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pic>
        <p:nvPicPr>
          <p:cNvPr id="13" name="Picture 12" descr="P:\argus\personalDirectoriesArgusTeam\roman\cBathyLeoRS20170217\output\bathy\TestRunI\diff2GT\13706136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4457" r="69598" b="5728"/>
          <a:stretch/>
        </p:blipFill>
        <p:spPr bwMode="auto">
          <a:xfrm>
            <a:off x="2857646" y="2072718"/>
            <a:ext cx="1645988" cy="3516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P:\argus\personalDirectoriesArgusTeam\roman\cBathyLeoRS20170217\output\bathy\TestRunI\diff2GT\13706136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3" t="4683" r="42199" b="5502"/>
          <a:stretch/>
        </p:blipFill>
        <p:spPr bwMode="auto">
          <a:xfrm>
            <a:off x="4355976" y="2072718"/>
            <a:ext cx="1645988" cy="3516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P:\argus\personalDirectoriesArgusTeam\roman\cBathyLeoRS20170217\output\bathy\TestRunI\diff2GT\13706136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3" t="5093" r="12639" b="5093"/>
          <a:stretch/>
        </p:blipFill>
        <p:spPr bwMode="auto">
          <a:xfrm>
            <a:off x="5950348" y="2072718"/>
            <a:ext cx="1645988" cy="3516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3"/>
          <p:cNvSpPr txBox="1">
            <a:spLocks noChangeArrowheads="1"/>
          </p:cNvSpPr>
          <p:nvPr/>
        </p:nvSpPr>
        <p:spPr bwMode="auto">
          <a:xfrm>
            <a:off x="3399633" y="1810926"/>
            <a:ext cx="562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cBathy</a:t>
            </a:r>
          </a:p>
        </p:txBody>
      </p:sp>
      <p:sp>
        <p:nvSpPr>
          <p:cNvPr id="17" name="Rectangle 13"/>
          <p:cNvSpPr txBox="1">
            <a:spLocks noChangeArrowheads="1"/>
          </p:cNvSpPr>
          <p:nvPr/>
        </p:nvSpPr>
        <p:spPr bwMode="auto">
          <a:xfrm>
            <a:off x="4719229" y="1810926"/>
            <a:ext cx="997581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G</a:t>
            </a: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round Truth</a:t>
            </a:r>
          </a:p>
        </p:txBody>
      </p:sp>
      <p:sp>
        <p:nvSpPr>
          <p:cNvPr id="23" name="Rectangle 13"/>
          <p:cNvSpPr txBox="1">
            <a:spLocks noChangeArrowheads="1"/>
          </p:cNvSpPr>
          <p:nvPr/>
        </p:nvSpPr>
        <p:spPr bwMode="auto">
          <a:xfrm>
            <a:off x="6391923" y="1828014"/>
            <a:ext cx="788486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21770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:\argus\personalDirectoriesArgusTeam\roman\cBathyLeoRS20170217\output\bathy\TestRunI\diff2GT\13706136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4457" r="69598" b="5728"/>
          <a:stretch/>
        </p:blipFill>
        <p:spPr bwMode="auto">
          <a:xfrm>
            <a:off x="735785" y="2073424"/>
            <a:ext cx="1645988" cy="3516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S:\jvspeijk\2013\c5\119_Apr.29\1367229607.Mon.Apr.29_10_00_07.GMT.2013.jvspeijk.c5.min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73" y="1689580"/>
            <a:ext cx="5297986" cy="39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22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cBathy</a:t>
            </a:r>
            <a:b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35785" y="1368036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dirty="0" smtClean="0">
                <a:solidFill>
                  <a:schemeClr val="accent5">
                    <a:lumMod val="25000"/>
                  </a:schemeClr>
                </a:solidFill>
              </a:rPr>
              <a:t>Error 2: Disturbances at upper boundary</a:t>
            </a:r>
            <a:endParaRPr lang="en-US" altLang="en-US" sz="14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8056512" y="1637183"/>
            <a:ext cx="1268016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Objective</a:t>
            </a: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Material/ </a:t>
            </a:r>
            <a:b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background</a:t>
            </a: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Error II</a:t>
            </a: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Improvement</a:t>
            </a: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8" name="Rectangle 13"/>
          <p:cNvSpPr txBox="1">
            <a:spLocks noChangeArrowheads="1"/>
          </p:cNvSpPr>
          <p:nvPr/>
        </p:nvSpPr>
        <p:spPr bwMode="auto">
          <a:xfrm>
            <a:off x="757248" y="5671688"/>
            <a:ext cx="5882502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Error at boundaries </a:t>
            </a:r>
          </a:p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   C</a:t>
            </a: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hecking input  to determine possible sources for errors!</a:t>
            </a:r>
          </a:p>
        </p:txBody>
      </p:sp>
      <p:sp>
        <p:nvSpPr>
          <p:cNvPr id="15" name="Right Arrow 14"/>
          <p:cNvSpPr/>
          <p:nvPr/>
        </p:nvSpPr>
        <p:spPr bwMode="auto">
          <a:xfrm rot="10800000" flipH="1">
            <a:off x="762535" y="2239722"/>
            <a:ext cx="348105" cy="296668"/>
          </a:xfrm>
          <a:prstGeom prst="rightArrow">
            <a:avLst>
              <a:gd name="adj1" fmla="val 23980"/>
              <a:gd name="adj2" fmla="val 5000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22359" y="5647630"/>
            <a:ext cx="4320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(Jan </a:t>
            </a:r>
            <a:r>
              <a:rPr lang="en-GB" sz="800" dirty="0"/>
              <a:t>van Speijk, Camera 5, minimal pixel colour, </a:t>
            </a:r>
            <a:r>
              <a:rPr lang="en-GB" sz="800" dirty="0" smtClean="0"/>
              <a:t>29.04.2013)</a:t>
            </a:r>
            <a:endParaRPr lang="en-GB" sz="800" dirty="0"/>
          </a:p>
        </p:txBody>
      </p:sp>
      <p:sp>
        <p:nvSpPr>
          <p:cNvPr id="19" name="Rectangle 13"/>
          <p:cNvSpPr txBox="1">
            <a:spLocks noChangeArrowheads="1"/>
          </p:cNvSpPr>
          <p:nvPr/>
        </p:nvSpPr>
        <p:spPr bwMode="auto">
          <a:xfrm>
            <a:off x="1277772" y="1747587"/>
            <a:ext cx="562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cBathy</a:t>
            </a:r>
          </a:p>
        </p:txBody>
      </p:sp>
      <p:sp>
        <p:nvSpPr>
          <p:cNvPr id="21" name="Right Arrow 20"/>
          <p:cNvSpPr/>
          <p:nvPr/>
        </p:nvSpPr>
        <p:spPr bwMode="auto">
          <a:xfrm rot="10800000" flipH="1">
            <a:off x="467544" y="5722296"/>
            <a:ext cx="348105" cy="296668"/>
          </a:xfrm>
          <a:prstGeom prst="rightArrow">
            <a:avLst>
              <a:gd name="adj1" fmla="val 23980"/>
              <a:gd name="adj2" fmla="val 5000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:\argus\personalDirectoriesArgusTeam\roman\cBathyGitHub080317\output\bathy\TestRunIV07.04.17\diff2GT\untitl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6" t="4287" r="43154" b="6472"/>
          <a:stretch/>
        </p:blipFill>
        <p:spPr bwMode="auto">
          <a:xfrm>
            <a:off x="1907704" y="1858294"/>
            <a:ext cx="1540718" cy="3448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22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cBathy</a:t>
            </a:r>
            <a:b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654050" y="1406599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dirty="0" smtClean="0">
                <a:solidFill>
                  <a:schemeClr val="accent5">
                    <a:lumMod val="25000"/>
                  </a:schemeClr>
                </a:solidFill>
              </a:rPr>
              <a:t>Improvement II: Process error </a:t>
            </a:r>
            <a:r>
              <a:rPr lang="en-US" altLang="en-US" sz="1400" kern="0" dirty="0">
                <a:solidFill>
                  <a:schemeClr val="accent5">
                    <a:lumMod val="25000"/>
                  </a:schemeClr>
                </a:solidFill>
              </a:rPr>
              <a:t>factor </a:t>
            </a:r>
            <a:r>
              <a:rPr lang="en-US" altLang="en-US" sz="1400" kern="0" dirty="0" smtClean="0">
                <a:solidFill>
                  <a:schemeClr val="accent5">
                    <a:lumMod val="25000"/>
                  </a:schemeClr>
                </a:solidFill>
              </a:rPr>
              <a:t>Q and introduction of a maximum </a:t>
            </a:r>
            <a:r>
              <a:rPr lang="el-GR" sz="1400" kern="0" dirty="0" smtClean="0">
                <a:solidFill>
                  <a:schemeClr val="accent5">
                    <a:lumMod val="25000"/>
                  </a:schemeClr>
                </a:solidFill>
              </a:rPr>
              <a:t>Δ</a:t>
            </a:r>
            <a:r>
              <a:rPr lang="en-US" sz="1400" kern="0" dirty="0" smtClean="0">
                <a:solidFill>
                  <a:schemeClr val="accent5">
                    <a:lumMod val="25000"/>
                  </a:schemeClr>
                </a:solidFill>
              </a:rPr>
              <a:t>h</a:t>
            </a:r>
            <a:endParaRPr lang="en-US" altLang="en-US" sz="14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6" name="Picture 15" descr="P:\argus\personalDirectoriesArgusTeam\roman\cBathyGitHub080317\output\bathy\TestRunIV07.04.17\diff2GT\untitl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3832" r="71234" b="6927"/>
          <a:stretch/>
        </p:blipFill>
        <p:spPr bwMode="auto">
          <a:xfrm>
            <a:off x="467544" y="1858295"/>
            <a:ext cx="1540718" cy="3448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3"/>
          <p:cNvSpPr txBox="1">
            <a:spLocks noChangeArrowheads="1"/>
          </p:cNvSpPr>
          <p:nvPr/>
        </p:nvSpPr>
        <p:spPr bwMode="auto">
          <a:xfrm>
            <a:off x="5422276" y="2335397"/>
            <a:ext cx="2534100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Exclusion of results with difference </a:t>
            </a:r>
            <a:r>
              <a:rPr lang="el-GR" sz="1200" b="0" dirty="0" smtClean="0">
                <a:solidFill>
                  <a:schemeClr val="accent5">
                    <a:lumMod val="25000"/>
                  </a:schemeClr>
                </a:solidFill>
              </a:rPr>
              <a:t>Δ</a:t>
            </a: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h &gt; 1.5 m</a:t>
            </a:r>
            <a:endParaRPr lang="en-US" sz="1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Raising of process Error Q</a:t>
            </a:r>
          </a:p>
          <a:p>
            <a:pPr marL="400050" lvl="1" indent="0" algn="r">
              <a:lnSpc>
                <a:spcPct val="150000"/>
              </a:lnSpc>
              <a:spcBef>
                <a:spcPct val="70000"/>
              </a:spcBef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accent5">
                    <a:lumMod val="25000"/>
                  </a:schemeClr>
                </a:solidFill>
              </a:rPr>
              <a:t>M.Radermacher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 , 2016)</a:t>
            </a:r>
            <a:endParaRPr lang="en-US" sz="1200" b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1289669" y="5707859"/>
            <a:ext cx="707657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Improved results with good coverage in main area including the boundaries</a:t>
            </a:r>
            <a:endParaRPr lang="en-US" sz="12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 flipH="1">
            <a:off x="994460" y="5757365"/>
            <a:ext cx="348105" cy="296668"/>
          </a:xfrm>
          <a:prstGeom prst="rightArrow">
            <a:avLst>
              <a:gd name="adj1" fmla="val 2398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056512" y="1637183"/>
            <a:ext cx="1268016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Objective</a:t>
            </a: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Material/ </a:t>
            </a:r>
            <a:b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background</a:t>
            </a: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Error</a:t>
            </a: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Improvement II</a:t>
            </a:r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" name="Rectangle 13"/>
          <p:cNvSpPr txBox="1">
            <a:spLocks noChangeArrowheads="1"/>
          </p:cNvSpPr>
          <p:nvPr/>
        </p:nvSpPr>
        <p:spPr bwMode="auto">
          <a:xfrm>
            <a:off x="2251899" y="1659046"/>
            <a:ext cx="997581" cy="3351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G</a:t>
            </a: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round Truth</a:t>
            </a:r>
          </a:p>
        </p:txBody>
      </p:sp>
      <p:pic>
        <p:nvPicPr>
          <p:cNvPr id="19" name="Picture 18" descr="P:\argus\personalDirectoriesArgusTeam\roman\cBathyGitHub080317\output\bathy\TestRunIV07.04.17\diff2GT\untitl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0" t="3832" r="15880" b="6926"/>
          <a:stretch/>
        </p:blipFill>
        <p:spPr bwMode="auto">
          <a:xfrm>
            <a:off x="3448422" y="1858293"/>
            <a:ext cx="1540718" cy="3448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3"/>
          <p:cNvSpPr txBox="1">
            <a:spLocks noChangeArrowheads="1"/>
          </p:cNvSpPr>
          <p:nvPr/>
        </p:nvSpPr>
        <p:spPr bwMode="auto">
          <a:xfrm>
            <a:off x="3930042" y="1670560"/>
            <a:ext cx="788486" cy="3351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Difference</a:t>
            </a:r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991078" y="1670560"/>
            <a:ext cx="562013" cy="3351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cBathy</a:t>
            </a:r>
            <a:endParaRPr lang="en-US" sz="1200" b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smtClean="0"/>
              <a:t>Application of cBathy in Egmond aan Zee, Jan van Speijk</a:t>
            </a:r>
            <a:endParaRPr lang="en-US" altLang="en-US" sz="1400" kern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056512" y="1637183"/>
            <a:ext cx="1268016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Objective</a:t>
            </a: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Material/ </a:t>
            </a:r>
            <a:b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background</a:t>
            </a: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Error</a:t>
            </a: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Improvement</a:t>
            </a: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Discussion</a:t>
            </a:r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735040" y="1730988"/>
            <a:ext cx="7077319" cy="325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…on the results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The quality of calibration values could not be assessed in the term of this work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The application of cBathy is not generic</a:t>
            </a:r>
          </a:p>
          <a:p>
            <a:pPr marL="571500" lvl="1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Parameters like the exclusion factor, process error etc. not given</a:t>
            </a:r>
          </a:p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…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on the interpretation of results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How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precise must a bathymetry be to benefit other coastal management issues?</a:t>
            </a:r>
            <a:endParaRPr lang="en-US" b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ct val="70000"/>
              </a:spcBef>
            </a:pP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422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Discussion</a:t>
            </a: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smtClean="0"/>
              <a:t>Application of cBathy in Egmond aan Zee, Jan van Speijk</a:t>
            </a:r>
            <a:endParaRPr lang="en-US" altLang="en-US" sz="1400" kern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056512" y="1637183"/>
            <a:ext cx="1268016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Objective</a:t>
            </a: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Material/ </a:t>
            </a:r>
            <a:b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background</a:t>
            </a: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Error</a:t>
            </a: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Improvement</a:t>
            </a: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>
                <a:solidFill>
                  <a:schemeClr val="accent5">
                    <a:lumMod val="25000"/>
                  </a:schemeClr>
                </a:solidFill>
              </a:rPr>
              <a:t>Discussion</a:t>
            </a: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Conclusion</a:t>
            </a:r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716778" y="1587997"/>
            <a:ext cx="7077319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The modification of cBathy delivers very good results compared to in situ measurements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The combination of cutting the input data at a specific tidal level and the exclusion of results with </a:t>
            </a:r>
            <a:r>
              <a:rPr lang="el-GR" dirty="0">
                <a:solidFill>
                  <a:schemeClr val="accent5">
                    <a:lumMod val="25000"/>
                  </a:schemeClr>
                </a:solidFill>
              </a:rPr>
              <a:t>Δ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h &gt; 1.5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m improves results significantly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cBathy is site specific and needs to be adjusted to the necessary needs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User conclusion: Good enough for rip current  detection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ct val="70000"/>
              </a:spcBef>
            </a:pPr>
            <a:endParaRPr lang="en-US" sz="1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lvl="1" indent="0" algn="r">
              <a:lnSpc>
                <a:spcPct val="150000"/>
              </a:lnSpc>
              <a:spcBef>
                <a:spcPct val="70000"/>
              </a:spcBef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accent5">
                    <a:lumMod val="25000"/>
                  </a:schemeClr>
                </a:solidFill>
              </a:rPr>
              <a:t>L.Sembiring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2016)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endParaRPr lang="en-US" sz="1200" b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422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Conclusion</a:t>
            </a:r>
            <a:b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8" name="Picture 2" descr="http://www.egmond-holidays.com/fileadmin/templates/pics/heroes/panora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7" b="7166"/>
          <a:stretch/>
        </p:blipFill>
        <p:spPr bwMode="auto">
          <a:xfrm>
            <a:off x="107504" y="4293096"/>
            <a:ext cx="7704856" cy="17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14307" y="6038076"/>
            <a:ext cx="169629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latin typeface="Univers 55" panose="02000503040000020003" pitchFamily="2" charset="0"/>
              </a:rPr>
              <a:t>(http://www.egmond-holidays.com)</a:t>
            </a:r>
          </a:p>
        </p:txBody>
      </p:sp>
    </p:spTree>
    <p:extLst>
      <p:ext uri="{BB962C8B-B14F-4D97-AF65-F5344CB8AC3E}">
        <p14:creationId xmlns:p14="http://schemas.microsoft.com/office/powerpoint/2010/main" val="32317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21 november 2017</a:t>
            </a:fld>
            <a:endParaRPr lang="nl-NL" altLang="en-US"/>
          </a:p>
        </p:txBody>
      </p:sp>
      <p:pic>
        <p:nvPicPr>
          <p:cNvPr id="5" name="Picture 2" descr="N:\My Documents\0_ProjectThesis\cBathyArticleHydroR.S.200917\Figur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0" b="5024"/>
          <a:stretch/>
        </p:blipFill>
        <p:spPr bwMode="auto">
          <a:xfrm>
            <a:off x="2484168" y="1008286"/>
            <a:ext cx="5400000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2168" y="308867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70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(View </a:t>
            </a:r>
            <a:r>
              <a:rPr lang="en-GB" sz="70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from Argus station in </a:t>
            </a:r>
            <a:r>
              <a:rPr lang="en-GB" sz="700" dirty="0" err="1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Kijkduin</a:t>
            </a:r>
            <a:r>
              <a:rPr lang="en-GB" sz="70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 with Camera in the front and shoreline in the </a:t>
            </a:r>
            <a:r>
              <a:rPr lang="en-GB" sz="70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background)</a:t>
            </a:r>
            <a:endParaRPr lang="en-GB" sz="700" dirty="0">
              <a:solidFill>
                <a:schemeClr val="accent5">
                  <a:lumMod val="25000"/>
                </a:schemeClr>
              </a:solidFill>
              <a:latin typeface="Univers 55" panose="02000503040000020003" pitchFamily="2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99592" y="191284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Outlook</a:t>
            </a: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735040" y="3317317"/>
            <a:ext cx="527712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The combination of 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</a:rPr>
              <a:t>intertidal bathymetries 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(ASM) and 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</a:rPr>
              <a:t>subtidal bathymetries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(cBathy) …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  <a:p>
            <a:pPr marL="571500" lvl="1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…connects land boundaries and offshore boundaries</a:t>
            </a:r>
          </a:p>
          <a:p>
            <a:pPr marL="571500" lvl="1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…delivers an integrated bathymetry profile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The cBathy algorithm can be applied on other input data e.g. 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</a:rPr>
              <a:t>radar images, webcams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and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</a:rPr>
              <a:t> drones</a:t>
            </a:r>
            <a:endParaRPr lang="en-US" sz="1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The ongoing application and 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</a:rPr>
              <a:t>open community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continues to improve </a:t>
            </a:r>
            <a:r>
              <a:rPr lang="en-US" sz="1200" dirty="0" err="1" smtClean="0">
                <a:solidFill>
                  <a:schemeClr val="accent5">
                    <a:lumMod val="25000"/>
                  </a:schemeClr>
                </a:solidFill>
              </a:rPr>
              <a:t>cBathy’s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 results (open source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:  https://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github.com/Coastal-Imaging-Research-Network)</a:t>
            </a:r>
          </a:p>
          <a:p>
            <a:pPr marL="0" indent="0">
              <a:lnSpc>
                <a:spcPct val="150000"/>
              </a:lnSpc>
              <a:spcBef>
                <a:spcPct val="70000"/>
              </a:spcBef>
            </a:pP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3" name="Picture 4" descr="http://www.amelandermusea.eu/wp-content/uploads/2012/01/P101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96109"/>
            <a:ext cx="1800000" cy="135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550148" y="6085013"/>
            <a:ext cx="13340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(</a:t>
            </a:r>
            <a:r>
              <a:rPr lang="en-GB" sz="700" dirty="0" err="1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playacar</a:t>
            </a:r>
            <a:r>
              <a:rPr lang="en-GB" sz="70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-palace-webcam)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19692" y="4633958"/>
            <a:ext cx="136447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(www.amelandermusea.eu)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947469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056512" y="1637183"/>
            <a:ext cx="1268016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Objective</a:t>
            </a: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Material/ </a:t>
            </a:r>
            <a:b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background</a:t>
            </a: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Improvements</a:t>
            </a: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Result</a:t>
            </a: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>
                <a:solidFill>
                  <a:schemeClr val="accent5">
                    <a:lumMod val="25000"/>
                  </a:schemeClr>
                </a:solidFill>
              </a:rPr>
              <a:t>Discussion</a:t>
            </a: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Conclusion</a:t>
            </a: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Outlook</a:t>
            </a:r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9" name="Picture 6" descr="http://www.beach-vacations-firsthand.com/images/xplayacar-palace-webcam.jpg.pagespeed.ic.uC0cvxl0P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34013"/>
            <a:ext cx="1800000" cy="12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42276" y="1700808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Thank you for your attention!</a:t>
            </a: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050584" y="3429000"/>
            <a:ext cx="7077319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Summary: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Rip currents are a threat to swimmers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Prediction of rip currents relies on bathymetry data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Monitoring of intertidal </a:t>
            </a: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and subtidal bathymetries possible with  Argus system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Application not generic but site specific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Present need for further applications</a:t>
            </a:r>
          </a:p>
        </p:txBody>
      </p:sp>
      <p:pic>
        <p:nvPicPr>
          <p:cNvPr id="7" name="Picture 2" descr="Image result for technische universitaet dres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675606" cy="4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7062"/>
            <a:ext cx="3600000" cy="228363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86925" y="3493371"/>
            <a:ext cx="151836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(http://argus-public.deltares.nl/)</a:t>
            </a:r>
          </a:p>
        </p:txBody>
      </p:sp>
    </p:spTree>
    <p:extLst>
      <p:ext uri="{BB962C8B-B14F-4D97-AF65-F5344CB8AC3E}">
        <p14:creationId xmlns:p14="http://schemas.microsoft.com/office/powerpoint/2010/main" val="11279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0" y="1740396"/>
            <a:ext cx="8437908" cy="499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55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Challenge II: Leo </a:t>
            </a:r>
            <a:r>
              <a:rPr lang="en-US" altLang="en-US" sz="2400" b="1" kern="0" dirty="0" err="1" smtClean="0">
                <a:solidFill>
                  <a:schemeClr val="accent5">
                    <a:lumMod val="25000"/>
                  </a:schemeClr>
                </a:solidFill>
              </a:rPr>
              <a:t>Sembirings’s</a:t>
            </a:r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 cBathy</a:t>
            </a:r>
            <a:b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1600" b="1" kern="0" dirty="0" smtClean="0">
                <a:solidFill>
                  <a:schemeClr val="accent5">
                    <a:lumMod val="25000"/>
                  </a:schemeClr>
                </a:solidFill>
              </a:rPr>
              <a:t>Complication</a:t>
            </a:r>
            <a:r>
              <a:rPr lang="en-US" altLang="en-US" sz="2400" b="1" kern="0" dirty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altLang="en-US" sz="2400" b="1" kern="0" dirty="0">
                <a:solidFill>
                  <a:schemeClr val="accent5">
                    <a:lumMod val="25000"/>
                  </a:schemeClr>
                </a:solidFill>
              </a:rPr>
            </a:br>
            <a:endParaRPr lang="en-US" altLang="en-US" sz="2400" b="1" kern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smtClean="0"/>
              <a:t>Application of cBathy in Egmond aan Zee, Jan van Speijk</a:t>
            </a:r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3093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55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Structure</a:t>
            </a:r>
            <a:b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1600" b="1" kern="0" dirty="0" smtClean="0">
                <a:solidFill>
                  <a:schemeClr val="accent5">
                    <a:lumMod val="25000"/>
                  </a:schemeClr>
                </a:solidFill>
              </a:rPr>
              <a:t>The variable ‘bathy’; Output of cBathy</a:t>
            </a: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" y="1895946"/>
            <a:ext cx="7650540" cy="405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776" y="1637184"/>
            <a:ext cx="1187624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Backup</a:t>
            </a:r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1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Challenge:</a:t>
            </a:r>
          </a:p>
          <a:p>
            <a:pPr marL="0" indent="0"/>
            <a:r>
              <a:rPr lang="en-US" altLang="en-US" sz="1800" b="1" kern="0" dirty="0" smtClean="0">
                <a:solidFill>
                  <a:schemeClr val="accent5">
                    <a:lumMod val="25000"/>
                  </a:schemeClr>
                </a:solidFill>
              </a:rPr>
              <a:t>History of the cBathy algorithm</a:t>
            </a:r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2" y="1859682"/>
            <a:ext cx="7740556" cy="44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035764" y="1700808"/>
            <a:ext cx="1187624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Backup</a:t>
            </a:r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24704" y="332655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smtClean="0"/>
              <a:t>Application of cBathy in Egmond aan Zee, Jan van Speijk</a:t>
            </a:r>
            <a:endParaRPr lang="en-US" altLang="en-US" sz="1400" kern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21 november 2017</a:t>
            </a:fld>
            <a:endParaRPr lang="nl-NL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1"/>
          <a:stretch/>
        </p:blipFill>
        <p:spPr>
          <a:xfrm>
            <a:off x="6832949" y="2204864"/>
            <a:ext cx="2271172" cy="288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79146" y="4984836"/>
            <a:ext cx="115768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latin typeface="Univers 55" panose="02000503040000020003" pitchFamily="2" charset="0"/>
              </a:rPr>
              <a:t> </a:t>
            </a:r>
            <a:r>
              <a:rPr lang="en-US" sz="700" dirty="0">
                <a:latin typeface="Univers 55" panose="02000503040000020003" pitchFamily="2" charset="0"/>
              </a:rPr>
              <a:t>(van </a:t>
            </a:r>
            <a:r>
              <a:rPr lang="en-US" sz="700" dirty="0" err="1">
                <a:latin typeface="Univers 55" panose="02000503040000020003" pitchFamily="2" charset="0"/>
              </a:rPr>
              <a:t>Duin</a:t>
            </a:r>
            <a:r>
              <a:rPr lang="en-US" sz="700" dirty="0">
                <a:latin typeface="Univers 55" panose="02000503040000020003" pitchFamily="2" charset="0"/>
              </a:rPr>
              <a:t>, et al., 2004)</a:t>
            </a:r>
            <a:endParaRPr lang="en-GB" sz="700" dirty="0">
              <a:latin typeface="Univers 55" panose="02000503040000020003" pitchFamily="2" charset="0"/>
            </a:endParaRPr>
          </a:p>
        </p:txBody>
      </p:sp>
      <p:pic>
        <p:nvPicPr>
          <p:cNvPr id="7" name="Picture 2" descr="http://www.egmond-holidays.com/fileadmin/templates/pics/heroes/panor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654037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48621" y="4717652"/>
            <a:ext cx="169629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latin typeface="Univers 55" panose="02000503040000020003" pitchFamily="2" charset="0"/>
              </a:rPr>
              <a:t>(http://www.egmond-holidays.com)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24704" y="1052735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/>
              <a:t>Objective</a:t>
            </a:r>
            <a:br>
              <a:rPr lang="en-US" altLang="en-US" sz="2400" b="1" kern="0" dirty="0" smtClean="0"/>
            </a:br>
            <a:endParaRPr lang="en-US" altLang="en-US" sz="2400" b="1" kern="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4704" y="1592242"/>
            <a:ext cx="6618288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sz="1400" b="0" i="1" kern="0" dirty="0" smtClean="0">
                <a:solidFill>
                  <a:schemeClr val="bg2"/>
                </a:solidFill>
              </a:rPr>
              <a:t>“Optimization of the </a:t>
            </a:r>
            <a:r>
              <a:rPr lang="en-US" sz="1400" b="0" i="1" kern="0" dirty="0">
                <a:solidFill>
                  <a:schemeClr val="bg2"/>
                </a:solidFill>
              </a:rPr>
              <a:t>bathymetry module within a rip current </a:t>
            </a:r>
            <a:r>
              <a:rPr lang="en-US" sz="1400" b="0" i="1" kern="0" dirty="0" smtClean="0">
                <a:solidFill>
                  <a:schemeClr val="bg2"/>
                </a:solidFill>
              </a:rPr>
              <a:t>prediction system, operating in the area of </a:t>
            </a:r>
            <a:r>
              <a:rPr lang="en-US" sz="1400" i="1" kern="0" dirty="0">
                <a:solidFill>
                  <a:schemeClr val="accent1">
                    <a:lumMod val="50000"/>
                  </a:schemeClr>
                </a:solidFill>
              </a:rPr>
              <a:t>Egmond </a:t>
            </a:r>
            <a:r>
              <a:rPr lang="en-US" sz="1400" i="1" kern="0" dirty="0" err="1">
                <a:solidFill>
                  <a:schemeClr val="accent1">
                    <a:lumMod val="50000"/>
                  </a:schemeClr>
                </a:solidFill>
              </a:rPr>
              <a:t>aan</a:t>
            </a:r>
            <a:r>
              <a:rPr lang="en-US" sz="1400" i="1" kern="0" dirty="0">
                <a:solidFill>
                  <a:schemeClr val="accent1">
                    <a:lumMod val="50000"/>
                  </a:schemeClr>
                </a:solidFill>
              </a:rPr>
              <a:t> Zee</a:t>
            </a:r>
            <a:r>
              <a:rPr lang="en-US" sz="1400" b="0" i="1" kern="0" dirty="0" smtClean="0">
                <a:solidFill>
                  <a:schemeClr val="bg2"/>
                </a:solidFill>
              </a:rPr>
              <a:t>” </a:t>
            </a:r>
            <a:endParaRPr lang="en-US" altLang="en-US" sz="1400" kern="0" dirty="0">
              <a:solidFill>
                <a:schemeClr val="bg2"/>
              </a:solidFill>
            </a:endParaRP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899592" y="5211233"/>
            <a:ext cx="682148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7800" indent="-177800">
              <a:spcBef>
                <a:spcPct val="70000"/>
              </a:spcBef>
            </a:pPr>
            <a:r>
              <a:rPr lang="en-US" altLang="en-US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 panose="02000503040000020003" pitchFamily="2" charset="0"/>
              </a:rPr>
              <a:t>Popular beach destination in Holland</a:t>
            </a:r>
          </a:p>
          <a:p>
            <a:pPr marL="177800" indent="-177800">
              <a:spcBef>
                <a:spcPct val="70000"/>
              </a:spcBef>
            </a:pPr>
            <a:r>
              <a:rPr lang="en-US" altLang="en-US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 panose="02000503040000020003" pitchFamily="2" charset="0"/>
              </a:rPr>
              <a:t>	Increasing number of drownings (Sembiring, 2016)</a:t>
            </a:r>
            <a:endParaRPr lang="en-US" altLang="en-US" kern="0" dirty="0">
              <a:solidFill>
                <a:schemeClr val="tx1">
                  <a:lumMod val="50000"/>
                  <a:lumOff val="50000"/>
                </a:schemeClr>
              </a:solidFill>
              <a:latin typeface="Univers 55" panose="02000503040000020003" pitchFamily="2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812732" y="5618312"/>
            <a:ext cx="173720" cy="23544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21 november 2017</a:t>
            </a:fld>
            <a:endParaRPr lang="nl-NL" altLang="en-US"/>
          </a:p>
        </p:txBody>
      </p:sp>
      <p:pic>
        <p:nvPicPr>
          <p:cNvPr id="5" name="Picture 2" descr="N:\My Documents\Graphics\PlotStackPhaseMa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48554" r="51633"/>
          <a:stretch/>
        </p:blipFill>
        <p:spPr bwMode="auto">
          <a:xfrm>
            <a:off x="251520" y="2203338"/>
            <a:ext cx="3316712" cy="217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359335"/>
            <a:ext cx="3257778" cy="1296144"/>
          </a:xfrm>
          <a:prstGeom prst="rect">
            <a:avLst/>
          </a:prstGeom>
        </p:spPr>
      </p:pic>
      <p:pic>
        <p:nvPicPr>
          <p:cNvPr id="7" name="Picture 6" descr="N:\My Documents\Graphics\Argus Output\1366099206.Tue.Apr.16_08_00_06.GMT.2013.jvspeijk.c3.time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84" y="2546716"/>
            <a:ext cx="1889716" cy="14112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 bwMode="auto">
          <a:xfrm rot="20220589" flipH="1">
            <a:off x="4720891" y="2232039"/>
            <a:ext cx="348105" cy="957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351830" y="4214372"/>
            <a:ext cx="3296154" cy="18069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69338" y="4686896"/>
            <a:ext cx="388843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Time-S=</a:t>
            </a: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stacks</a:t>
            </a:r>
            <a:r>
              <a:rPr lang="de-DE" sz="1200" b="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: </a:t>
            </a: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Input </a:t>
            </a: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for</a:t>
            </a: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 </a:t>
            </a:r>
            <a:r>
              <a:rPr lang="de-DE" sz="1200" b="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cBathy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Tilft</a:t>
            </a: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 </a:t>
            </a: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from</a:t>
            </a: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 </a:t>
            </a: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right</a:t>
            </a: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 top </a:t>
            </a: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to</a:t>
            </a: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 </a:t>
            </a: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left</a:t>
            </a: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 </a:t>
            </a: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bottom</a:t>
            </a: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  </a:t>
            </a: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indicates</a:t>
            </a: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 </a:t>
            </a: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wave</a:t>
            </a:r>
            <a:r>
              <a:rPr lang="de-DE" sz="1200" b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 </a:t>
            </a:r>
            <a:r>
              <a:rPr lang="de-DE" sz="1200" b="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propagation</a:t>
            </a:r>
            <a:endParaRPr lang="de-DE" sz="1200" b="0" dirty="0">
              <a:solidFill>
                <a:schemeClr val="accent5">
                  <a:lumMod val="25000"/>
                </a:schemeClr>
              </a:solidFill>
              <a:latin typeface="Univers 55" panose="02000503040000020003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99907" y="4340950"/>
            <a:ext cx="144016" cy="124157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731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22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cBathy</a:t>
            </a:r>
            <a:b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056512" y="1700808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35785" y="1368036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dirty="0" smtClean="0">
                <a:solidFill>
                  <a:schemeClr val="accent5">
                    <a:lumMod val="25000"/>
                  </a:schemeClr>
                </a:solidFill>
              </a:rPr>
              <a:t>Improvement 2: Max dh and process Error factor Q</a:t>
            </a:r>
            <a:endParaRPr lang="en-US" altLang="en-US" sz="14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931446" y="5389801"/>
            <a:ext cx="46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chemeClr val="accent5">
                    <a:lumMod val="25000"/>
                  </a:schemeClr>
                </a:solidFill>
              </a:rPr>
              <a:t>Result for combined approach: </a:t>
            </a:r>
            <a:r>
              <a:rPr lang="en-GB" sz="800" dirty="0">
                <a:solidFill>
                  <a:schemeClr val="accent5">
                    <a:lumMod val="25000"/>
                  </a:schemeClr>
                </a:solidFill>
              </a:rPr>
              <a:t>Left: cBathy estimate for 7 June 2013 14:00 GMT; Middle: surveyed bathymetry 8 June 2013; Right: Difference plot cBathy minus survey;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6" name="Picture 15" descr="P:\argus\personalDirectoriesArgusTeam\roman\cBathyGitHub080317\output\bathy\TestRunIV07.04.17\diff2GT\untitl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r="13696"/>
          <a:stretch/>
        </p:blipFill>
        <p:spPr bwMode="auto">
          <a:xfrm>
            <a:off x="1953735" y="1895011"/>
            <a:ext cx="5400000" cy="3494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539552" y="5838532"/>
            <a:ext cx="707657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Bathymetry is shaped along the seams of the field of view</a:t>
            </a:r>
            <a:endParaRPr lang="en-US" sz="12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0800000" flipH="1">
            <a:off x="2152876" y="4581128"/>
            <a:ext cx="348105" cy="296668"/>
          </a:xfrm>
          <a:prstGeom prst="rightArrow">
            <a:avLst>
              <a:gd name="adj1" fmla="val 23980"/>
              <a:gd name="adj2" fmla="val 5000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 flipH="1">
            <a:off x="6012160" y="4585194"/>
            <a:ext cx="348105" cy="296668"/>
          </a:xfrm>
          <a:prstGeom prst="rightArrow">
            <a:avLst>
              <a:gd name="adj1" fmla="val 23980"/>
              <a:gd name="adj2" fmla="val 5000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108776" y="1637184"/>
            <a:ext cx="1187624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Backup</a:t>
            </a:r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91741" y="6613524"/>
            <a:ext cx="1436687" cy="320675"/>
          </a:xfrm>
        </p:spPr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4704" y="332655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4704" y="1052735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/>
              <a:t>Objective</a:t>
            </a:r>
            <a:br>
              <a:rPr lang="en-US" altLang="en-US" sz="2400" b="1" kern="0" dirty="0" smtClean="0"/>
            </a:br>
            <a:endParaRPr lang="en-US" altLang="en-US" sz="2400" b="1" kern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33888" y="1637183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4704" y="1592242"/>
            <a:ext cx="6618288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sz="1400" b="0" i="1" kern="0" dirty="0" smtClean="0">
                <a:solidFill>
                  <a:schemeClr val="bg2"/>
                </a:solidFill>
              </a:rPr>
              <a:t>“Optimization of the </a:t>
            </a:r>
            <a:r>
              <a:rPr lang="en-US" sz="1400" i="1" kern="0" dirty="0" smtClean="0">
                <a:solidFill>
                  <a:schemeClr val="accent1">
                    <a:lumMod val="50000"/>
                  </a:schemeClr>
                </a:solidFill>
              </a:rPr>
              <a:t>bathymetry</a:t>
            </a:r>
            <a:r>
              <a:rPr lang="en-US" sz="1400" b="0" i="1" kern="0" dirty="0" smtClean="0">
                <a:solidFill>
                  <a:schemeClr val="bg2"/>
                </a:solidFill>
              </a:rPr>
              <a:t> module within a </a:t>
            </a:r>
            <a:r>
              <a:rPr lang="en-US" sz="1400" i="1" kern="0" dirty="0" smtClean="0">
                <a:solidFill>
                  <a:schemeClr val="accent1">
                    <a:lumMod val="50000"/>
                  </a:schemeClr>
                </a:solidFill>
              </a:rPr>
              <a:t>rip current</a:t>
            </a:r>
            <a:r>
              <a:rPr lang="en-US" sz="1400" b="0" i="1" kern="0" dirty="0" smtClean="0">
                <a:solidFill>
                  <a:schemeClr val="bg2"/>
                </a:solidFill>
              </a:rPr>
              <a:t> prediction system, operating in the area of Egmond </a:t>
            </a:r>
            <a:r>
              <a:rPr lang="en-US" sz="1400" b="0" i="1" kern="0" dirty="0" err="1" smtClean="0">
                <a:solidFill>
                  <a:schemeClr val="bg2"/>
                </a:solidFill>
              </a:rPr>
              <a:t>aan</a:t>
            </a:r>
            <a:r>
              <a:rPr lang="en-US" sz="1400" b="0" i="1" kern="0" dirty="0" smtClean="0">
                <a:solidFill>
                  <a:schemeClr val="bg2"/>
                </a:solidFill>
              </a:rPr>
              <a:t> Zee” </a:t>
            </a:r>
            <a:endParaRPr lang="en-US" altLang="en-US" sz="1400" kern="0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08386" y="2365894"/>
            <a:ext cx="3471794" cy="17281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7633" y="4130909"/>
            <a:ext cx="115768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latin typeface="Univers 55" panose="02000503040000020003" pitchFamily="2" charset="0"/>
              </a:rPr>
              <a:t> </a:t>
            </a:r>
            <a:r>
              <a:rPr lang="en-US" sz="700" dirty="0">
                <a:latin typeface="Univers 55" panose="02000503040000020003" pitchFamily="2" charset="0"/>
              </a:rPr>
              <a:t>(van </a:t>
            </a:r>
            <a:r>
              <a:rPr lang="en-US" sz="700" dirty="0" err="1">
                <a:latin typeface="Univers 55" panose="02000503040000020003" pitchFamily="2" charset="0"/>
              </a:rPr>
              <a:t>Duin</a:t>
            </a:r>
            <a:r>
              <a:rPr lang="en-US" sz="700" dirty="0">
                <a:latin typeface="Univers 55" panose="02000503040000020003" pitchFamily="2" charset="0"/>
              </a:rPr>
              <a:t>, et al., 2004)</a:t>
            </a:r>
            <a:endParaRPr lang="en-GB" sz="700" dirty="0">
              <a:latin typeface="Univers 55" panose="02000503040000020003" pitchFamily="2" charset="0"/>
            </a:endParaRPr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 bwMode="auto">
          <a:xfrm>
            <a:off x="4367040" y="2807094"/>
            <a:ext cx="3702276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spcBef>
                <a:spcPct val="70000"/>
              </a:spcBef>
            </a:pPr>
            <a:r>
              <a:rPr lang="en-US" altLang="en-US" sz="11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5" panose="02000503040000020003" pitchFamily="2" charset="0"/>
              </a:rPr>
              <a:t>Bathymetry in Egmond dominated by three sand bars</a:t>
            </a: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11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5" panose="02000503040000020003" pitchFamily="2" charset="0"/>
              </a:rPr>
              <a:t>Dynamic morphologic behavior</a:t>
            </a:r>
            <a:endParaRPr lang="en-US" altLang="en-US" sz="1100" b="0" kern="0" dirty="0">
              <a:solidFill>
                <a:schemeClr val="tx1">
                  <a:lumMod val="75000"/>
                  <a:lumOff val="25000"/>
                </a:schemeClr>
              </a:solidFill>
              <a:latin typeface="Univers 55" panose="02000503040000020003" pitchFamily="2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280180" y="4130909"/>
            <a:ext cx="3456848" cy="1512368"/>
          </a:xfrm>
          <a:prstGeom prst="rect">
            <a:avLst/>
          </a:prstGeom>
        </p:spPr>
      </p:pic>
      <p:sp>
        <p:nvSpPr>
          <p:cNvPr id="18" name="Rectangle 13"/>
          <p:cNvSpPr txBox="1">
            <a:spLocks noChangeArrowheads="1"/>
          </p:cNvSpPr>
          <p:nvPr/>
        </p:nvSpPr>
        <p:spPr bwMode="auto">
          <a:xfrm>
            <a:off x="698978" y="4587626"/>
            <a:ext cx="2720894" cy="168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11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5" panose="02000503040000020003" pitchFamily="2" charset="0"/>
              </a:rPr>
              <a:t>Wind-, Infragravity waves, tidal currents, wave breaking etc. = landward directed mass transport</a:t>
            </a: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11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5" panose="02000503040000020003" pitchFamily="2" charset="0"/>
              </a:rPr>
              <a:t>Rip current</a:t>
            </a:r>
            <a:br>
              <a:rPr lang="en-US" altLang="en-US" sz="11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5" panose="02000503040000020003" pitchFamily="2" charset="0"/>
              </a:rPr>
            </a:br>
            <a:r>
              <a:rPr lang="en-US" altLang="en-US" sz="11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5" panose="02000503040000020003" pitchFamily="2" charset="0"/>
              </a:rPr>
              <a:t>= back haul of water mass</a:t>
            </a: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altLang="en-US" sz="11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5" panose="02000503040000020003" pitchFamily="2" charset="0"/>
              </a:rPr>
              <a:t>High current velocities effect bathymetry</a:t>
            </a:r>
            <a:br>
              <a:rPr lang="en-US" altLang="en-US" sz="11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5" panose="02000503040000020003" pitchFamily="2" charset="0"/>
              </a:rPr>
            </a:br>
            <a:endParaRPr lang="en-US" altLang="en-US" sz="1100" b="0" kern="0" dirty="0">
              <a:solidFill>
                <a:schemeClr val="tx1">
                  <a:lumMod val="75000"/>
                  <a:lumOff val="25000"/>
                </a:schemeClr>
              </a:solidFill>
              <a:latin typeface="Univers 55" panose="02000503040000020003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52214" y="5168426"/>
            <a:ext cx="89800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Univers 55" panose="02000503040000020003" pitchFamily="2" charset="0"/>
              </a:rPr>
              <a:t>(Sorensen, 2006)</a:t>
            </a:r>
            <a:endParaRPr lang="en-GB" sz="700" dirty="0">
              <a:latin typeface="Univers 55" panose="02000503040000020003" pitchFamily="2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-2931684" y="3957066"/>
            <a:ext cx="173720" cy="2354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303820" y="3109092"/>
            <a:ext cx="173720" cy="2354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13940" y="5773577"/>
            <a:ext cx="3024335" cy="415498"/>
          </a:xfrm>
          <a:prstGeom prst="rect">
            <a:avLst/>
          </a:prstGeom>
          <a:solidFill>
            <a:schemeClr val="accent1"/>
          </a:solidFill>
          <a:ln>
            <a:solidFill>
              <a:srgbClr val="172A5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rgbClr val="172A51"/>
                </a:solidFill>
                <a:latin typeface="Univers 55" panose="02000503040000020003" pitchFamily="2" charset="0"/>
              </a:rPr>
              <a:t>“Rip Currents: The Ocean’s Deadliest Trick”</a:t>
            </a:r>
          </a:p>
          <a:p>
            <a:pPr algn="ctr"/>
            <a:r>
              <a:rPr lang="en-GB" sz="1050" dirty="0">
                <a:solidFill>
                  <a:srgbClr val="172A51"/>
                </a:solidFill>
                <a:latin typeface="Univers 55" panose="02000503040000020003" pitchFamily="2" charset="0"/>
              </a:rPr>
              <a:t>                                      </a:t>
            </a:r>
            <a:r>
              <a:rPr lang="en-GB" sz="1050" dirty="0" smtClean="0">
                <a:solidFill>
                  <a:srgbClr val="172A51"/>
                </a:solidFill>
                <a:latin typeface="Univers 55" panose="02000503040000020003" pitchFamily="2" charset="0"/>
              </a:rPr>
              <a:t>Live </a:t>
            </a:r>
            <a:r>
              <a:rPr lang="en-GB" sz="1050" dirty="0">
                <a:solidFill>
                  <a:srgbClr val="172A51"/>
                </a:solidFill>
                <a:latin typeface="Univers 55" panose="02000503040000020003" pitchFamily="2" charset="0"/>
              </a:rPr>
              <a:t>Science</a:t>
            </a:r>
            <a:r>
              <a:rPr lang="en-GB" sz="1050" dirty="0" smtClean="0">
                <a:solidFill>
                  <a:srgbClr val="172A51"/>
                </a:solidFill>
                <a:latin typeface="Univers 55" panose="02000503040000020003" pitchFamily="2" charset="0"/>
              </a:rPr>
              <a:t>,  </a:t>
            </a:r>
            <a:r>
              <a:rPr lang="en-GB" sz="1050" dirty="0">
                <a:solidFill>
                  <a:srgbClr val="172A51"/>
                </a:solidFill>
                <a:latin typeface="Univers 55" panose="02000503040000020003" pitchFamily="2" charset="0"/>
              </a:rPr>
              <a:t>05.03.15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4540000" y="5863602"/>
            <a:ext cx="173720" cy="2354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9025" y="5437057"/>
            <a:ext cx="89800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Univers 55" panose="02000503040000020003" pitchFamily="2" charset="0"/>
              </a:rPr>
              <a:t>(Sorensen, 2006)</a:t>
            </a:r>
            <a:endParaRPr lang="en-GB" sz="700" dirty="0">
              <a:latin typeface="Univers 55" panose="02000503040000020003" pitchFamily="2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035764" y="1637184"/>
            <a:ext cx="1187624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b="1" kern="0" dirty="0" smtClean="0"/>
              <a:t>Objective</a:t>
            </a:r>
          </a:p>
          <a:p>
            <a:pPr marL="0" indent="0">
              <a:lnSpc>
                <a:spcPct val="300000"/>
              </a:lnSpc>
            </a:pPr>
            <a:endParaRPr lang="en-US" altLang="en-US" sz="900" kern="0" dirty="0"/>
          </a:p>
        </p:txBody>
      </p:sp>
    </p:spTree>
    <p:extLst>
      <p:ext uri="{BB962C8B-B14F-4D97-AF65-F5344CB8AC3E}">
        <p14:creationId xmlns:p14="http://schemas.microsoft.com/office/powerpoint/2010/main" val="36045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2" grpId="0" animBg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91741" y="6613524"/>
            <a:ext cx="1436687" cy="320675"/>
          </a:xfrm>
        </p:spPr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4704" y="332655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4704" y="1052735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/>
              <a:t>Objective</a:t>
            </a:r>
            <a:br>
              <a:rPr lang="en-US" altLang="en-US" sz="2400" b="1" kern="0" dirty="0" smtClean="0"/>
            </a:br>
            <a:endParaRPr lang="en-US" altLang="en-US" sz="2400" b="1" kern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33888" y="1637183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4704" y="1592242"/>
            <a:ext cx="6618288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sz="1400" b="0" i="1" kern="0" dirty="0" smtClean="0">
                <a:solidFill>
                  <a:schemeClr val="bg2"/>
                </a:solidFill>
              </a:rPr>
              <a:t>“Optimization of the </a:t>
            </a:r>
            <a:r>
              <a:rPr lang="en-US" sz="1400" i="1" kern="0" dirty="0" smtClean="0">
                <a:solidFill>
                  <a:schemeClr val="accent1">
                    <a:lumMod val="50000"/>
                  </a:schemeClr>
                </a:solidFill>
              </a:rPr>
              <a:t>bathymetry</a:t>
            </a:r>
            <a:r>
              <a:rPr lang="en-US" sz="1400" b="0" i="1" kern="0" dirty="0" smtClean="0">
                <a:solidFill>
                  <a:schemeClr val="bg2"/>
                </a:solidFill>
              </a:rPr>
              <a:t> module within a </a:t>
            </a:r>
            <a:r>
              <a:rPr lang="en-US" sz="1400" i="1" kern="0" dirty="0" smtClean="0">
                <a:solidFill>
                  <a:schemeClr val="accent1">
                    <a:lumMod val="50000"/>
                  </a:schemeClr>
                </a:solidFill>
              </a:rPr>
              <a:t>rip current</a:t>
            </a:r>
            <a:r>
              <a:rPr lang="en-US" sz="1400" b="0" i="1" kern="0" dirty="0" smtClean="0">
                <a:solidFill>
                  <a:schemeClr val="bg2"/>
                </a:solidFill>
              </a:rPr>
              <a:t> prediction system, operating in the area of Egmond </a:t>
            </a:r>
            <a:r>
              <a:rPr lang="en-US" sz="1400" b="0" i="1" kern="0" dirty="0" err="1" smtClean="0">
                <a:solidFill>
                  <a:schemeClr val="bg2"/>
                </a:solidFill>
              </a:rPr>
              <a:t>aan</a:t>
            </a:r>
            <a:r>
              <a:rPr lang="en-US" sz="1400" b="0" i="1" kern="0" dirty="0" smtClean="0">
                <a:solidFill>
                  <a:schemeClr val="bg2"/>
                </a:solidFill>
              </a:rPr>
              <a:t> Zee” </a:t>
            </a:r>
            <a:endParaRPr lang="en-US" altLang="en-US" sz="1400" kern="0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402719"/>
            <a:ext cx="3471794" cy="17281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7633" y="4130909"/>
            <a:ext cx="115768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latin typeface="Univers 55" panose="02000503040000020003" pitchFamily="2" charset="0"/>
              </a:rPr>
              <a:t> </a:t>
            </a:r>
            <a:r>
              <a:rPr lang="en-US" sz="700" dirty="0">
                <a:latin typeface="Univers 55" panose="02000503040000020003" pitchFamily="2" charset="0"/>
              </a:rPr>
              <a:t>(van </a:t>
            </a:r>
            <a:r>
              <a:rPr lang="en-US" sz="700" dirty="0" err="1">
                <a:latin typeface="Univers 55" panose="02000503040000020003" pitchFamily="2" charset="0"/>
              </a:rPr>
              <a:t>Duin</a:t>
            </a:r>
            <a:r>
              <a:rPr lang="en-US" sz="700" dirty="0">
                <a:latin typeface="Univers 55" panose="02000503040000020003" pitchFamily="2" charset="0"/>
              </a:rPr>
              <a:t>, et al., 2004)</a:t>
            </a:r>
            <a:endParaRPr lang="en-GB" sz="700" dirty="0">
              <a:latin typeface="Univers 55" panose="02000503040000020003" pitchFamily="2" charset="0"/>
            </a:endParaRPr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 bwMode="auto">
          <a:xfrm>
            <a:off x="4333488" y="2511331"/>
            <a:ext cx="3600400" cy="71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de-DE" altLang="en-US" sz="1100" b="0" kern="0" dirty="0" err="1" smtClean="0">
                <a:latin typeface="Univers 55" panose="02000503040000020003" pitchFamily="2" charset="0"/>
              </a:rPr>
              <a:t>Bathymetry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>
                <a:latin typeface="Univers 55" panose="02000503040000020003" pitchFamily="2" charset="0"/>
              </a:rPr>
              <a:t>in Egmond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dominated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by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three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sand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bars</a:t>
            </a:r>
            <a:endParaRPr lang="de-DE" altLang="en-US" sz="1100" b="0" kern="0" dirty="0">
              <a:latin typeface="Univers 55" panose="02000503040000020003" pitchFamily="2" charset="0"/>
            </a:endParaRP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de-DE" altLang="en-US" sz="1100" b="0" kern="0" dirty="0" smtClean="0">
                <a:latin typeface="Univers 55" panose="02000503040000020003" pitchFamily="2" charset="0"/>
              </a:rPr>
              <a:t>Dynamic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morphologic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behaviour</a:t>
            </a:r>
            <a:endParaRPr lang="de-DE" altLang="en-US" sz="1100" b="0" kern="0" dirty="0">
              <a:latin typeface="Univers 55" panose="02000503040000020003" pitchFamily="2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280180" y="4130909"/>
            <a:ext cx="3456848" cy="1512368"/>
          </a:xfrm>
          <a:prstGeom prst="rect">
            <a:avLst/>
          </a:prstGeom>
        </p:spPr>
      </p:pic>
      <p:sp>
        <p:nvSpPr>
          <p:cNvPr id="18" name="Rectangle 13"/>
          <p:cNvSpPr txBox="1">
            <a:spLocks noChangeArrowheads="1"/>
          </p:cNvSpPr>
          <p:nvPr/>
        </p:nvSpPr>
        <p:spPr bwMode="auto">
          <a:xfrm>
            <a:off x="698978" y="4587626"/>
            <a:ext cx="2720894" cy="168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de-DE" altLang="en-US" sz="1100" b="0" kern="0" dirty="0">
                <a:latin typeface="Univers 55" panose="02000503040000020003" pitchFamily="2" charset="0"/>
              </a:rPr>
              <a:t>Wind-,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Infragravitywaves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,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tidal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currents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,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wave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breaking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etc</a:t>
            </a:r>
            <a:r>
              <a:rPr lang="de-DE" altLang="en-US" sz="1100" b="0" kern="0" dirty="0">
                <a:latin typeface="Univers 55" panose="02000503040000020003" pitchFamily="2" charset="0"/>
              </a:rPr>
              <a:t>. =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landward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directed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mass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transport</a:t>
            </a:r>
            <a:endParaRPr lang="de-DE" altLang="en-US" sz="1100" b="0" kern="0" dirty="0" smtClean="0">
              <a:latin typeface="Univers 55" panose="02000503040000020003" pitchFamily="2" charset="0"/>
            </a:endParaRP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de-DE" altLang="en-US" sz="1100" b="0" kern="0" dirty="0" err="1" smtClean="0">
                <a:latin typeface="Univers 55" panose="02000503040000020003" pitchFamily="2" charset="0"/>
              </a:rPr>
              <a:t>Ripcurrent</a:t>
            </a:r>
            <a:r>
              <a:rPr lang="de-DE" altLang="en-US" sz="1100" b="0" kern="0" dirty="0">
                <a:latin typeface="Univers 55" panose="02000503040000020003" pitchFamily="2" charset="0"/>
              </a:rPr>
              <a:t/>
            </a:r>
            <a:br>
              <a:rPr lang="de-DE" altLang="en-US" sz="1100" b="0" kern="0" dirty="0">
                <a:latin typeface="Univers 55" panose="02000503040000020003" pitchFamily="2" charset="0"/>
              </a:rPr>
            </a:br>
            <a:r>
              <a:rPr lang="de-DE" altLang="en-US" sz="1100" b="0" kern="0" dirty="0">
                <a:latin typeface="Univers 55" panose="02000503040000020003" pitchFamily="2" charset="0"/>
              </a:rPr>
              <a:t>= 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back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haul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of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water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mass</a:t>
            </a:r>
            <a:endParaRPr lang="de-DE" altLang="en-US" sz="1100" b="0" kern="0" dirty="0">
              <a:latin typeface="Univers 55" panose="02000503040000020003" pitchFamily="2" charset="0"/>
            </a:endParaRP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de-DE" altLang="en-US" sz="1100" b="0" kern="0" dirty="0" smtClean="0">
                <a:latin typeface="Univers 55" panose="02000503040000020003" pitchFamily="2" charset="0"/>
              </a:rPr>
              <a:t>High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current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velocities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effect</a:t>
            </a:r>
            <a:r>
              <a:rPr lang="de-DE" altLang="en-US" sz="1100" b="0" kern="0" dirty="0" smtClean="0">
                <a:latin typeface="Univers 55" panose="02000503040000020003" pitchFamily="2" charset="0"/>
              </a:rPr>
              <a:t> </a:t>
            </a:r>
            <a:r>
              <a:rPr lang="de-DE" altLang="en-US" sz="1100" b="0" kern="0" dirty="0" err="1" smtClean="0">
                <a:latin typeface="Univers 55" panose="02000503040000020003" pitchFamily="2" charset="0"/>
              </a:rPr>
              <a:t>bathymetry</a:t>
            </a:r>
            <a:r>
              <a:rPr lang="de-DE" altLang="en-US" sz="1100" b="0" kern="0" dirty="0">
                <a:latin typeface="Univers 55" panose="02000503040000020003" pitchFamily="2" charset="0"/>
              </a:rPr>
              <a:t/>
            </a:r>
            <a:br>
              <a:rPr lang="de-DE" altLang="en-US" sz="1100" b="0" kern="0" dirty="0">
                <a:latin typeface="Univers 55" panose="02000503040000020003" pitchFamily="2" charset="0"/>
              </a:rPr>
            </a:br>
            <a:endParaRPr lang="de-DE" altLang="en-US" sz="1100" b="0" kern="0" dirty="0">
              <a:latin typeface="Univers 55" panose="02000503040000020003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52214" y="5168426"/>
            <a:ext cx="89800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Univers 55" panose="02000503040000020003" pitchFamily="2" charset="0"/>
              </a:rPr>
              <a:t>(Sorensen, 2006)</a:t>
            </a:r>
            <a:endParaRPr lang="en-GB" sz="700" dirty="0">
              <a:latin typeface="Univers 55" panose="02000503040000020003" pitchFamily="2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-2931684" y="3957066"/>
            <a:ext cx="173720" cy="2354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280180" y="2964061"/>
            <a:ext cx="173720" cy="2354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13940" y="5773577"/>
            <a:ext cx="3024335" cy="415498"/>
          </a:xfrm>
          <a:prstGeom prst="rect">
            <a:avLst/>
          </a:prstGeom>
          <a:solidFill>
            <a:schemeClr val="accent1"/>
          </a:solidFill>
          <a:ln>
            <a:solidFill>
              <a:srgbClr val="172A5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rgbClr val="172A51"/>
                </a:solidFill>
                <a:latin typeface="Univers 55" panose="02000503040000020003" pitchFamily="2" charset="0"/>
              </a:rPr>
              <a:t>“Rip Currents: The Ocean’s Deadliest Trick”</a:t>
            </a:r>
          </a:p>
          <a:p>
            <a:pPr algn="ctr"/>
            <a:r>
              <a:rPr lang="en-GB" sz="1050" dirty="0">
                <a:solidFill>
                  <a:srgbClr val="172A51"/>
                </a:solidFill>
                <a:latin typeface="Univers 55" panose="02000503040000020003" pitchFamily="2" charset="0"/>
              </a:rPr>
              <a:t>                                      </a:t>
            </a:r>
            <a:r>
              <a:rPr lang="en-GB" sz="1050" dirty="0" smtClean="0">
                <a:solidFill>
                  <a:srgbClr val="172A51"/>
                </a:solidFill>
                <a:latin typeface="Univers 55" panose="02000503040000020003" pitchFamily="2" charset="0"/>
              </a:rPr>
              <a:t>Live </a:t>
            </a:r>
            <a:r>
              <a:rPr lang="en-GB" sz="1050" dirty="0">
                <a:solidFill>
                  <a:srgbClr val="172A51"/>
                </a:solidFill>
                <a:latin typeface="Univers 55" panose="02000503040000020003" pitchFamily="2" charset="0"/>
              </a:rPr>
              <a:t>Science</a:t>
            </a:r>
            <a:r>
              <a:rPr lang="en-GB" sz="1050" dirty="0" smtClean="0">
                <a:solidFill>
                  <a:srgbClr val="172A51"/>
                </a:solidFill>
                <a:latin typeface="Univers 55" panose="02000503040000020003" pitchFamily="2" charset="0"/>
              </a:rPr>
              <a:t>,  </a:t>
            </a:r>
            <a:r>
              <a:rPr lang="en-GB" sz="1050" dirty="0">
                <a:solidFill>
                  <a:srgbClr val="172A51"/>
                </a:solidFill>
                <a:latin typeface="Univers 55" panose="02000503040000020003" pitchFamily="2" charset="0"/>
              </a:rPr>
              <a:t>05.03.15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4540000" y="5863602"/>
            <a:ext cx="173720" cy="2354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9025" y="5437057"/>
            <a:ext cx="89800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Univers 55" panose="02000503040000020003" pitchFamily="2" charset="0"/>
              </a:rPr>
              <a:t>(Sorensen, </a:t>
            </a:r>
            <a:r>
              <a:rPr lang="en-US" sz="700" dirty="0" smtClean="0">
                <a:latin typeface="Univers 55" panose="02000503040000020003" pitchFamily="2" charset="0"/>
              </a:rPr>
              <a:t>2006)</a:t>
            </a:r>
            <a:endParaRPr lang="en-GB" sz="700" dirty="0">
              <a:latin typeface="Univers 55" panose="02000503040000020003" pitchFamily="2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035764" y="1637184"/>
            <a:ext cx="1187624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b="1" kern="0" dirty="0" smtClean="0"/>
              <a:t>Objective</a:t>
            </a:r>
          </a:p>
          <a:p>
            <a:pPr marL="0" indent="0">
              <a:lnSpc>
                <a:spcPct val="300000"/>
              </a:lnSpc>
            </a:pPr>
            <a:endParaRPr lang="en-US" altLang="en-US" sz="900" kern="0" dirty="0"/>
          </a:p>
        </p:txBody>
      </p:sp>
      <p:sp>
        <p:nvSpPr>
          <p:cNvPr id="26" name="Rectangle 25"/>
          <p:cNvSpPr/>
          <p:nvPr/>
        </p:nvSpPr>
        <p:spPr>
          <a:xfrm>
            <a:off x="5783689" y="5510617"/>
            <a:ext cx="7857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latin typeface="Univers 55" panose="02000503040000020003" pitchFamily="2" charset="0"/>
              </a:rPr>
              <a:t>(Melina, 2017)</a:t>
            </a:r>
            <a:endParaRPr lang="en-GB" sz="700" dirty="0">
              <a:latin typeface="Univers 55" panose="0200050304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276872"/>
            <a:ext cx="7739940" cy="3994292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img.purch.com/h/1400/aHR0cDovL3d3dy5saXZlc2NpZW5jZS5jb20vaW1hZ2VzL2kvMDAwLzAyOS8wOTgvb3JpZ2luYWwvcmlwLWN1cnJlbnQtZmxvcmlkYS5qcGc=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 bwMode="auto">
          <a:xfrm>
            <a:off x="1529482" y="3037418"/>
            <a:ext cx="5040000" cy="24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29482" y="2783502"/>
            <a:ext cx="5040000" cy="2539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5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Rip currents and bathymetry interact!</a:t>
            </a:r>
            <a:endParaRPr lang="en-GB" sz="1050" dirty="0">
              <a:solidFill>
                <a:schemeClr val="accent5">
                  <a:lumMod val="25000"/>
                </a:schemeClr>
              </a:solidFill>
              <a:latin typeface="Univers 55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24704" y="332655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smtClean="0"/>
              <a:t>Application of cBathy in Egmond aan Zee, Jan van Speijk</a:t>
            </a:r>
            <a:endParaRPr lang="en-US" altLang="en-US" sz="1400" kern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21 november 2017</a:t>
            </a:fld>
            <a:endParaRPr lang="nl-NL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24704" y="1052735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/>
              <a:t>Objective</a:t>
            </a:r>
            <a:br>
              <a:rPr lang="en-US" altLang="en-US" sz="2400" b="1" kern="0" dirty="0" smtClean="0"/>
            </a:br>
            <a:endParaRPr lang="en-US" altLang="en-US" sz="2400" b="1" kern="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4704" y="1592242"/>
            <a:ext cx="6618288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sz="1400" b="0" i="1" kern="0" dirty="0" smtClean="0">
                <a:solidFill>
                  <a:schemeClr val="bg2"/>
                </a:solidFill>
              </a:rPr>
              <a:t>“Optimization of the </a:t>
            </a:r>
            <a:r>
              <a:rPr lang="en-US" sz="1400" b="0" i="1" kern="0" dirty="0">
                <a:solidFill>
                  <a:schemeClr val="bg2"/>
                </a:solidFill>
              </a:rPr>
              <a:t>bathymetry module within a rip current </a:t>
            </a:r>
            <a:r>
              <a:rPr lang="en-US" sz="1400" i="1" kern="0" dirty="0">
                <a:solidFill>
                  <a:schemeClr val="accent1">
                    <a:lumMod val="50000"/>
                  </a:schemeClr>
                </a:solidFill>
              </a:rPr>
              <a:t>prediction system</a:t>
            </a:r>
            <a:r>
              <a:rPr lang="en-US" sz="1400" b="0" i="1" kern="0" dirty="0">
                <a:solidFill>
                  <a:schemeClr val="bg2"/>
                </a:solidFill>
              </a:rPr>
              <a:t>,</a:t>
            </a:r>
            <a:r>
              <a:rPr lang="en-US" sz="1400" i="1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0" i="1" kern="0" dirty="0">
                <a:solidFill>
                  <a:schemeClr val="bg2"/>
                </a:solidFill>
              </a:rPr>
              <a:t>operating in the area of Egmond </a:t>
            </a:r>
            <a:r>
              <a:rPr lang="en-US" sz="1400" b="0" i="1" kern="0" dirty="0" err="1">
                <a:solidFill>
                  <a:schemeClr val="bg2"/>
                </a:solidFill>
              </a:rPr>
              <a:t>aan</a:t>
            </a:r>
            <a:r>
              <a:rPr lang="en-US" sz="1400" b="0" i="1" kern="0" dirty="0">
                <a:solidFill>
                  <a:schemeClr val="bg2"/>
                </a:solidFill>
              </a:rPr>
              <a:t> Zee” </a:t>
            </a:r>
            <a:endParaRPr lang="en-US" altLang="en-US" sz="1400" b="0" i="1" kern="0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76" y="2512208"/>
            <a:ext cx="7003584" cy="27864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69969" y="5298662"/>
            <a:ext cx="9604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latin typeface="Univers 55" panose="02000503040000020003" pitchFamily="2" charset="0"/>
              </a:rPr>
              <a:t>(Sembiring, 2015)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933888" y="1637183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035764" y="1637184"/>
            <a:ext cx="1187624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b="1" kern="0" dirty="0" smtClean="0"/>
              <a:t>Objective</a:t>
            </a:r>
          </a:p>
          <a:p>
            <a:pPr marL="0" indent="0">
              <a:lnSpc>
                <a:spcPct val="300000"/>
              </a:lnSpc>
            </a:pPr>
            <a:endParaRPr lang="en-US" altLang="en-US" sz="900" kern="0" dirty="0"/>
          </a:p>
        </p:txBody>
      </p:sp>
    </p:spTree>
    <p:extLst>
      <p:ext uri="{BB962C8B-B14F-4D97-AF65-F5344CB8AC3E}">
        <p14:creationId xmlns:p14="http://schemas.microsoft.com/office/powerpoint/2010/main" val="41083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argus\personalDirectoriesArgusTeam\roman\cBathyGitHubARETrunk120417\output\bathy\TestRunVI24.05.17\runningAverageH\13645458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t="1802" r="57357" b="2948"/>
          <a:stretch/>
        </p:blipFill>
        <p:spPr bwMode="auto">
          <a:xfrm>
            <a:off x="641356" y="2610112"/>
            <a:ext cx="9433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www.deltares.nl/app/uploads/2015/03/CameraNoordwij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68" y="4359356"/>
            <a:ext cx="2613144" cy="19598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3"/>
          <p:cNvSpPr txBox="1">
            <a:spLocks noChangeArrowheads="1"/>
          </p:cNvSpPr>
          <p:nvPr/>
        </p:nvSpPr>
        <p:spPr bwMode="auto">
          <a:xfrm>
            <a:off x="673471" y="4721874"/>
            <a:ext cx="14317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spcBef>
                <a:spcPct val="70000"/>
              </a:spcBef>
            </a:pPr>
            <a:r>
              <a:rPr lang="en-GB" altLang="en-US" sz="1000" b="0" kern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In-s</a:t>
            </a:r>
            <a:r>
              <a:rPr lang="en-GB" altLang="en-US" sz="1000" kern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itu measurements on regular basis: weekly, monthly or after storm events</a:t>
            </a:r>
            <a:endParaRPr lang="en-GB" altLang="en-US" sz="1000" b="0" kern="0" dirty="0">
              <a:solidFill>
                <a:schemeClr val="accent5">
                  <a:lumMod val="25000"/>
                </a:schemeClr>
              </a:solidFill>
              <a:latin typeface="Univers 55" panose="02000503040000020003" pitchFamily="2" charset="0"/>
            </a:endParaRPr>
          </a:p>
        </p:txBody>
      </p:sp>
      <p:sp>
        <p:nvSpPr>
          <p:cNvPr id="25" name="Rectangle 13"/>
          <p:cNvSpPr txBox="1">
            <a:spLocks noChangeArrowheads="1"/>
          </p:cNvSpPr>
          <p:nvPr/>
        </p:nvSpPr>
        <p:spPr bwMode="auto">
          <a:xfrm>
            <a:off x="5197972" y="4953601"/>
            <a:ext cx="2686396" cy="134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GB" altLang="en-US" sz="1100" b="0" kern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Replacement of in-situ-measurements with  </a:t>
            </a:r>
            <a:br>
              <a:rPr lang="en-GB" altLang="en-US" sz="1100" b="0" kern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</a:br>
            <a:r>
              <a:rPr lang="en-GB" altLang="en-US" sz="1100" b="0" kern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computer based analysis</a:t>
            </a: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endParaRPr lang="en-GB" altLang="en-US" sz="1100" b="0" kern="0" dirty="0" smtClean="0">
              <a:solidFill>
                <a:schemeClr val="accent5">
                  <a:lumMod val="25000"/>
                </a:schemeClr>
              </a:solidFill>
              <a:latin typeface="Univers 55" panose="02000503040000020003" pitchFamily="2" charset="0"/>
            </a:endParaRP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GB" altLang="en-US" sz="1100" b="0" kern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Live-</a:t>
            </a:r>
            <a:r>
              <a:rPr lang="en-GB" altLang="en-US" sz="1100" kern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b</a:t>
            </a:r>
            <a:r>
              <a:rPr lang="en-GB" altLang="en-US" sz="1100" b="0" kern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athymetry</a:t>
            </a:r>
            <a:br>
              <a:rPr lang="en-GB" altLang="en-US" sz="1100" b="0" kern="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</a:br>
            <a:endParaRPr lang="en-GB" altLang="en-US" sz="1100" b="0" kern="0" dirty="0">
              <a:solidFill>
                <a:schemeClr val="accent5">
                  <a:lumMod val="25000"/>
                </a:schemeClr>
              </a:solidFill>
              <a:latin typeface="Univers 55" panose="02000503040000020003" pitchFamily="2" charset="0"/>
            </a:endParaRPr>
          </a:p>
        </p:txBody>
      </p:sp>
      <p:pic>
        <p:nvPicPr>
          <p:cNvPr id="20" name="Picture 4" descr="http://jet-ski-arenal-mallorca.com/wp-content/uploads/2015/08/DSC_685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0" y="5429760"/>
            <a:ext cx="1342798" cy="8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/>
              <a:t>Objective</a:t>
            </a:r>
            <a:br>
              <a:rPr lang="en-US" altLang="en-US" sz="2400" b="1" kern="0" dirty="0" smtClean="0"/>
            </a:br>
            <a:endParaRPr lang="en-US" altLang="en-US" sz="2400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064896" y="1637184"/>
            <a:ext cx="1187624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b="1" kern="0" dirty="0" smtClean="0"/>
              <a:t>Objective</a:t>
            </a:r>
          </a:p>
          <a:p>
            <a:pPr marL="0" indent="0">
              <a:lnSpc>
                <a:spcPct val="300000"/>
              </a:lnSpc>
            </a:pPr>
            <a:endParaRPr lang="en-US" altLang="en-US" sz="900" kern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4704" y="1592242"/>
            <a:ext cx="6618288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sz="1400" b="0" i="1" kern="0" dirty="0" smtClean="0">
                <a:solidFill>
                  <a:schemeClr val="bg2"/>
                </a:solidFill>
              </a:rPr>
              <a:t>“</a:t>
            </a:r>
            <a:r>
              <a:rPr lang="en-US" sz="1400" i="1" kern="0" dirty="0" smtClean="0">
                <a:solidFill>
                  <a:schemeClr val="accent1">
                    <a:lumMod val="50000"/>
                  </a:schemeClr>
                </a:solidFill>
              </a:rPr>
              <a:t>Optimization </a:t>
            </a:r>
            <a:r>
              <a:rPr lang="en-US" sz="1400" i="1" kern="0" dirty="0">
                <a:solidFill>
                  <a:schemeClr val="accent1">
                    <a:lumMod val="50000"/>
                  </a:schemeClr>
                </a:solidFill>
              </a:rPr>
              <a:t>of the bathymetry module </a:t>
            </a:r>
            <a:r>
              <a:rPr lang="en-US" sz="1400" b="0" i="1" kern="0" dirty="0">
                <a:solidFill>
                  <a:schemeClr val="bg2"/>
                </a:solidFill>
              </a:rPr>
              <a:t>within a rip current </a:t>
            </a:r>
            <a:r>
              <a:rPr lang="en-US" sz="1400" b="0" i="1" kern="0" dirty="0" smtClean="0">
                <a:solidFill>
                  <a:schemeClr val="bg2"/>
                </a:solidFill>
              </a:rPr>
              <a:t>prediction system, operating in the area of </a:t>
            </a:r>
            <a:r>
              <a:rPr lang="en-US" sz="1400" b="0" i="1" kern="0" dirty="0">
                <a:solidFill>
                  <a:schemeClr val="bg2"/>
                </a:solidFill>
              </a:rPr>
              <a:t>Egmond </a:t>
            </a:r>
            <a:r>
              <a:rPr lang="en-US" sz="1400" b="0" i="1" kern="0" dirty="0" err="1">
                <a:solidFill>
                  <a:schemeClr val="bg2"/>
                </a:solidFill>
              </a:rPr>
              <a:t>aan</a:t>
            </a:r>
            <a:r>
              <a:rPr lang="en-US" sz="1400" b="0" i="1" kern="0" dirty="0">
                <a:solidFill>
                  <a:schemeClr val="bg2"/>
                </a:solidFill>
              </a:rPr>
              <a:t> Zee” </a:t>
            </a:r>
            <a:endParaRPr lang="en-US" altLang="en-US" sz="1400" b="0" i="1" kern="0" dirty="0">
              <a:solidFill>
                <a:schemeClr val="bg2"/>
              </a:solidFill>
            </a:endParaRPr>
          </a:p>
        </p:txBody>
      </p:sp>
      <p:pic>
        <p:nvPicPr>
          <p:cNvPr id="12" name="Picture 11" descr="N:\My Documents\Graphics\ZandmotorOutputCoSMo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18" y="2458443"/>
            <a:ext cx="1764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194" y="2402631"/>
            <a:ext cx="3257778" cy="12961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4704" y="4468373"/>
            <a:ext cx="93968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latin typeface="Univers 55" panose="02000503040000020003" pitchFamily="2" charset="0"/>
              </a:rPr>
              <a:t>(Sembiring, 2015)</a:t>
            </a:r>
          </a:p>
        </p:txBody>
      </p:sp>
      <p:sp>
        <p:nvSpPr>
          <p:cNvPr id="18" name="Right Arrow 17"/>
          <p:cNvSpPr/>
          <p:nvPr/>
        </p:nvSpPr>
        <p:spPr bwMode="auto">
          <a:xfrm rot="10800000" flipH="1">
            <a:off x="5197972" y="2552283"/>
            <a:ext cx="348105" cy="9575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 flipH="1">
            <a:off x="4933724" y="4870822"/>
            <a:ext cx="348105" cy="40999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9229912" flipH="1">
            <a:off x="2645625" y="3806868"/>
            <a:ext cx="348105" cy="9575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43608" y="4597097"/>
            <a:ext cx="13340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latin typeface="Univers 55" panose="02000503040000020003" pitchFamily="2" charset="0"/>
              </a:rPr>
              <a:t>(zandmotorapp.deltares.nl)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82965" y="6319214"/>
            <a:ext cx="95571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latin typeface="Univers 55" panose="02000503040000020003" pitchFamily="2" charset="0"/>
              </a:rPr>
              <a:t>(argus.deltares.nl)</a:t>
            </a:r>
          </a:p>
        </p:txBody>
      </p:sp>
      <p:sp>
        <p:nvSpPr>
          <p:cNvPr id="30" name="Cross 29"/>
          <p:cNvSpPr/>
          <p:nvPr/>
        </p:nvSpPr>
        <p:spPr bwMode="auto">
          <a:xfrm rot="2820974">
            <a:off x="-326986" y="3028373"/>
            <a:ext cx="2880000" cy="2880000"/>
          </a:xfrm>
          <a:prstGeom prst="plus">
            <a:avLst>
              <a:gd name="adj" fmla="val 48932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18468" y="4358570"/>
            <a:ext cx="2620337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Argus + cBathy</a:t>
            </a:r>
            <a:endParaRPr lang="en-GB" sz="1600" dirty="0">
              <a:solidFill>
                <a:schemeClr val="accent5">
                  <a:lumMod val="25000"/>
                </a:schemeClr>
              </a:solidFill>
              <a:latin typeface="Univers 55" panose="02000503040000020003" pitchFamily="2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0800000" flipH="1">
            <a:off x="4948411" y="5805264"/>
            <a:ext cx="348105" cy="40999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6200000" flipH="1">
            <a:off x="3406422" y="3954525"/>
            <a:ext cx="348105" cy="9575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37" name="Cross 36"/>
          <p:cNvSpPr/>
          <p:nvPr/>
        </p:nvSpPr>
        <p:spPr bwMode="auto">
          <a:xfrm rot="2820974">
            <a:off x="2657677" y="3709369"/>
            <a:ext cx="324000" cy="324000"/>
          </a:xfrm>
          <a:prstGeom prst="plus">
            <a:avLst>
              <a:gd name="adj" fmla="val 48932"/>
            </a:avLst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  <p:bldP spid="17" grpId="0"/>
      <p:bldP spid="21" grpId="0" animBg="1"/>
      <p:bldP spid="26" grpId="0" animBg="1"/>
      <p:bldP spid="28" grpId="0"/>
      <p:bldP spid="30" grpId="0" animBg="1"/>
      <p:bldP spid="31" grpId="0" animBg="1"/>
      <p:bldP spid="33" grpId="0" animBg="1"/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2276" y="1196752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Argus</a:t>
            </a:r>
            <a:b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35785" y="1368036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endParaRPr lang="en-US" altLang="en-US" sz="1400" kern="0" dirty="0">
              <a:solidFill>
                <a:schemeClr val="tx1"/>
              </a:solidFill>
            </a:endParaRPr>
          </a:p>
        </p:txBody>
      </p:sp>
      <p:pic>
        <p:nvPicPr>
          <p:cNvPr id="2052" name="Picture 4" descr="Image result for coastal z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2" b="6860"/>
          <a:stretch/>
        </p:blipFill>
        <p:spPr bwMode="auto">
          <a:xfrm>
            <a:off x="4354565" y="4046436"/>
            <a:ext cx="3561811" cy="2160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:\My Documents\0_ProjectThesis\cBathyArticleHydroR.S.200917\Figur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0" b="5024"/>
          <a:stretch/>
        </p:blipFill>
        <p:spPr bwMode="auto">
          <a:xfrm>
            <a:off x="4355976" y="987836"/>
            <a:ext cx="3560400" cy="137158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4565" y="6206436"/>
            <a:ext cx="356181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(View from Argus station in </a:t>
            </a:r>
            <a:r>
              <a:rPr lang="en-GB" sz="600" dirty="0" err="1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Kijkduin</a:t>
            </a:r>
            <a:r>
              <a:rPr lang="en-GB" sz="60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; Radermacher 2014; </a:t>
            </a:r>
            <a:r>
              <a:rPr lang="en-GB" sz="60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Pearson Prentice </a:t>
            </a:r>
            <a:r>
              <a:rPr lang="en-GB" sz="600" dirty="0" smtClean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Hall </a:t>
            </a:r>
            <a:r>
              <a:rPr lang="en-GB" sz="600" dirty="0">
                <a:solidFill>
                  <a:schemeClr val="accent5">
                    <a:lumMod val="25000"/>
                  </a:schemeClr>
                </a:solidFill>
                <a:latin typeface="Univers 55" panose="02000503040000020003" pitchFamily="2" charset="0"/>
              </a:rPr>
              <a:t>2009)</a:t>
            </a:r>
            <a:endParaRPr lang="en-GB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4" name="Rectangle 13"/>
          <p:cNvSpPr txBox="1">
            <a:spLocks noChangeArrowheads="1"/>
          </p:cNvSpPr>
          <p:nvPr/>
        </p:nvSpPr>
        <p:spPr bwMode="auto">
          <a:xfrm>
            <a:off x="683568" y="1680128"/>
            <a:ext cx="3384808" cy="487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Video monitoring system to support coastal management issues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30 stations worldwide with extroverted user community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Hardware: Computer and setup with multiple cameras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monitoring morph dynamics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of the 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</a:rPr>
              <a:t>foreshore zone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with established software</a:t>
            </a:r>
          </a:p>
          <a:p>
            <a:pPr marL="571500" lvl="1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Automates Shoreline Mapper (ASM)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monitoring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morph dynamics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of the 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</a:rPr>
              <a:t>nearshore zone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not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established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yet</a:t>
            </a:r>
          </a:p>
          <a:p>
            <a:pPr marL="571500" lvl="1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cBathy</a:t>
            </a: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Other functions: Beach user counting, wave analysis, current analysis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0800000" flipH="1">
            <a:off x="828737" y="4427780"/>
            <a:ext cx="348105" cy="296668"/>
          </a:xfrm>
          <a:prstGeom prst="rightArrow">
            <a:avLst>
              <a:gd name="adj1" fmla="val 2398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0800000" flipH="1">
            <a:off x="834432" y="5499296"/>
            <a:ext cx="348105" cy="296668"/>
          </a:xfrm>
          <a:prstGeom prst="rightArrow">
            <a:avLst>
              <a:gd name="adj1" fmla="val 2398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8056512" y="1637183"/>
            <a:ext cx="1268016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Objective</a:t>
            </a:r>
          </a:p>
          <a:p>
            <a:pPr marL="0" indent="0"/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Material/ </a:t>
            </a:r>
            <a:b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background</a:t>
            </a: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2669" y="1422915"/>
            <a:ext cx="1687014" cy="3560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err="1" smtClean="0">
                <a:solidFill>
                  <a:schemeClr val="accent5">
                    <a:lumMod val="25000"/>
                  </a:schemeClr>
                </a:solidFill>
              </a:rPr>
              <a:t>cbathy</a:t>
            </a:r>
            <a:r>
              <a:rPr lang="en-US" altLang="en-US" sz="2400" b="1" kern="0" dirty="0" smtClean="0"/>
              <a:t/>
            </a:r>
            <a:br>
              <a:rPr lang="en-US" altLang="en-US" sz="2400" b="1" kern="0" dirty="0" smtClean="0"/>
            </a:br>
            <a:endParaRPr lang="en-US" altLang="en-US" sz="2400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056512" y="1637183"/>
            <a:ext cx="1268016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Objective</a:t>
            </a:r>
          </a:p>
          <a:p>
            <a:pPr marL="0" indent="0"/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Material/ </a:t>
            </a:r>
            <a:b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background</a:t>
            </a: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3"/>
          <p:cNvSpPr txBox="1">
            <a:spLocks noChangeArrowheads="1"/>
          </p:cNvSpPr>
          <p:nvPr/>
        </p:nvSpPr>
        <p:spPr bwMode="auto">
          <a:xfrm>
            <a:off x="718213" y="2507871"/>
            <a:ext cx="3191870" cy="7755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  <a:latin typeface="DFKai-SB"/>
                <a:ea typeface="DFKai-SB"/>
              </a:rPr>
              <a:t>  ω </a:t>
            </a:r>
            <a:r>
              <a:rPr lang="en-US" sz="1200" b="0" dirty="0">
                <a:solidFill>
                  <a:schemeClr val="accent5">
                    <a:lumMod val="25000"/>
                  </a:schemeClr>
                </a:solidFill>
              </a:rPr>
              <a:t>= 2</a:t>
            </a:r>
            <a:r>
              <a:rPr lang="el-GR" sz="1200" b="0" dirty="0">
                <a:solidFill>
                  <a:schemeClr val="accent5">
                    <a:lumMod val="25000"/>
                  </a:schemeClr>
                </a:solidFill>
                <a:ea typeface="DFKai-SB"/>
              </a:rPr>
              <a:t>π</a:t>
            </a: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  <a:ea typeface="DFKai-SB"/>
              </a:rPr>
              <a:t>/T 	              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ea typeface="DFKai-SB"/>
              </a:rPr>
              <a:t>(</a:t>
            </a: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  <a:ea typeface="DFKai-SB"/>
              </a:rPr>
              <a:t>angular frequency)</a:t>
            </a: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en-US" sz="1200" b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   k    = </a:t>
            </a:r>
            <a:r>
              <a:rPr lang="en-US" sz="1200" b="0" dirty="0">
                <a:solidFill>
                  <a:schemeClr val="accent5">
                    <a:lumMod val="25000"/>
                  </a:schemeClr>
                </a:solidFill>
              </a:rPr>
              <a:t>2</a:t>
            </a:r>
            <a:r>
              <a:rPr lang="el-GR" sz="1200" b="0" dirty="0">
                <a:solidFill>
                  <a:schemeClr val="accent5">
                    <a:lumMod val="25000"/>
                  </a:schemeClr>
                </a:solidFill>
                <a:ea typeface="DFKai-SB"/>
              </a:rPr>
              <a:t>π</a:t>
            </a:r>
            <a:r>
              <a:rPr lang="en-US" sz="1200" b="0" dirty="0">
                <a:solidFill>
                  <a:schemeClr val="accent5">
                    <a:lumMod val="25000"/>
                  </a:schemeClr>
                </a:solidFill>
                <a:ea typeface="DFKai-SB"/>
              </a:rPr>
              <a:t>/L</a:t>
            </a:r>
            <a:r>
              <a:rPr lang="en-US" sz="1200" b="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	               (angular wavenumber)</a:t>
            </a:r>
            <a:endParaRPr lang="en-US" sz="1200" b="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3789040"/>
            <a:ext cx="3240000" cy="2160000"/>
          </a:xfrm>
          <a:prstGeom prst="rect">
            <a:avLst/>
          </a:prstGeom>
        </p:spPr>
      </p:pic>
      <p:sp>
        <p:nvSpPr>
          <p:cNvPr id="32" name="Rectangle 13"/>
          <p:cNvSpPr txBox="1">
            <a:spLocks noChangeArrowheads="1"/>
          </p:cNvSpPr>
          <p:nvPr/>
        </p:nvSpPr>
        <p:spPr bwMode="auto">
          <a:xfrm>
            <a:off x="718213" y="1936284"/>
            <a:ext cx="7272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/>
            <a:r>
              <a:rPr lang="en-GB" sz="12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GB" sz="1200" dirty="0" smtClean="0">
                <a:solidFill>
                  <a:schemeClr val="accent5">
                    <a:lumMod val="25000"/>
                  </a:schemeClr>
                </a:solidFill>
              </a:rPr>
              <a:t>   </a:t>
            </a:r>
            <a:r>
              <a:rPr lang="en-GB" sz="1200" b="0" dirty="0" smtClean="0">
                <a:solidFill>
                  <a:schemeClr val="accent5">
                    <a:lumMod val="25000"/>
                  </a:schemeClr>
                </a:solidFill>
              </a:rPr>
              <a:t>distinct relation between water depth, wave length and wave period</a:t>
            </a:r>
            <a:endParaRPr lang="en-GB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3" name="Rectangle 13"/>
          <p:cNvSpPr txBox="1">
            <a:spLocks noChangeArrowheads="1"/>
          </p:cNvSpPr>
          <p:nvPr/>
        </p:nvSpPr>
        <p:spPr bwMode="auto">
          <a:xfrm>
            <a:off x="3923928" y="4204242"/>
            <a:ext cx="3384808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pixel reads optical signal of wave</a:t>
            </a:r>
            <a:endParaRPr lang="en-US" sz="1200" b="0" dirty="0">
              <a:solidFill>
                <a:schemeClr val="accent5">
                  <a:lumMod val="2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localization</a:t>
            </a: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 and relation to time enable the monitoring of wave length (number) and wave period (frequency)</a:t>
            </a:r>
            <a:endParaRPr lang="en-GB" sz="1200" b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6" name="Rectangle 13"/>
          <p:cNvSpPr txBox="1">
            <a:spLocks noChangeArrowheads="1"/>
          </p:cNvSpPr>
          <p:nvPr/>
        </p:nvSpPr>
        <p:spPr bwMode="auto">
          <a:xfrm>
            <a:off x="4572000" y="2508243"/>
            <a:ext cx="3226515" cy="7755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  <a:latin typeface="DFKai-SB"/>
                <a:ea typeface="DFKai-SB"/>
              </a:rPr>
              <a:t> 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DFKai-SB"/>
                <a:ea typeface="DFKai-SB"/>
              </a:rPr>
              <a:t>ω</a:t>
            </a:r>
            <a:r>
              <a:rPr lang="en-US" sz="1200" baseline="30000" dirty="0" smtClean="0">
                <a:solidFill>
                  <a:schemeClr val="accent5">
                    <a:lumMod val="2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DFKai-SB"/>
                <a:ea typeface="DFKai-SB"/>
              </a:rPr>
              <a:t>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= </a:t>
            </a:r>
            <a:r>
              <a:rPr lang="en-US" sz="1200" dirty="0" err="1" smtClean="0">
                <a:solidFill>
                  <a:schemeClr val="accent5">
                    <a:lumMod val="25000"/>
                  </a:schemeClr>
                </a:solidFill>
              </a:rPr>
              <a:t>g</a:t>
            </a:r>
            <a:r>
              <a:rPr lang="en-US" sz="1200" dirty="0" err="1" smtClean="0">
                <a:solidFill>
                  <a:schemeClr val="accent5">
                    <a:lumMod val="25000"/>
                  </a:schemeClr>
                </a:solidFill>
                <a:ea typeface="DFKai-SB"/>
              </a:rPr>
              <a:t>k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ea typeface="DFKai-SB"/>
              </a:rPr>
              <a:t> 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a typeface="DFKai-SB"/>
              </a:rPr>
              <a:t>tanh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a typeface="DFKai-SB"/>
              </a:rPr>
              <a:t>(</a:t>
            </a:r>
            <a:r>
              <a:rPr lang="en-US" sz="1200" dirty="0" err="1">
                <a:solidFill>
                  <a:schemeClr val="accent5">
                    <a:lumMod val="25000"/>
                  </a:schemeClr>
                </a:solidFill>
                <a:ea typeface="DFKai-SB"/>
              </a:rPr>
              <a:t>kh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ea typeface="DFKai-SB"/>
              </a:rPr>
              <a:t>) 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0800000" flipH="1">
            <a:off x="4021531" y="2747335"/>
            <a:ext cx="348105" cy="296668"/>
          </a:xfrm>
          <a:prstGeom prst="rightArrow">
            <a:avLst>
              <a:gd name="adj1" fmla="val 2398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35785" y="1368036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dirty="0" smtClean="0">
                <a:solidFill>
                  <a:schemeClr val="accent5">
                    <a:lumMod val="25000"/>
                  </a:schemeClr>
                </a:solidFill>
              </a:rPr>
              <a:t>Theoretical background</a:t>
            </a:r>
            <a:endParaRPr lang="en-US" altLang="en-US" sz="14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9552" y="5876806"/>
            <a:ext cx="324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00" dirty="0" smtClean="0">
                <a:latin typeface="Univers 55" panose="02000503040000020003" pitchFamily="2" charset="0"/>
              </a:rPr>
              <a:t>(Holman, 2013)</a:t>
            </a:r>
            <a:endParaRPr lang="en-GB" sz="700" dirty="0">
              <a:latin typeface="Univers 55" panose="02000503040000020003" pitchFamily="2" charset="0"/>
            </a:endParaRPr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 bwMode="auto">
          <a:xfrm>
            <a:off x="6147792" y="2508243"/>
            <a:ext cx="1650723" cy="7755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70000"/>
              </a:spcBef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ea typeface="DFKai-SB"/>
              </a:rPr>
              <a:t>(dispersion relation for airy waves)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0"/>
          <a:stretch/>
        </p:blipFill>
        <p:spPr bwMode="auto">
          <a:xfrm>
            <a:off x="4418778" y="1822585"/>
            <a:ext cx="1897753" cy="32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2276" y="1052736"/>
            <a:ext cx="787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  <a:t>cBathy</a:t>
            </a:r>
            <a:br>
              <a:rPr lang="en-US" altLang="en-US" sz="2400" b="1" kern="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altLang="en-US" sz="2400" b="1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21 November, 2017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835900" cy="611187"/>
          </a:xfrm>
        </p:spPr>
        <p:txBody>
          <a:bodyPr/>
          <a:lstStyle/>
          <a:p>
            <a:r>
              <a:rPr lang="en-US" altLang="en-US" sz="1400" dirty="0" smtClean="0"/>
              <a:t>Application of cBathy in </a:t>
            </a:r>
            <a:r>
              <a:rPr lang="en-US" altLang="en-US" sz="1400" dirty="0" err="1" smtClean="0"/>
              <a:t>Egmond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aan</a:t>
            </a:r>
            <a:r>
              <a:rPr lang="en-US" altLang="en-US" sz="1400" dirty="0" smtClean="0"/>
              <a:t> Zee, Jan van </a:t>
            </a:r>
            <a:r>
              <a:rPr lang="en-US" altLang="en-US" sz="1400" dirty="0" err="1" smtClean="0"/>
              <a:t>Speijk</a:t>
            </a:r>
            <a:endParaRPr lang="en-US" alt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64760" y="1637184"/>
            <a:ext cx="0" cy="453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35785" y="1368036"/>
            <a:ext cx="78359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altLang="en-US" sz="1400" kern="0" dirty="0" smtClean="0">
                <a:solidFill>
                  <a:schemeClr val="accent5">
                    <a:lumMod val="25000"/>
                  </a:schemeClr>
                </a:solidFill>
              </a:rPr>
              <a:t>Error 1: Underestimation in shore zone</a:t>
            </a:r>
            <a:endParaRPr lang="en-US" altLang="en-US" sz="14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8056512" y="1637183"/>
            <a:ext cx="1268016" cy="40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300000"/>
              </a:lnSpc>
            </a:pP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Objective</a:t>
            </a:r>
          </a:p>
          <a:p>
            <a:pPr marL="0" indent="0"/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Material/ </a:t>
            </a:r>
            <a:b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en-US" sz="900" kern="0" dirty="0" smtClean="0">
                <a:solidFill>
                  <a:schemeClr val="accent5">
                    <a:lumMod val="25000"/>
                  </a:schemeClr>
                </a:solidFill>
              </a:rPr>
              <a:t>background</a:t>
            </a:r>
          </a:p>
          <a:p>
            <a:pPr marL="0" indent="0"/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r>
              <a:rPr lang="en-US" altLang="en-US" sz="900" b="1" kern="0" dirty="0" smtClean="0">
                <a:solidFill>
                  <a:schemeClr val="accent5">
                    <a:lumMod val="25000"/>
                  </a:schemeClr>
                </a:solidFill>
              </a:rPr>
              <a:t>Error I</a:t>
            </a:r>
          </a:p>
          <a:p>
            <a:pPr marL="0" indent="0"/>
            <a:endParaRPr lang="en-US" altLang="en-US" sz="900" b="1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/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b="1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lnSpc>
                <a:spcPct val="300000"/>
              </a:lnSpc>
            </a:pPr>
            <a:endParaRPr lang="en-US" altLang="en-US" sz="900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9" name="Rectangle 13"/>
          <p:cNvSpPr txBox="1">
            <a:spLocks noChangeArrowheads="1"/>
          </p:cNvSpPr>
          <p:nvPr/>
        </p:nvSpPr>
        <p:spPr bwMode="auto">
          <a:xfrm>
            <a:off x="2258778" y="5131630"/>
            <a:ext cx="3285484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Error: Underestimation close to the shoreline</a:t>
            </a:r>
          </a:p>
          <a:p>
            <a:pPr marL="0" indent="0">
              <a:lnSpc>
                <a:spcPct val="150000"/>
              </a:lnSpc>
              <a:spcBef>
                <a:spcPct val="70000"/>
              </a:spcBef>
            </a:pPr>
            <a:r>
              <a:rPr lang="en-US" sz="1200" b="0" dirty="0" smtClean="0">
                <a:solidFill>
                  <a:schemeClr val="accent5">
                    <a:lumMod val="25000"/>
                  </a:schemeClr>
                </a:solidFill>
              </a:rPr>
              <a:t>Possible reason: Unclear optical signal of wave</a:t>
            </a:r>
          </a:p>
          <a:p>
            <a:pPr marL="0" indent="0" algn="r">
              <a:lnSpc>
                <a:spcPct val="150000"/>
              </a:lnSpc>
              <a:spcBef>
                <a:spcPct val="70000"/>
              </a:spcBef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(Sembiring 2016)</a:t>
            </a:r>
            <a:endParaRPr lang="en-US" sz="1200" b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 flipH="1">
            <a:off x="1795718" y="5176617"/>
            <a:ext cx="348105" cy="296668"/>
          </a:xfrm>
          <a:prstGeom prst="rightArrow">
            <a:avLst>
              <a:gd name="adj1" fmla="val 2398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Univers 55" panose="02000503040000020003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78" y="1793571"/>
            <a:ext cx="2160000" cy="32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481179" y="2323932"/>
            <a:ext cx="138151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81179" y="3386269"/>
            <a:ext cx="138151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72432" y="4098494"/>
            <a:ext cx="138151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_26082008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template_26082008</Template>
  <TotalTime>0</TotalTime>
  <Words>1319</Words>
  <Application>Microsoft Office PowerPoint</Application>
  <PresentationFormat>On-screen Show (4:3)</PresentationFormat>
  <Paragraphs>311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PPT template_26082008</vt:lpstr>
      <vt:lpstr>“Optimization of the bathymetry module within a rip current prediction system, operating in the area of Egmond aan Zee” </vt:lpstr>
      <vt:lpstr>PowerPoint Presentation</vt:lpstr>
      <vt:lpstr>Application of cBathy in Egmond aan Zee, Jan van Speijk</vt:lpstr>
      <vt:lpstr>Application of cBathy in Egmond aan Zee, Jan van Speijk</vt:lpstr>
      <vt:lpstr>PowerPoint Presentation</vt:lpstr>
      <vt:lpstr>Application of cBathy in Egmond aan Zee, Jan van Speijk</vt:lpstr>
      <vt:lpstr>Application of cBathy in Egmond aan Zee, Jan van Speijk</vt:lpstr>
      <vt:lpstr>Application of cBathy in Egmond aan Zee, Jan van Speijk</vt:lpstr>
      <vt:lpstr>Application of cBathy in Egmond aan Zee, Jan van Speijk</vt:lpstr>
      <vt:lpstr>Application of cBathy in Egmond aan Zee, Jan van Speijk</vt:lpstr>
      <vt:lpstr>Application of cBathy in Egmond aan Zee, Jan van Speijk</vt:lpstr>
      <vt:lpstr>Application of cBathy in Egmond aan Zee, Jan van Speijk</vt:lpstr>
      <vt:lpstr>PowerPoint Presentation</vt:lpstr>
      <vt:lpstr>PowerPoint Presentation</vt:lpstr>
      <vt:lpstr>Application of cBathy in Egmond aan Zee, Jan van Speijk</vt:lpstr>
      <vt:lpstr>PowerPoint Presentation</vt:lpstr>
      <vt:lpstr>PowerPoint Presentation</vt:lpstr>
      <vt:lpstr>Application of cBathy in Egmond aan Zee, Jan van Speijk</vt:lpstr>
      <vt:lpstr>Application of cBathy in Egmond aan Zee, Jan van Speijk</vt:lpstr>
      <vt:lpstr>Application of cBathy in Egmond aan Zee, Jan van Speijk</vt:lpstr>
      <vt:lpstr>Application of cBathy in Egmond aan Zee, Jan van Speijk</vt:lpstr>
    </vt:vector>
  </TitlesOfParts>
  <Company>Stichting 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van Bragt-Schol</dc:creator>
  <cp:lastModifiedBy>Matthieu Vrakking - Periplus Group</cp:lastModifiedBy>
  <cp:revision>123</cp:revision>
  <cp:lastPrinted>2007-11-21T13:24:47Z</cp:lastPrinted>
  <dcterms:created xsi:type="dcterms:W3CDTF">2015-03-18T08:36:37Z</dcterms:created>
  <dcterms:modified xsi:type="dcterms:W3CDTF">2017-11-21T07:27:23Z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