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7" r:id="rId2"/>
    <p:sldMasterId id="2147483733" r:id="rId3"/>
    <p:sldMasterId id="2147483747" r:id="rId4"/>
  </p:sldMasterIdLst>
  <p:notesMasterIdLst>
    <p:notesMasterId r:id="rId60"/>
  </p:notesMasterIdLst>
  <p:handoutMasterIdLst>
    <p:handoutMasterId r:id="rId61"/>
  </p:handoutMasterIdLst>
  <p:sldIdLst>
    <p:sldId id="400" r:id="rId5"/>
    <p:sldId id="464" r:id="rId6"/>
    <p:sldId id="465" r:id="rId7"/>
    <p:sldId id="442" r:id="rId8"/>
    <p:sldId id="466" r:id="rId9"/>
    <p:sldId id="463" r:id="rId10"/>
    <p:sldId id="381" r:id="rId11"/>
    <p:sldId id="462" r:id="rId12"/>
    <p:sldId id="445" r:id="rId13"/>
    <p:sldId id="376" r:id="rId14"/>
    <p:sldId id="375" r:id="rId15"/>
    <p:sldId id="379" r:id="rId16"/>
    <p:sldId id="420" r:id="rId17"/>
    <p:sldId id="472" r:id="rId18"/>
    <p:sldId id="473" r:id="rId19"/>
    <p:sldId id="467" r:id="rId20"/>
    <p:sldId id="468" r:id="rId21"/>
    <p:sldId id="483" r:id="rId22"/>
    <p:sldId id="443" r:id="rId23"/>
    <p:sldId id="452" r:id="rId24"/>
    <p:sldId id="484" r:id="rId25"/>
    <p:sldId id="485" r:id="rId26"/>
    <p:sldId id="486" r:id="rId27"/>
    <p:sldId id="487" r:id="rId28"/>
    <p:sldId id="488" r:id="rId29"/>
    <p:sldId id="489" r:id="rId30"/>
    <p:sldId id="490" r:id="rId31"/>
    <p:sldId id="491" r:id="rId32"/>
    <p:sldId id="492" r:id="rId33"/>
    <p:sldId id="493" r:id="rId34"/>
    <p:sldId id="494" r:id="rId35"/>
    <p:sldId id="495" r:id="rId36"/>
    <p:sldId id="496" r:id="rId37"/>
    <p:sldId id="497" r:id="rId38"/>
    <p:sldId id="498" r:id="rId39"/>
    <p:sldId id="446" r:id="rId40"/>
    <p:sldId id="475" r:id="rId41"/>
    <p:sldId id="474" r:id="rId42"/>
    <p:sldId id="476" r:id="rId43"/>
    <p:sldId id="477" r:id="rId44"/>
    <p:sldId id="478" r:id="rId45"/>
    <p:sldId id="479" r:id="rId46"/>
    <p:sldId id="480" r:id="rId47"/>
    <p:sldId id="481" r:id="rId48"/>
    <p:sldId id="382" r:id="rId49"/>
    <p:sldId id="451" r:id="rId50"/>
    <p:sldId id="482" r:id="rId51"/>
    <p:sldId id="424" r:id="rId52"/>
    <p:sldId id="349" r:id="rId53"/>
    <p:sldId id="384" r:id="rId54"/>
    <p:sldId id="450" r:id="rId55"/>
    <p:sldId id="385" r:id="rId56"/>
    <p:sldId id="469" r:id="rId57"/>
    <p:sldId id="470" r:id="rId58"/>
    <p:sldId id="471" r:id="rId59"/>
  </p:sldIdLst>
  <p:sldSz cx="9144000" cy="6858000" type="screen4x3"/>
  <p:notesSz cx="7102475" cy="10234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480" autoAdjust="0"/>
    <p:restoredTop sz="89486" autoAdjust="0"/>
  </p:normalViewPr>
  <p:slideViewPr>
    <p:cSldViewPr snapToGrid="0">
      <p:cViewPr varScale="1">
        <p:scale>
          <a:sx n="105" d="100"/>
          <a:sy n="105" d="100"/>
        </p:scale>
        <p:origin x="-17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-2070" y="-8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280E4B4B-20D8-49F9-ADFA-74F08E57C8D9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7F9FBB94-A8AB-40D7-9390-E8683DDCA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44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/>
          <a:lstStyle>
            <a:lvl1pPr algn="r">
              <a:defRPr sz="1300"/>
            </a:lvl1pPr>
          </a:lstStyle>
          <a:p>
            <a:fld id="{3F4CB50E-A9D2-4734-8AF2-D5EBCE0644FC}" type="datetimeFigureOut">
              <a:rPr lang="da-DK" smtClean="0"/>
              <a:t>21-11-2017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66" tIns="49533" rIns="99066" bIns="49533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10248" y="4861441"/>
            <a:ext cx="5681980" cy="4605576"/>
          </a:xfrm>
          <a:prstGeom prst="rect">
            <a:avLst/>
          </a:prstGeom>
        </p:spPr>
        <p:txBody>
          <a:bodyPr vert="horz" lIns="99066" tIns="49533" rIns="99066" bIns="49533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4023092" y="9721106"/>
            <a:ext cx="3077739" cy="511731"/>
          </a:xfrm>
          <a:prstGeom prst="rect">
            <a:avLst/>
          </a:prstGeom>
        </p:spPr>
        <p:txBody>
          <a:bodyPr vert="horz" lIns="99066" tIns="49533" rIns="99066" bIns="49533" rtlCol="0" anchor="b"/>
          <a:lstStyle>
            <a:lvl1pPr algn="r">
              <a:defRPr sz="1300"/>
            </a:lvl1pPr>
          </a:lstStyle>
          <a:p>
            <a:fld id="{4C7F50DA-E3E1-4468-B110-83C61A2B6B2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4074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First let’s look at the phenomenon ‘Scatter’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F50DA-E3E1-4468-B110-83C61A2B6B2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4213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F50DA-E3E1-4468-B110-83C61A2B6B2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0351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u="sng" dirty="0" err="1" smtClean="0"/>
              <a:t>Compressed</a:t>
            </a:r>
            <a:r>
              <a:rPr lang="da-DK" u="sng" baseline="0" dirty="0" smtClean="0"/>
              <a:t> Water Column:</a:t>
            </a:r>
          </a:p>
          <a:p>
            <a:endParaRPr lang="da-DK" u="sng" baseline="0" dirty="0" smtClean="0"/>
          </a:p>
          <a:p>
            <a:r>
              <a:rPr lang="da-DK" u="none" baseline="0" dirty="0" err="1" smtClean="0"/>
              <a:t>Reduces</a:t>
            </a:r>
            <a:r>
              <a:rPr lang="da-DK" u="none" baseline="0" dirty="0" smtClean="0"/>
              <a:t> data </a:t>
            </a:r>
            <a:r>
              <a:rPr lang="da-DK" u="none" baseline="0" dirty="0" err="1" smtClean="0"/>
              <a:t>volume</a:t>
            </a:r>
            <a:r>
              <a:rPr lang="da-DK" u="none" baseline="0" dirty="0" smtClean="0"/>
              <a:t> </a:t>
            </a:r>
            <a:r>
              <a:rPr lang="da-DK" u="none" baseline="0" dirty="0" err="1" smtClean="0"/>
              <a:t>significantly</a:t>
            </a:r>
            <a:r>
              <a:rPr lang="en-US" u="none" baseline="0" dirty="0" smtClean="0"/>
              <a:t> by intelligently removing data…</a:t>
            </a:r>
          </a:p>
          <a:p>
            <a:endParaRPr lang="da-DK" u="none" baseline="0" dirty="0" smtClean="0"/>
          </a:p>
          <a:p>
            <a:pPr marL="185749" indent="-185749">
              <a:buFontTx/>
              <a:buChar char="-"/>
            </a:pPr>
            <a:r>
              <a:rPr lang="da-DK" u="none" baseline="0" dirty="0" smtClean="0"/>
              <a:t>No samples </a:t>
            </a:r>
            <a:r>
              <a:rPr lang="da-DK" u="none" baseline="0" dirty="0" err="1" smtClean="0"/>
              <a:t>below</a:t>
            </a:r>
            <a:r>
              <a:rPr lang="da-DK" u="none" baseline="0" dirty="0" smtClean="0"/>
              <a:t> the </a:t>
            </a:r>
            <a:r>
              <a:rPr lang="da-DK" u="none" baseline="0" dirty="0" err="1" smtClean="0"/>
              <a:t>sea</a:t>
            </a:r>
            <a:r>
              <a:rPr lang="da-DK" u="none" baseline="0" dirty="0" smtClean="0"/>
              <a:t> </a:t>
            </a:r>
            <a:r>
              <a:rPr lang="da-DK" u="none" baseline="0" dirty="0" err="1" smtClean="0"/>
              <a:t>floor</a:t>
            </a:r>
            <a:r>
              <a:rPr lang="da-DK" u="none" baseline="0" dirty="0" smtClean="0"/>
              <a:t> </a:t>
            </a:r>
            <a:r>
              <a:rPr lang="da-DK" u="none" baseline="0" dirty="0" err="1" smtClean="0"/>
              <a:t>detections</a:t>
            </a:r>
            <a:r>
              <a:rPr lang="da-DK" u="none" baseline="0" dirty="0" smtClean="0"/>
              <a:t> (</a:t>
            </a:r>
            <a:r>
              <a:rPr lang="da-DK" u="none" baseline="0" dirty="0" err="1" smtClean="0"/>
              <a:t>reduce</a:t>
            </a:r>
            <a:r>
              <a:rPr lang="da-DK" u="none" baseline="0" dirty="0" smtClean="0"/>
              <a:t> by ~40%)</a:t>
            </a:r>
          </a:p>
          <a:p>
            <a:pPr marL="185749" indent="-185749">
              <a:buFontTx/>
              <a:buChar char="-"/>
            </a:pPr>
            <a:r>
              <a:rPr lang="da-DK" u="none" baseline="0" dirty="0" err="1" smtClean="0"/>
              <a:t>Convert</a:t>
            </a:r>
            <a:r>
              <a:rPr lang="da-DK" u="none" baseline="0" dirty="0" smtClean="0"/>
              <a:t> to dB and </a:t>
            </a:r>
            <a:r>
              <a:rPr lang="da-DK" u="none" baseline="0" dirty="0" err="1" smtClean="0"/>
              <a:t>remove</a:t>
            </a:r>
            <a:r>
              <a:rPr lang="da-DK" u="none" baseline="0" dirty="0" smtClean="0"/>
              <a:t> 8 </a:t>
            </a:r>
            <a:r>
              <a:rPr lang="da-DK" u="none" baseline="0" dirty="0" err="1" smtClean="0"/>
              <a:t>least</a:t>
            </a:r>
            <a:r>
              <a:rPr lang="da-DK" u="none" baseline="0" dirty="0" smtClean="0"/>
              <a:t> </a:t>
            </a:r>
            <a:r>
              <a:rPr lang="da-DK" u="none" baseline="0" dirty="0" err="1" smtClean="0"/>
              <a:t>significant</a:t>
            </a:r>
            <a:r>
              <a:rPr lang="da-DK" u="none" baseline="0" dirty="0" smtClean="0"/>
              <a:t> bit (</a:t>
            </a:r>
            <a:r>
              <a:rPr lang="da-DK" u="none" baseline="0" dirty="0" err="1" smtClean="0"/>
              <a:t>reduce</a:t>
            </a:r>
            <a:r>
              <a:rPr lang="da-DK" u="none" baseline="0" dirty="0" smtClean="0"/>
              <a:t> by ~40%)</a:t>
            </a:r>
          </a:p>
          <a:p>
            <a:pPr marL="185749" indent="-185749">
              <a:buFontTx/>
              <a:buChar char="-"/>
            </a:pPr>
            <a:r>
              <a:rPr lang="da-DK" u="none" baseline="0" dirty="0" err="1" smtClean="0"/>
              <a:t>Remove</a:t>
            </a:r>
            <a:r>
              <a:rPr lang="da-DK" u="none" baseline="0" dirty="0" smtClean="0"/>
              <a:t> </a:t>
            </a:r>
            <a:r>
              <a:rPr lang="da-DK" u="none" baseline="0" dirty="0" err="1" smtClean="0"/>
              <a:t>phase</a:t>
            </a:r>
            <a:r>
              <a:rPr lang="da-DK" u="none" baseline="0" dirty="0" smtClean="0"/>
              <a:t> information (</a:t>
            </a:r>
            <a:r>
              <a:rPr lang="da-DK" u="none" baseline="0" dirty="0" err="1" smtClean="0"/>
              <a:t>reduce</a:t>
            </a:r>
            <a:r>
              <a:rPr lang="da-DK" u="none" baseline="0" dirty="0" smtClean="0"/>
              <a:t> by ~40%)</a:t>
            </a:r>
          </a:p>
          <a:p>
            <a:pPr marL="185749" indent="-185749">
              <a:buFontTx/>
              <a:buChar char="-"/>
            </a:pPr>
            <a:r>
              <a:rPr lang="da-DK" u="none" baseline="0" dirty="0" smtClean="0"/>
              <a:t>Downsample by factor x (</a:t>
            </a:r>
            <a:r>
              <a:rPr lang="da-DK" u="none" baseline="0" dirty="0" err="1" smtClean="0"/>
              <a:t>reduce</a:t>
            </a:r>
            <a:r>
              <a:rPr lang="da-DK" u="none" baseline="0" dirty="0" smtClean="0"/>
              <a:t> by at </a:t>
            </a:r>
            <a:r>
              <a:rPr lang="da-DK" u="none" baseline="0" dirty="0" err="1" smtClean="0"/>
              <a:t>least</a:t>
            </a:r>
            <a:r>
              <a:rPr lang="da-DK" u="none" baseline="0" dirty="0" smtClean="0"/>
              <a:t> 50%)</a:t>
            </a:r>
          </a:p>
          <a:p>
            <a:pPr marL="185749" indent="-185749">
              <a:buFontTx/>
              <a:buChar char="-"/>
            </a:pPr>
            <a:endParaRPr lang="da-DK" u="none" baseline="0" dirty="0" smtClean="0"/>
          </a:p>
          <a:p>
            <a:endParaRPr lang="da-DK" u="non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EDFB6-BF37-4AD6-B60C-150611982A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13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geometry</a:t>
            </a:r>
            <a:r>
              <a:rPr lang="en-US" baseline="0" dirty="0" smtClean="0"/>
              <a:t> of the sonar used to map the seabed generates signals of quite different characteristics whether it is pointing straight down or off to the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7E0DC-E2E8-473C-B421-8057F2CD1AB9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1" cy="581234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1735113" y="2631207"/>
            <a:ext cx="6255171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8" name="Undertitel 2"/>
          <p:cNvSpPr>
            <a:spLocks noGrp="1"/>
          </p:cNvSpPr>
          <p:nvPr>
            <p:ph type="subTitle" idx="1"/>
          </p:nvPr>
        </p:nvSpPr>
        <p:spPr>
          <a:xfrm>
            <a:off x="1744638" y="3410793"/>
            <a:ext cx="6255171" cy="741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/>
              <a:t>CONFIDENTIAL: NOT FOR DISTRIBUTION │</a:t>
            </a:r>
            <a:endParaRPr lang="da-DK" sz="900" dirty="0"/>
          </a:p>
        </p:txBody>
      </p:sp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/>
              <a:t>PAGE </a:t>
            </a:r>
            <a:fld id="{0BABF49C-154A-4EF1-B774-D77293A98544}" type="slidenum">
              <a:rPr lang="da-DK" sz="900" smtClean="0"/>
              <a:t>‹#›</a:t>
            </a:fld>
            <a:endParaRPr lang="da-DK" sz="900" dirty="0"/>
          </a:p>
        </p:txBody>
      </p:sp>
    </p:spTree>
    <p:extLst>
      <p:ext uri="{BB962C8B-B14F-4D97-AF65-F5344CB8AC3E}">
        <p14:creationId xmlns:p14="http://schemas.microsoft.com/office/powerpoint/2010/main" val="8005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98" y="1914922"/>
            <a:ext cx="3672334" cy="41044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3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4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5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9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64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40425" y="2292350"/>
            <a:ext cx="3201988" cy="29527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4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3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d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1" cy="581234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1735113" y="2631207"/>
            <a:ext cx="6255171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8" name="Undertitel 2"/>
          <p:cNvSpPr>
            <a:spLocks noGrp="1"/>
          </p:cNvSpPr>
          <p:nvPr>
            <p:ph type="subTitle" idx="1"/>
          </p:nvPr>
        </p:nvSpPr>
        <p:spPr>
          <a:xfrm>
            <a:off x="1744638" y="3410793"/>
            <a:ext cx="6255171" cy="741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014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175" y="274638"/>
            <a:ext cx="8229600" cy="641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262626"/>
                </a:solidFill>
              </a:defRPr>
            </a:lvl1pPr>
            <a:lvl2pPr>
              <a:defRPr baseline="0">
                <a:solidFill>
                  <a:srgbClr val="262626"/>
                </a:solidFill>
              </a:defRPr>
            </a:lvl2pPr>
            <a:lvl3pPr>
              <a:defRPr baseline="0">
                <a:solidFill>
                  <a:srgbClr val="262626"/>
                </a:solidFill>
              </a:defRPr>
            </a:lvl3pPr>
            <a:lvl4pPr>
              <a:defRPr baseline="0">
                <a:solidFill>
                  <a:srgbClr val="262626"/>
                </a:solidFill>
              </a:defRPr>
            </a:lvl4pPr>
            <a:lvl5pPr>
              <a:defRPr baseline="0"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128B9-7623-4C55-A96F-7181D31DA05D}" type="datetimeFigureOut">
              <a:rPr lang="da-DK"/>
              <a:pPr>
                <a:defRPr/>
              </a:pPr>
              <a:t>21-11-2017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800600" y="5476875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4284663" y="5476875"/>
            <a:ext cx="5159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5008B-5C41-4B4F-AD24-482D5D36C3AE}" type="slidenum">
              <a:rPr lang="da-DK"/>
              <a:pPr>
                <a:defRPr/>
              </a:pPr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40340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1" cy="581234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1735113" y="2631207"/>
            <a:ext cx="6255171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8" name="Undertitel 2"/>
          <p:cNvSpPr>
            <a:spLocks noGrp="1"/>
          </p:cNvSpPr>
          <p:nvPr>
            <p:ph type="subTitle" idx="1"/>
          </p:nvPr>
        </p:nvSpPr>
        <p:spPr>
          <a:xfrm>
            <a:off x="1744638" y="3410793"/>
            <a:ext cx="6255171" cy="741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CONFIDENTIAL: NOT FOR DISTRIBUTION │</a:t>
            </a:r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0BABF49C-154A-4EF1-B774-D77293A98544}" type="slidenum">
              <a:rPr lang="da-DK" sz="900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24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Red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05397"/>
            <a:ext cx="7769552" cy="41144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05397"/>
            <a:ext cx="7769552" cy="41144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1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5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98" y="1914922"/>
            <a:ext cx="3672334" cy="41044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3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4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Red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05397"/>
            <a:ext cx="7769552" cy="41144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15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40425" y="2311400"/>
            <a:ext cx="3201988" cy="29527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4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82"/>
            <a:ext cx="9144001" cy="580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35113" y="2631207"/>
            <a:ext cx="6255171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44638" y="3410793"/>
            <a:ext cx="6255171" cy="741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1" cy="5812340"/>
          </a:xfrm>
          <a:prstGeom prst="rect">
            <a:avLst/>
          </a:prstGeom>
        </p:spPr>
      </p:pic>
      <p:sp>
        <p:nvSpPr>
          <p:cNvPr id="12" name="Pladsholder til dato 3"/>
          <p:cNvSpPr txBox="1">
            <a:spLocks/>
          </p:cNvSpPr>
          <p:nvPr userDrawn="1"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CONFIDENTIAL: NOT FOR DISTRIBUTION │</a:t>
            </a:r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0BABF49C-154A-4EF1-B774-D77293A98544}" type="slidenum">
              <a:rPr lang="da-DK" sz="900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2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14921"/>
            <a:ext cx="7769552" cy="40763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1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White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14921"/>
            <a:ext cx="7769552" cy="40763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78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98" y="1914922"/>
            <a:ext cx="3672334" cy="41044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3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4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5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13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9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16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40425" y="2292350"/>
            <a:ext cx="3201988" cy="29527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4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15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ed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1" cy="581234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1735113" y="2631207"/>
            <a:ext cx="6255171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8" name="Undertitel 2"/>
          <p:cNvSpPr>
            <a:spLocks noGrp="1"/>
          </p:cNvSpPr>
          <p:nvPr>
            <p:ph type="subTitle" idx="1"/>
          </p:nvPr>
        </p:nvSpPr>
        <p:spPr>
          <a:xfrm>
            <a:off x="1744638" y="3410793"/>
            <a:ext cx="6255171" cy="741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4562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175" y="274638"/>
            <a:ext cx="8229600" cy="6413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262626"/>
                </a:solidFill>
              </a:defRPr>
            </a:lvl1pPr>
            <a:lvl2pPr>
              <a:defRPr baseline="0">
                <a:solidFill>
                  <a:srgbClr val="262626"/>
                </a:solidFill>
              </a:defRPr>
            </a:lvl2pPr>
            <a:lvl3pPr>
              <a:defRPr baseline="0">
                <a:solidFill>
                  <a:srgbClr val="262626"/>
                </a:solidFill>
              </a:defRPr>
            </a:lvl3pPr>
            <a:lvl4pPr>
              <a:defRPr baseline="0">
                <a:solidFill>
                  <a:srgbClr val="262626"/>
                </a:solidFill>
              </a:defRPr>
            </a:lvl4pPr>
            <a:lvl5pPr>
              <a:defRPr baseline="0">
                <a:solidFill>
                  <a:srgbClr val="26262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128B9-7623-4C55-A96F-7181D31DA05D}" type="datetimeFigureOut">
              <a:rPr lang="da-DK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21-11-2017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800600" y="5476875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>
              <a:solidFill>
                <a:prstClr val="black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4284663" y="5476875"/>
            <a:ext cx="51593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5008B-5C41-4B4F-AD24-482D5D36C3AE}" type="slidenum">
              <a:rPr lang="da-DK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20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1" cy="5812340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1735113" y="2631207"/>
            <a:ext cx="6255171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8" name="Undertitel 2"/>
          <p:cNvSpPr>
            <a:spLocks noGrp="1"/>
          </p:cNvSpPr>
          <p:nvPr>
            <p:ph type="subTitle" idx="1"/>
          </p:nvPr>
        </p:nvSpPr>
        <p:spPr>
          <a:xfrm>
            <a:off x="1744638" y="3410793"/>
            <a:ext cx="6255171" cy="741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CONFIDENTIAL: NOT FOR DISTRIBUTION │</a:t>
            </a:r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Pladsholder til dato 3"/>
          <p:cNvSpPr txBox="1">
            <a:spLocks/>
          </p:cNvSpPr>
          <p:nvPr userDrawn="1"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0BABF49C-154A-4EF1-B774-D77293A98544}" type="slidenum">
              <a:rPr lang="da-DK" sz="900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90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05397"/>
            <a:ext cx="7769552" cy="41144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42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Red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05397"/>
            <a:ext cx="7769552" cy="41144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56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05397"/>
            <a:ext cx="7769552" cy="41144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9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5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98" y="1914922"/>
            <a:ext cx="3672334" cy="41044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3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4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0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40425" y="2311400"/>
            <a:ext cx="3201988" cy="29527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08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82"/>
            <a:ext cx="9144001" cy="580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35113" y="2631207"/>
            <a:ext cx="6255171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44638" y="3410793"/>
            <a:ext cx="6255171" cy="741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1" cy="5812340"/>
          </a:xfrm>
          <a:prstGeom prst="rect">
            <a:avLst/>
          </a:prstGeom>
        </p:spPr>
      </p:pic>
      <p:sp>
        <p:nvSpPr>
          <p:cNvPr id="12" name="Pladsholder til dato 3"/>
          <p:cNvSpPr txBox="1">
            <a:spLocks/>
          </p:cNvSpPr>
          <p:nvPr userDrawn="1"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CONFIDENTIAL: NOT FOR DISTRIBUTION │</a:t>
            </a:r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0BABF49C-154A-4EF1-B774-D77293A98544}" type="slidenum">
              <a:rPr lang="da-DK" sz="900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3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14921"/>
            <a:ext cx="7769552" cy="40763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43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White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14921"/>
            <a:ext cx="7769552" cy="40763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5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98" y="1914922"/>
            <a:ext cx="3672334" cy="41044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3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4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5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57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9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5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69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9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40425" y="2292350"/>
            <a:ext cx="3201988" cy="29527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4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1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WD SmartWare.swstor\SDRMKLT02\Volume.17583b39.aa1d.11df.bfb4.806e6f6e6963\Users\mnewcombe\Documents\Teledyne Marine\PowerPoints\Templates\2015\telmar_powerpoint_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66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524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49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386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37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804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08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0921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2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88098" y="1914922"/>
            <a:ext cx="3672334" cy="41044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3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4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077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9655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White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39" y="339726"/>
            <a:ext cx="230651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" y="836614"/>
            <a:ext cx="9141069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6" y="169863"/>
            <a:ext cx="134962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" y="836614"/>
            <a:ext cx="9141069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6" y="169863"/>
            <a:ext cx="134962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9" y="1914923"/>
            <a:ext cx="7769552" cy="40763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97330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Red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39" y="339726"/>
            <a:ext cx="230651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4" y="134939"/>
            <a:ext cx="132910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" y="836614"/>
            <a:ext cx="9141069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39" y="339726"/>
            <a:ext cx="230651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24" y="134939"/>
            <a:ext cx="1329104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le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" y="836614"/>
            <a:ext cx="9141069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9" y="1905399"/>
            <a:ext cx="7769552" cy="41144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24197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White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339" y="339726"/>
            <a:ext cx="230651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" y="836614"/>
            <a:ext cx="9141069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6" y="169863"/>
            <a:ext cx="134962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led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" y="836614"/>
            <a:ext cx="9141069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led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46" y="169863"/>
            <a:ext cx="134962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9" y="1914923"/>
            <a:ext cx="7769552" cy="40763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916318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7" y="304800"/>
            <a:ext cx="9108558" cy="4572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E46851B-4F65-467C-BDC6-46413EFFF938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988497B-8AC4-420D-A7F0-CB7C18E8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30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7" y="304800"/>
            <a:ext cx="9108558" cy="4572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E46851B-4F65-467C-BDC6-46413EFFF938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988497B-8AC4-420D-A7F0-CB7C18E8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13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7" y="304800"/>
            <a:ext cx="9108558" cy="4572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E46851B-4F65-467C-BDC6-46413EFFF938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988497B-8AC4-420D-A7F0-CB7C18E8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52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7" y="304800"/>
            <a:ext cx="9108558" cy="4572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E46851B-4F65-467C-BDC6-46413EFFF938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988497B-8AC4-420D-A7F0-CB7C18E8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921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7" y="304800"/>
            <a:ext cx="9108558" cy="457200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3E46851B-4F65-467C-BDC6-46413EFFF938}" type="datetimeFigureOut">
              <a:rPr lang="en-US" smtClean="0"/>
              <a:t>11/21/2017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4988497B-8AC4-420D-A7F0-CB7C18E86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d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940425" y="2311400"/>
            <a:ext cx="3201988" cy="29527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2" name="Billed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4" y="135636"/>
            <a:ext cx="1328931" cy="701041"/>
          </a:xfrm>
          <a:prstGeom prst="rect">
            <a:avLst/>
          </a:prstGeom>
        </p:spPr>
      </p:pic>
      <p:pic>
        <p:nvPicPr>
          <p:cNvPr id="13" name="Billed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55650" y="1914525"/>
            <a:ext cx="3672334" cy="410485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30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Whiteship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82"/>
            <a:ext cx="9144001" cy="580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35113" y="2631207"/>
            <a:ext cx="6255171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744638" y="3410793"/>
            <a:ext cx="6255171" cy="74133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9" name="Bille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1" name="Billed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3"/>
            <a:ext cx="9144001" cy="5812340"/>
          </a:xfrm>
          <a:prstGeom prst="rect">
            <a:avLst/>
          </a:prstGeom>
        </p:spPr>
      </p:pic>
      <p:sp>
        <p:nvSpPr>
          <p:cNvPr id="12" name="Pladsholder til dato 3"/>
          <p:cNvSpPr txBox="1">
            <a:spLocks/>
          </p:cNvSpPr>
          <p:nvPr userDrawn="1"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/>
              <a:t>CONFIDENTIAL: NOT FOR DISTRIBUTION │</a:t>
            </a:r>
            <a:endParaRPr lang="da-DK" sz="900" dirty="0"/>
          </a:p>
        </p:txBody>
      </p:sp>
      <p:sp>
        <p:nvSpPr>
          <p:cNvPr id="13" name="Pladsholder til dato 3"/>
          <p:cNvSpPr txBox="1">
            <a:spLocks/>
          </p:cNvSpPr>
          <p:nvPr userDrawn="1"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/>
              <a:t>PAGE </a:t>
            </a:r>
            <a:fld id="{0BABF49C-154A-4EF1-B774-D77293A98544}" type="slidenum">
              <a:rPr lang="da-DK" sz="900" smtClean="0"/>
              <a:t>‹#›</a:t>
            </a:fld>
            <a:endParaRPr lang="da-DK" sz="900" dirty="0"/>
          </a:p>
        </p:txBody>
      </p:sp>
    </p:spTree>
    <p:extLst>
      <p:ext uri="{BB962C8B-B14F-4D97-AF65-F5344CB8AC3E}">
        <p14:creationId xmlns:p14="http://schemas.microsoft.com/office/powerpoint/2010/main" val="3413162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Whiteship  Confident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14921"/>
            <a:ext cx="7769552" cy="40763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6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White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4208" y="1295555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2900">
                <a:solidFill>
                  <a:srgbClr val="006CB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696" y="340276"/>
            <a:ext cx="2307341" cy="3718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sp>
        <p:nvSpPr>
          <p:cNvPr id="16" name="Pladsholder til tekst 15"/>
          <p:cNvSpPr>
            <a:spLocks noGrp="1"/>
          </p:cNvSpPr>
          <p:nvPr>
            <p:ph type="body" sz="quarter" idx="13"/>
          </p:nvPr>
        </p:nvSpPr>
        <p:spPr>
          <a:xfrm>
            <a:off x="724208" y="1914921"/>
            <a:ext cx="7769552" cy="4076303"/>
          </a:xfrm>
        </p:spPr>
        <p:txBody>
          <a:bodyPr/>
          <a:lstStyle>
            <a:lvl1pPr marL="263525" indent="-263525">
              <a:buFont typeface="Verdana" pitchFamily="34" charset="0"/>
              <a:buChar char="•"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  <p:pic>
        <p:nvPicPr>
          <p:cNvPr id="12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" y="836677"/>
            <a:ext cx="9140971" cy="356617"/>
          </a:xfrm>
          <a:prstGeom prst="rect">
            <a:avLst/>
          </a:prstGeom>
        </p:spPr>
      </p:pic>
      <p:pic>
        <p:nvPicPr>
          <p:cNvPr id="13" name="Billed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9972"/>
            <a:ext cx="1350267" cy="6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04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34888" y="3048640"/>
            <a:ext cx="7941568" cy="23865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F150906-6B2A-4FEA-A78D-5B1319415221}" type="datetime1">
              <a:rPr lang="da-DK" smtClean="0"/>
              <a:t>21-11-2017</a:t>
            </a:fld>
            <a:endParaRPr lang="da-DK" dirty="0"/>
          </a:p>
        </p:txBody>
      </p:sp>
      <p:pic>
        <p:nvPicPr>
          <p:cNvPr id="7" name="Picture 2" descr="C:\Users\PHBO\Desktop\MetalStrip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4295"/>
            <a:ext cx="9150824" cy="2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HBO\Desktop\MetalStrip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4295"/>
            <a:ext cx="9150824" cy="2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dato 3"/>
          <p:cNvSpPr txBox="1">
            <a:spLocks/>
          </p:cNvSpPr>
          <p:nvPr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/>
              <a:t>PAGE </a:t>
            </a:r>
            <a:fld id="{0BABF49C-154A-4EF1-B774-D77293A98544}" type="slidenum">
              <a:rPr lang="da-DK" sz="900" smtClean="0"/>
              <a:t>‹#›</a:t>
            </a:fld>
            <a:endParaRPr lang="da-DK" sz="900" dirty="0"/>
          </a:p>
        </p:txBody>
      </p:sp>
      <p:sp>
        <p:nvSpPr>
          <p:cNvPr id="9" name="Pladsholder til dato 3"/>
          <p:cNvSpPr txBox="1">
            <a:spLocks/>
          </p:cNvSpPr>
          <p:nvPr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/>
              <a:t>CONFIDENTIAL: NOT FOR DISTRIBUTION │</a:t>
            </a:r>
            <a:endParaRPr lang="da-DK" sz="900" dirty="0"/>
          </a:p>
        </p:txBody>
      </p:sp>
    </p:spTree>
    <p:extLst>
      <p:ext uri="{BB962C8B-B14F-4D97-AF65-F5344CB8AC3E}">
        <p14:creationId xmlns:p14="http://schemas.microsoft.com/office/powerpoint/2010/main" val="205294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6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63525" indent="-263525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38163" indent="-2746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03275" indent="-2651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6325" indent="-273050" algn="l" defTabSz="914400" rtl="0" eaLnBrk="1" latinLnBrk="0" hangingPunct="1">
        <a:spcBef>
          <a:spcPct val="20000"/>
        </a:spcBef>
        <a:buFont typeface="Arial" pitchFamily="34" charset="0"/>
        <a:buChar char="–"/>
        <a:defRPr sz="9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260475" indent="-184150" algn="l" defTabSz="914400" rtl="0" eaLnBrk="1" latinLnBrk="0" hangingPunct="1">
        <a:spcBef>
          <a:spcPct val="20000"/>
        </a:spcBef>
        <a:buFont typeface="Arial" pitchFamily="34" charset="0"/>
        <a:buChar char="»"/>
        <a:defRPr sz="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34888" y="3048640"/>
            <a:ext cx="7941568" cy="23865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F150906-6B2A-4FEA-A78D-5B1319415221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21-11-2017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PHBO\Desktop\MetalStrip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4295"/>
            <a:ext cx="9150824" cy="2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HBO\Desktop\MetalStrip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4295"/>
            <a:ext cx="9150824" cy="2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dato 3"/>
          <p:cNvSpPr txBox="1">
            <a:spLocks/>
          </p:cNvSpPr>
          <p:nvPr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0BABF49C-154A-4EF1-B774-D77293A98544}" type="slidenum">
              <a:rPr lang="da-DK" sz="900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dato 3"/>
          <p:cNvSpPr txBox="1">
            <a:spLocks/>
          </p:cNvSpPr>
          <p:nvPr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CONFIDENTIAL: NOT FOR DISTRIBUTION │</a:t>
            </a:r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35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63525" indent="-263525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38163" indent="-2746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03275" indent="-2651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6325" indent="-273050" algn="l" defTabSz="914400" rtl="0" eaLnBrk="1" latinLnBrk="0" hangingPunct="1">
        <a:spcBef>
          <a:spcPct val="20000"/>
        </a:spcBef>
        <a:buFont typeface="Arial" pitchFamily="34" charset="0"/>
        <a:buChar char="–"/>
        <a:defRPr sz="9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260475" indent="-184150" algn="l" defTabSz="914400" rtl="0" eaLnBrk="1" latinLnBrk="0" hangingPunct="1">
        <a:spcBef>
          <a:spcPct val="20000"/>
        </a:spcBef>
        <a:buFont typeface="Arial" pitchFamily="34" charset="0"/>
        <a:buChar char="»"/>
        <a:defRPr sz="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34888" y="3048640"/>
            <a:ext cx="7941568" cy="23865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smtClean="0"/>
              <a:t>Klik for at redigere i master</a:t>
            </a:r>
          </a:p>
          <a:p>
            <a:pPr lvl="1"/>
            <a:r>
              <a:rPr lang="en-US" noProof="0" smtClean="0"/>
              <a:t>Andet niveau</a:t>
            </a:r>
          </a:p>
          <a:p>
            <a:pPr lvl="2"/>
            <a:r>
              <a:rPr lang="en-US" noProof="0" smtClean="0"/>
              <a:t>Tredje niveau</a:t>
            </a:r>
          </a:p>
          <a:p>
            <a:pPr lvl="3"/>
            <a:r>
              <a:rPr lang="en-US" noProof="0" smtClean="0"/>
              <a:t>Fjerde niveau</a:t>
            </a:r>
          </a:p>
          <a:p>
            <a:pPr lvl="4"/>
            <a:r>
              <a:rPr lang="en-US" noProof="0" smtClean="0"/>
              <a:t>Femte niveau</a:t>
            </a:r>
            <a:endParaRPr lang="en-US" noProof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CF150906-6B2A-4FEA-A78D-5B1319415221}" type="datetime1">
              <a:rPr lang="da-DK" smtClean="0">
                <a:solidFill>
                  <a:prstClr val="black">
                    <a:tint val="75000"/>
                  </a:prstClr>
                </a:solidFill>
              </a:rPr>
              <a:pPr/>
              <a:t>21-11-2017</a:t>
            </a:fld>
            <a:endParaRPr lang="da-DK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PHBO\Desktop\MetalStrip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4295"/>
            <a:ext cx="9150824" cy="2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HBO\Desktop\MetalStrip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4295"/>
            <a:ext cx="9150824" cy="22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dsholder til dato 3"/>
          <p:cNvSpPr txBox="1">
            <a:spLocks/>
          </p:cNvSpPr>
          <p:nvPr/>
        </p:nvSpPr>
        <p:spPr>
          <a:xfrm>
            <a:off x="6867525" y="634584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0BABF49C-154A-4EF1-B774-D77293A98544}" type="slidenum">
              <a:rPr lang="da-DK" sz="900" smtClean="0">
                <a:solidFill>
                  <a:prstClr val="black">
                    <a:tint val="75000"/>
                  </a:prstClr>
                </a:solidFill>
              </a:rPr>
              <a:pPr algn="r"/>
              <a:t>‹#›</a:t>
            </a:fld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dsholder til dato 3"/>
          <p:cNvSpPr txBox="1">
            <a:spLocks/>
          </p:cNvSpPr>
          <p:nvPr/>
        </p:nvSpPr>
        <p:spPr>
          <a:xfrm>
            <a:off x="5810250" y="6345237"/>
            <a:ext cx="3314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00" dirty="0" smtClean="0">
                <a:solidFill>
                  <a:prstClr val="black">
                    <a:tint val="75000"/>
                  </a:prstClr>
                </a:solidFill>
              </a:rPr>
              <a:t>CONFIDENTIAL: NOT FOR DISTRIBUTION │</a:t>
            </a:r>
            <a:endParaRPr lang="da-DK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6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263525" indent="-263525" algn="l" defTabSz="914400" rtl="0" eaLnBrk="1" latinLnBrk="0" hangingPunct="1">
        <a:spcBef>
          <a:spcPct val="200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38163" indent="-274638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03275" indent="-265113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076325" indent="-273050" algn="l" defTabSz="914400" rtl="0" eaLnBrk="1" latinLnBrk="0" hangingPunct="1">
        <a:spcBef>
          <a:spcPct val="20000"/>
        </a:spcBef>
        <a:buFont typeface="Arial" pitchFamily="34" charset="0"/>
        <a:buChar char="–"/>
        <a:defRPr sz="9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260475" indent="-184150" algn="l" defTabSz="914400" rtl="0" eaLnBrk="1" latinLnBrk="0" hangingPunct="1">
        <a:spcBef>
          <a:spcPct val="20000"/>
        </a:spcBef>
        <a:buFont typeface="Arial" pitchFamily="34" charset="0"/>
        <a:buChar char="»"/>
        <a:defRPr sz="7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4CDB-FE1F-4E32-A6CD-3ADC8633CF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ACEC9-7059-4422-9BD9-FDB1C87A9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E:\WD SmartWare.swstor\SDRMKLT02\Volume.17583b39.aa1d.11df.bfb4.806e6f6e6963\Users\mnewcombe\Documents\Teledyne Marine\PowerPoints\Templates\2015\telmar_powerpoint_a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0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0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Ellen Stuifbergen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37653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Data Deliveries from </a:t>
            </a:r>
            <a:r>
              <a:rPr lang="en-US" dirty="0" smtClean="0"/>
              <a:t>one </a:t>
            </a:r>
            <a:r>
              <a:rPr lang="en-US" dirty="0"/>
              <a:t>Data Source the </a:t>
            </a:r>
            <a:r>
              <a:rPr lang="en-US" dirty="0" err="1"/>
              <a:t>Multibeam</a:t>
            </a:r>
            <a:r>
              <a:rPr lang="en-US" dirty="0"/>
              <a:t> System</a:t>
            </a:r>
          </a:p>
        </p:txBody>
      </p:sp>
      <p:pic>
        <p:nvPicPr>
          <p:cNvPr id="9" name="Picture 2" descr="C:\Users\ubu\Reson documents\__PM\T50\T50 PDS pics and video\Plymouth Fort (4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32" y="2002767"/>
            <a:ext cx="3957170" cy="196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3" t="10098" r="7417" b="28567"/>
          <a:stretch/>
        </p:blipFill>
        <p:spPr>
          <a:xfrm>
            <a:off x="451232" y="3266731"/>
            <a:ext cx="2439776" cy="2070236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5223" t="43560" r="5225" b="6713"/>
          <a:stretch/>
        </p:blipFill>
        <p:spPr bwMode="auto">
          <a:xfrm>
            <a:off x="5445050" y="3554604"/>
            <a:ext cx="3398330" cy="149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93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SeaBat</a:t>
            </a:r>
            <a:r>
              <a:rPr lang="en-GB" dirty="0" smtClean="0"/>
              <a:t> Backscatter type 1): Side scan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3" b="2971"/>
          <a:stretch/>
        </p:blipFill>
        <p:spPr bwMode="auto">
          <a:xfrm>
            <a:off x="0" y="1348997"/>
            <a:ext cx="9151212" cy="470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28" y="3013908"/>
            <a:ext cx="2438400" cy="202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12229" y="1698171"/>
            <a:ext cx="3715657" cy="435859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33965" y="1342647"/>
            <a:ext cx="3715657" cy="20153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2869783"/>
            <a:ext cx="4984750" cy="2686467"/>
            <a:chOff x="0" y="2869783"/>
            <a:chExt cx="4984750" cy="2686467"/>
          </a:xfrm>
        </p:grpSpPr>
        <p:sp>
          <p:nvSpPr>
            <p:cNvPr id="11" name="Rectangle 10"/>
            <p:cNvSpPr/>
            <p:nvPr/>
          </p:nvSpPr>
          <p:spPr>
            <a:xfrm>
              <a:off x="0" y="2869783"/>
              <a:ext cx="4984750" cy="26864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art 4"/>
            <p:cNvSpPr/>
            <p:nvPr/>
          </p:nvSpPr>
          <p:spPr>
            <a:xfrm rot="10800000">
              <a:off x="203200" y="2869783"/>
              <a:ext cx="4305300" cy="2590800"/>
            </a:xfrm>
            <a:prstGeom prst="hear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606" y="1545858"/>
            <a:ext cx="4205913" cy="34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7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SeaBat</a:t>
            </a:r>
            <a:r>
              <a:rPr lang="en-GB" dirty="0" smtClean="0"/>
              <a:t> Backscatter type 2): Snippets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7" b="3105"/>
          <a:stretch/>
        </p:blipFill>
        <p:spPr bwMode="auto">
          <a:xfrm>
            <a:off x="0" y="1240352"/>
            <a:ext cx="9144000" cy="486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27221" y="1240352"/>
            <a:ext cx="4714512" cy="48616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33965" y="1342647"/>
            <a:ext cx="3715657" cy="20153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04" y="1267247"/>
            <a:ext cx="3848836" cy="34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927385" y="4991100"/>
            <a:ext cx="3715657" cy="63005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Snippets Data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Snippet is the series of amplitude values in the signal reflected from a beam‘s footprint on the seafloor.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34" y="3048000"/>
            <a:ext cx="661181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8853" name="Picture 5" descr="snipp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r="23961"/>
          <a:stretch>
            <a:fillRect/>
          </a:stretch>
        </p:blipFill>
        <p:spPr bwMode="auto">
          <a:xfrm>
            <a:off x="7567661" y="3219450"/>
            <a:ext cx="97258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98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How are snippets (automatically) determined?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64994" cy="4525963"/>
          </a:xfrm>
        </p:spPr>
        <p:txBody>
          <a:bodyPr>
            <a:normAutofit/>
          </a:bodyPr>
          <a:lstStyle/>
          <a:p>
            <a:r>
              <a:rPr lang="en-GB" sz="2400" dirty="0" smtClean="0"/>
              <a:t>(very) old method: fixed snippet window</a:t>
            </a:r>
          </a:p>
          <a:p>
            <a:pPr lvl="1"/>
            <a:r>
              <a:rPr lang="en-GB" sz="2000" dirty="0" smtClean="0"/>
              <a:t>Cannot cope with dynamic environments</a:t>
            </a:r>
          </a:p>
          <a:p>
            <a:pPr lvl="1"/>
            <a:r>
              <a:rPr lang="en-GB" sz="2000" dirty="0" smtClean="0"/>
              <a:t>Larger data records (7008) with less added value</a:t>
            </a:r>
          </a:p>
          <a:p>
            <a:r>
              <a:rPr lang="en-GB" sz="2400" dirty="0" smtClean="0"/>
              <a:t>New method: automatic snippet window</a:t>
            </a:r>
          </a:p>
          <a:p>
            <a:pPr lvl="1"/>
            <a:r>
              <a:rPr lang="en-GB" sz="2000" dirty="0" smtClean="0"/>
              <a:t>7k and T-series (7028 record)</a:t>
            </a:r>
          </a:p>
          <a:p>
            <a:pPr lvl="1"/>
            <a:r>
              <a:rPr lang="en-GB" sz="2000" dirty="0" smtClean="0"/>
              <a:t>Aims 1) full bottom coverage across the swath and 2) smaller files sizes</a:t>
            </a:r>
            <a:endParaRPr lang="en-US" sz="2000" dirty="0"/>
          </a:p>
        </p:txBody>
      </p:sp>
      <p:pic>
        <p:nvPicPr>
          <p:cNvPr id="4" name="Picture 5" descr="snipp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4" r="23961"/>
          <a:stretch>
            <a:fillRect/>
          </a:stretch>
        </p:blipFill>
        <p:spPr bwMode="auto">
          <a:xfrm>
            <a:off x="7981356" y="1897539"/>
            <a:ext cx="973343" cy="232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36752" y="3992618"/>
            <a:ext cx="28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924716" y="4055954"/>
            <a:ext cx="1020098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7801" y="4055954"/>
            <a:ext cx="2913736" cy="2185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0113" y="5103508"/>
            <a:ext cx="116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samples against beam angle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53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Automatic snippet window – flat seabed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3933" y="4997513"/>
            <a:ext cx="5930020" cy="18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</p:cNvCxnSpPr>
          <p:nvPr/>
        </p:nvCxnSpPr>
        <p:spPr>
          <a:xfrm>
            <a:off x="552180" y="2409825"/>
            <a:ext cx="2444541" cy="259674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2"/>
          </p:cNvCxnSpPr>
          <p:nvPr/>
        </p:nvCxnSpPr>
        <p:spPr>
          <a:xfrm>
            <a:off x="552180" y="2409825"/>
            <a:ext cx="1964708" cy="260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4"/>
          </p:cNvCxnSpPr>
          <p:nvPr/>
        </p:nvCxnSpPr>
        <p:spPr>
          <a:xfrm>
            <a:off x="549863" y="2403475"/>
            <a:ext cx="2962906" cy="260309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453513" y="4970752"/>
            <a:ext cx="81481" cy="71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72028" y="4971152"/>
            <a:ext cx="81481" cy="716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55980" y="4970751"/>
            <a:ext cx="81481" cy="716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1205" y="2282825"/>
            <a:ext cx="481949" cy="127000"/>
            <a:chOff x="1563761" y="2216150"/>
            <a:chExt cx="481949" cy="127000"/>
          </a:xfrm>
        </p:grpSpPr>
        <p:sp>
          <p:nvSpPr>
            <p:cNvPr id="5" name="Rectangle 4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23062" y="3338863"/>
            <a:ext cx="12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Beam (n)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41" y="3860595"/>
            <a:ext cx="124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Beam (n-1)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4925" y="3996278"/>
            <a:ext cx="130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Beam (n+1)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289690" y="5142371"/>
            <a:ext cx="288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rgbClr val="FF0000"/>
                </a:solidFill>
              </a:rPr>
              <a:t>Bottom detection @ sample (n-1)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10154" y="5266093"/>
            <a:ext cx="339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2D050"/>
                </a:solidFill>
              </a:rPr>
              <a:t>Bottom detection @ sample (n)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82951" y="4705973"/>
            <a:ext cx="3189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Bottom detection @ sample (n+1)</a:t>
            </a:r>
            <a:endParaRPr lang="en-US" sz="1400" dirty="0">
              <a:solidFill>
                <a:srgbClr val="00B0F0"/>
              </a:solidFill>
            </a:endParaRPr>
          </a:p>
        </p:txBody>
      </p:sp>
      <p:cxnSp>
        <p:nvCxnSpPr>
          <p:cNvPr id="30" name="Straight Connector 29"/>
          <p:cNvCxnSpPr>
            <a:stCxn id="20" idx="0"/>
          </p:cNvCxnSpPr>
          <p:nvPr/>
        </p:nvCxnSpPr>
        <p:spPr>
          <a:xfrm flipV="1">
            <a:off x="2494254" y="4705973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44152" y="5012274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2" idx="4"/>
          </p:cNvCxnSpPr>
          <p:nvPr/>
        </p:nvCxnSpPr>
        <p:spPr>
          <a:xfrm flipH="1" flipV="1">
            <a:off x="2996721" y="5042378"/>
            <a:ext cx="247431" cy="2538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42812" y="4618601"/>
            <a:ext cx="534878" cy="53331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59695" y="4414712"/>
            <a:ext cx="191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Snippet window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r="26898" b="52287"/>
          <a:stretch/>
        </p:blipFill>
        <p:spPr bwMode="auto">
          <a:xfrm>
            <a:off x="4852661" y="1419813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5" r="29224" b="52287"/>
          <a:stretch/>
        </p:blipFill>
        <p:spPr bwMode="auto">
          <a:xfrm>
            <a:off x="4852660" y="2061075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31668" b="52287"/>
          <a:stretch/>
        </p:blipFill>
        <p:spPr bwMode="auto">
          <a:xfrm>
            <a:off x="4852660" y="2747602"/>
            <a:ext cx="4137435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Oval 49"/>
          <p:cNvSpPr>
            <a:spLocks noChangeAspect="1"/>
          </p:cNvSpPr>
          <p:nvPr/>
        </p:nvSpPr>
        <p:spPr>
          <a:xfrm>
            <a:off x="7804091" y="202395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7983650" y="2674265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8182816" y="3344187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7712030" y="2074246"/>
            <a:ext cx="0" cy="471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956922" y="2074246"/>
            <a:ext cx="0" cy="471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7873483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8208905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8072649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8317541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852661" y="1928389"/>
            <a:ext cx="0" cy="21190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852661" y="4045261"/>
            <a:ext cx="4137435" cy="21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699592" y="4047415"/>
            <a:ext cx="160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time samples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591645" y="5649374"/>
            <a:ext cx="325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Window = (</a:t>
            </a:r>
            <a:r>
              <a:rPr lang="en-GB" b="1" dirty="0" smtClean="0">
                <a:solidFill>
                  <a:srgbClr val="00B0F0"/>
                </a:solidFill>
              </a:rPr>
              <a:t>S</a:t>
            </a:r>
            <a:r>
              <a:rPr lang="en-GB" b="1" baseline="-25000" dirty="0" smtClean="0">
                <a:solidFill>
                  <a:srgbClr val="00B0F0"/>
                </a:solidFill>
              </a:rPr>
              <a:t>n+1</a:t>
            </a:r>
            <a:r>
              <a:rPr lang="en-GB" dirty="0" smtClean="0"/>
              <a:t> – </a:t>
            </a:r>
            <a:r>
              <a:rPr lang="en-GB" b="1" dirty="0" err="1" smtClean="0">
                <a:solidFill>
                  <a:srgbClr val="00B050"/>
                </a:solidFill>
              </a:rPr>
              <a:t>S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n</a:t>
            </a:r>
            <a:r>
              <a:rPr lang="en-GB" dirty="0" smtClean="0"/>
              <a:t>) + (</a:t>
            </a:r>
            <a:r>
              <a:rPr lang="en-GB" b="1" dirty="0" err="1" smtClean="0">
                <a:solidFill>
                  <a:srgbClr val="00B050"/>
                </a:solidFill>
              </a:rPr>
              <a:t>S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n</a:t>
            </a:r>
            <a:r>
              <a:rPr lang="en-GB" dirty="0" smtClean="0"/>
              <a:t> – </a:t>
            </a:r>
            <a:r>
              <a:rPr lang="en-GB" b="1" dirty="0" smtClean="0">
                <a:solidFill>
                  <a:srgbClr val="FF0000"/>
                </a:solidFill>
              </a:rPr>
              <a:t>S</a:t>
            </a:r>
            <a:r>
              <a:rPr lang="en-GB" b="1" baseline="-25000" dirty="0" smtClean="0">
                <a:solidFill>
                  <a:srgbClr val="FF0000"/>
                </a:solidFill>
              </a:rPr>
              <a:t>n-1</a:t>
            </a:r>
            <a:r>
              <a:rPr lang="en-GB" dirty="0" smtClean="0"/>
              <a:t>) </a:t>
            </a:r>
            <a:endParaRPr lang="en-US" dirty="0"/>
          </a:p>
        </p:txBody>
      </p:sp>
      <p:cxnSp>
        <p:nvCxnSpPr>
          <p:cNvPr id="72" name="Straight Connector 71"/>
          <p:cNvCxnSpPr>
            <a:stCxn id="50" idx="4"/>
          </p:cNvCxnSpPr>
          <p:nvPr/>
        </p:nvCxnSpPr>
        <p:spPr>
          <a:xfrm>
            <a:off x="7840091" y="2095950"/>
            <a:ext cx="36000" cy="10820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96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2652665" y="4762123"/>
            <a:ext cx="525101" cy="253497"/>
          </a:xfrm>
          <a:custGeom>
            <a:avLst/>
            <a:gdLst>
              <a:gd name="connsiteX0" fmla="*/ 0 w 525101"/>
              <a:gd name="connsiteY0" fmla="*/ 253497 h 253497"/>
              <a:gd name="connsiteX1" fmla="*/ 153909 w 525101"/>
              <a:gd name="connsiteY1" fmla="*/ 18107 h 253497"/>
              <a:gd name="connsiteX2" fmla="*/ 217284 w 525101"/>
              <a:gd name="connsiteY2" fmla="*/ 0 h 253497"/>
              <a:gd name="connsiteX3" fmla="*/ 334979 w 525101"/>
              <a:gd name="connsiteY3" fmla="*/ 81481 h 253497"/>
              <a:gd name="connsiteX4" fmla="*/ 362139 w 525101"/>
              <a:gd name="connsiteY4" fmla="*/ 99588 h 253497"/>
              <a:gd name="connsiteX5" fmla="*/ 461727 w 525101"/>
              <a:gd name="connsiteY5" fmla="*/ 162962 h 253497"/>
              <a:gd name="connsiteX6" fmla="*/ 497941 w 525101"/>
              <a:gd name="connsiteY6" fmla="*/ 181069 h 253497"/>
              <a:gd name="connsiteX7" fmla="*/ 525101 w 525101"/>
              <a:gd name="connsiteY7" fmla="*/ 235390 h 253497"/>
              <a:gd name="connsiteX8" fmla="*/ 153909 w 525101"/>
              <a:gd name="connsiteY8" fmla="*/ 217283 h 253497"/>
              <a:gd name="connsiteX9" fmla="*/ 0 w 525101"/>
              <a:gd name="connsiteY9" fmla="*/ 253497 h 25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5101" h="253497">
                <a:moveTo>
                  <a:pt x="0" y="253497"/>
                </a:moveTo>
                <a:lnTo>
                  <a:pt x="153909" y="18107"/>
                </a:lnTo>
                <a:lnTo>
                  <a:pt x="217284" y="0"/>
                </a:lnTo>
                <a:lnTo>
                  <a:pt x="334979" y="81481"/>
                </a:lnTo>
                <a:lnTo>
                  <a:pt x="362139" y="99588"/>
                </a:lnTo>
                <a:cubicBezTo>
                  <a:pt x="395335" y="120713"/>
                  <a:pt x="427987" y="142718"/>
                  <a:pt x="461727" y="162962"/>
                </a:cubicBezTo>
                <a:cubicBezTo>
                  <a:pt x="473300" y="169906"/>
                  <a:pt x="489843" y="170272"/>
                  <a:pt x="497941" y="181069"/>
                </a:cubicBezTo>
                <a:cubicBezTo>
                  <a:pt x="540829" y="238253"/>
                  <a:pt x="493194" y="235390"/>
                  <a:pt x="525101" y="235390"/>
                </a:cubicBezTo>
                <a:lnTo>
                  <a:pt x="153909" y="217283"/>
                </a:lnTo>
                <a:lnTo>
                  <a:pt x="0" y="253497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Automatic snippet window – target on seabed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3933" y="4997513"/>
            <a:ext cx="5930020" cy="18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  <a:endCxn id="9" idx="1"/>
          </p:cNvCxnSpPr>
          <p:nvPr/>
        </p:nvCxnSpPr>
        <p:spPr>
          <a:xfrm>
            <a:off x="552180" y="2409825"/>
            <a:ext cx="2254394" cy="237040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2"/>
          </p:cNvCxnSpPr>
          <p:nvPr/>
        </p:nvCxnSpPr>
        <p:spPr>
          <a:xfrm>
            <a:off x="552180" y="2409825"/>
            <a:ext cx="1964708" cy="260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4"/>
          </p:cNvCxnSpPr>
          <p:nvPr/>
        </p:nvCxnSpPr>
        <p:spPr>
          <a:xfrm>
            <a:off x="549863" y="2403475"/>
            <a:ext cx="2962906" cy="260309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453513" y="4970752"/>
            <a:ext cx="81481" cy="71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72028" y="4971152"/>
            <a:ext cx="81481" cy="716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756814" y="4726320"/>
            <a:ext cx="81481" cy="716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1205" y="2282825"/>
            <a:ext cx="481949" cy="127000"/>
            <a:chOff x="1563761" y="2216150"/>
            <a:chExt cx="481949" cy="127000"/>
          </a:xfrm>
        </p:grpSpPr>
        <p:sp>
          <p:nvSpPr>
            <p:cNvPr id="5" name="Rectangle 4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23062" y="3338863"/>
            <a:ext cx="12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Beam (n)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41" y="3860595"/>
            <a:ext cx="124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Beam (n-1)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4925" y="3996278"/>
            <a:ext cx="130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Beam (n+1)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289690" y="5142371"/>
            <a:ext cx="288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rgbClr val="FF0000"/>
                </a:solidFill>
              </a:rPr>
              <a:t>Bottom detection @ sample (n-1)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10154" y="5266093"/>
            <a:ext cx="339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2D050"/>
                </a:solidFill>
              </a:rPr>
              <a:t>Bottom detection @ sample (n)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82951" y="4705973"/>
            <a:ext cx="3189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Bottom detection @ sample (n+1)</a:t>
            </a:r>
            <a:endParaRPr lang="en-US" sz="1400" dirty="0">
              <a:solidFill>
                <a:srgbClr val="00B0F0"/>
              </a:solidFill>
            </a:endParaRPr>
          </a:p>
        </p:txBody>
      </p:sp>
      <p:cxnSp>
        <p:nvCxnSpPr>
          <p:cNvPr id="30" name="Straight Connector 29"/>
          <p:cNvCxnSpPr>
            <a:stCxn id="20" idx="0"/>
          </p:cNvCxnSpPr>
          <p:nvPr/>
        </p:nvCxnSpPr>
        <p:spPr>
          <a:xfrm flipV="1">
            <a:off x="2494254" y="4705973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44152" y="5012274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023880" y="4988060"/>
            <a:ext cx="247431" cy="2538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42812" y="4618601"/>
            <a:ext cx="534878" cy="53331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59695" y="4414712"/>
            <a:ext cx="191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Snippet window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r="26898" b="52287"/>
          <a:stretch/>
        </p:blipFill>
        <p:spPr bwMode="auto">
          <a:xfrm>
            <a:off x="4852661" y="1419813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r="27466" b="52287"/>
          <a:stretch/>
        </p:blipFill>
        <p:spPr bwMode="auto">
          <a:xfrm>
            <a:off x="4852661" y="2061075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31668" b="52287"/>
          <a:stretch/>
        </p:blipFill>
        <p:spPr bwMode="auto">
          <a:xfrm>
            <a:off x="4852660" y="2747602"/>
            <a:ext cx="4137435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Oval 52"/>
          <p:cNvSpPr>
            <a:spLocks noChangeAspect="1"/>
          </p:cNvSpPr>
          <p:nvPr/>
        </p:nvSpPr>
        <p:spPr>
          <a:xfrm>
            <a:off x="7804091" y="202395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7847855" y="2674265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8182816" y="3344187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7712030" y="2074246"/>
            <a:ext cx="0" cy="471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956922" y="2074246"/>
            <a:ext cx="0" cy="471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190338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7566142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8072649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8317541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4852661" y="1928389"/>
            <a:ext cx="0" cy="21190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852661" y="4045261"/>
            <a:ext cx="4137435" cy="21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699592" y="4047415"/>
            <a:ext cx="160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time samples</a:t>
            </a:r>
            <a:endParaRPr lang="en-US" sz="1600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7704296" y="2095950"/>
            <a:ext cx="36000" cy="10820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8173763" y="2545826"/>
            <a:ext cx="35788" cy="8389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91645" y="5631268"/>
            <a:ext cx="325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Window = (</a:t>
            </a:r>
            <a:r>
              <a:rPr lang="en-GB" b="1" dirty="0" smtClean="0">
                <a:solidFill>
                  <a:srgbClr val="00B0F0"/>
                </a:solidFill>
              </a:rPr>
              <a:t>S</a:t>
            </a:r>
            <a:r>
              <a:rPr lang="en-GB" b="1" baseline="-25000" dirty="0" smtClean="0">
                <a:solidFill>
                  <a:srgbClr val="00B0F0"/>
                </a:solidFill>
              </a:rPr>
              <a:t>n+1</a:t>
            </a:r>
            <a:r>
              <a:rPr lang="en-GB" dirty="0" smtClean="0"/>
              <a:t> – </a:t>
            </a:r>
            <a:r>
              <a:rPr lang="en-GB" b="1" dirty="0" err="1" smtClean="0">
                <a:solidFill>
                  <a:srgbClr val="00B050"/>
                </a:solidFill>
              </a:rPr>
              <a:t>S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n</a:t>
            </a:r>
            <a:r>
              <a:rPr lang="en-GB" dirty="0" smtClean="0"/>
              <a:t>) + </a:t>
            </a:r>
            <a:r>
              <a:rPr lang="en-GB" dirty="0"/>
              <a:t>(</a:t>
            </a:r>
            <a:r>
              <a:rPr lang="en-GB" b="1" dirty="0">
                <a:solidFill>
                  <a:srgbClr val="00B0F0"/>
                </a:solidFill>
              </a:rPr>
              <a:t>S</a:t>
            </a:r>
            <a:r>
              <a:rPr lang="en-GB" b="1" baseline="-25000" dirty="0">
                <a:solidFill>
                  <a:srgbClr val="00B0F0"/>
                </a:solidFill>
              </a:rPr>
              <a:t>n+1</a:t>
            </a:r>
            <a:r>
              <a:rPr lang="en-GB" dirty="0"/>
              <a:t> – </a:t>
            </a:r>
            <a:r>
              <a:rPr lang="en-GB" b="1" dirty="0" err="1">
                <a:solidFill>
                  <a:srgbClr val="00B050"/>
                </a:solidFill>
              </a:rPr>
              <a:t>S</a:t>
            </a:r>
            <a:r>
              <a:rPr lang="en-GB" b="1" baseline="-25000" dirty="0" err="1">
                <a:solidFill>
                  <a:srgbClr val="00B050"/>
                </a:solidFill>
              </a:rPr>
              <a:t>n</a:t>
            </a:r>
            <a:r>
              <a:rPr lang="en-GB" dirty="0"/>
              <a:t>) 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60" idx="6"/>
          </p:cNvCxnSpPr>
          <p:nvPr/>
        </p:nvCxnSpPr>
        <p:spPr>
          <a:xfrm flipV="1">
            <a:off x="7919855" y="2706455"/>
            <a:ext cx="289696" cy="381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7556234" y="2714007"/>
            <a:ext cx="289696" cy="381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81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0" grpId="0" animBg="1"/>
      <p:bldP spid="62" grpId="0" animBg="1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</a:t>
            </a:r>
            <a:r>
              <a:rPr lang="en-US" dirty="0" err="1" smtClean="0"/>
              <a:t>Sidescan</a:t>
            </a:r>
            <a:r>
              <a:rPr lang="en-US" dirty="0" smtClean="0"/>
              <a:t> and Snippets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035798"/>
            <a:ext cx="4038600" cy="109036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smtClean="0"/>
              <a:t>Snippets</a:t>
            </a:r>
          </a:p>
          <a:p>
            <a:r>
              <a:rPr lang="en-US" dirty="0" smtClean="0"/>
              <a:t>Distance/Range same as Bathy data</a:t>
            </a:r>
          </a:p>
          <a:p>
            <a:r>
              <a:rPr lang="en-US" dirty="0" smtClean="0"/>
              <a:t>Position of beam  exactly known from Bathy data</a:t>
            </a:r>
          </a:p>
          <a:p>
            <a:r>
              <a:rPr lang="en-US" dirty="0" smtClean="0"/>
              <a:t>No Bottom detection = No Snippets data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5035798"/>
            <a:ext cx="4038600" cy="1090365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 err="1" smtClean="0"/>
              <a:t>Sidescan</a:t>
            </a:r>
            <a:endParaRPr lang="en-US" dirty="0" smtClean="0"/>
          </a:p>
          <a:p>
            <a:r>
              <a:rPr lang="en-US" dirty="0" err="1" smtClean="0"/>
              <a:t>Watercolumn</a:t>
            </a:r>
            <a:endParaRPr lang="en-US" dirty="0" smtClean="0"/>
          </a:p>
          <a:p>
            <a:r>
              <a:rPr lang="en-US" dirty="0" smtClean="0"/>
              <a:t>Shadows show information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87230"/>
            <a:ext cx="9144000" cy="384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1701800"/>
            <a:ext cx="3238500" cy="319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08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5223" t="43560" r="5225" b="6713"/>
          <a:stretch/>
        </p:blipFill>
        <p:spPr bwMode="auto">
          <a:xfrm>
            <a:off x="0" y="1745671"/>
            <a:ext cx="9144000" cy="402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Snippets Backscatter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50284" y="5152844"/>
            <a:ext cx="1672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err="1" smtClean="0">
                <a:solidFill>
                  <a:schemeClr val="bg1"/>
                </a:solidFill>
              </a:rPr>
              <a:t>SeaBat</a:t>
            </a:r>
            <a:r>
              <a:rPr lang="en-GB" b="1" dirty="0" smtClean="0">
                <a:solidFill>
                  <a:schemeClr val="bg1"/>
                </a:solidFill>
              </a:rPr>
              <a:t> 7101</a:t>
            </a:r>
          </a:p>
          <a:p>
            <a:pPr algn="r"/>
            <a:r>
              <a:rPr lang="en-GB" b="1" dirty="0" smtClean="0">
                <a:solidFill>
                  <a:schemeClr val="bg1"/>
                </a:solidFill>
              </a:rPr>
              <a:t>Teledyne PDS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02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/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information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224" t="43687" r="5224" b="6715"/>
          <a:stretch/>
        </p:blipFill>
        <p:spPr bwMode="auto">
          <a:xfrm>
            <a:off x="0" y="1756062"/>
            <a:ext cx="9144000" cy="40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319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 bwMode="auto">
          <a:xfrm>
            <a:off x="86627" y="293888"/>
            <a:ext cx="8970746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GB" altLang="en-US" sz="3600" dirty="0" smtClean="0">
                <a:latin typeface="Arial" pitchFamily="34" charset="0"/>
                <a:cs typeface="Arial" pitchFamily="34" charset="0"/>
              </a:rPr>
              <a:t>Snippets Backscatter for Feature Detection</a:t>
            </a:r>
          </a:p>
        </p:txBody>
      </p:sp>
      <p:pic>
        <p:nvPicPr>
          <p:cNvPr id="870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1562706"/>
            <a:ext cx="567103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89" b="13757"/>
          <a:stretch>
            <a:fillRect/>
          </a:stretch>
        </p:blipFill>
        <p:spPr bwMode="auto">
          <a:xfrm>
            <a:off x="6849208" y="3143251"/>
            <a:ext cx="187276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78" b="11420"/>
          <a:stretch>
            <a:fillRect/>
          </a:stretch>
        </p:blipFill>
        <p:spPr bwMode="auto">
          <a:xfrm>
            <a:off x="6871189" y="1247992"/>
            <a:ext cx="1872762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89" b="13757"/>
          <a:stretch>
            <a:fillRect/>
          </a:stretch>
        </p:blipFill>
        <p:spPr bwMode="auto">
          <a:xfrm>
            <a:off x="6849208" y="2889467"/>
            <a:ext cx="187276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5"/>
          <a:stretch>
            <a:fillRect/>
          </a:stretch>
        </p:blipFill>
        <p:spPr bwMode="auto">
          <a:xfrm>
            <a:off x="6871189" y="4318216"/>
            <a:ext cx="18288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7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Deliverables from the MB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 smtClean="0"/>
              <a:t>Bathymetry data</a:t>
            </a:r>
          </a:p>
          <a:p>
            <a:pPr lvl="2"/>
            <a:r>
              <a:rPr lang="en-US" dirty="0" smtClean="0"/>
              <a:t>SSS data</a:t>
            </a:r>
          </a:p>
          <a:p>
            <a:pPr lvl="2"/>
            <a:r>
              <a:rPr lang="en-US" dirty="0" smtClean="0"/>
              <a:t>Snippet data</a:t>
            </a:r>
          </a:p>
          <a:p>
            <a:pPr lvl="2"/>
            <a:r>
              <a:rPr lang="en-US" dirty="0" smtClean="0"/>
              <a:t>Bottom Classification data</a:t>
            </a:r>
          </a:p>
          <a:p>
            <a:pPr lvl="2"/>
            <a:r>
              <a:rPr lang="en-US" dirty="0" smtClean="0"/>
              <a:t>Water Column data</a:t>
            </a:r>
          </a:p>
          <a:p>
            <a:pPr lvl="2"/>
            <a:r>
              <a:rPr lang="en-US" dirty="0" smtClean="0"/>
              <a:t>Multi detect data</a:t>
            </a:r>
          </a:p>
          <a:p>
            <a:pPr lvl="2"/>
            <a:r>
              <a:rPr lang="en-US" dirty="0" smtClean="0"/>
              <a:t>Pipeline data (5 points)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Presentations\Seabat\T50P\T50 DH_4_edit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/>
          <a:stretch/>
        </p:blipFill>
        <p:spPr bwMode="auto">
          <a:xfrm>
            <a:off x="6441831" y="2514600"/>
            <a:ext cx="2060807" cy="165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/>
          <a:stretch/>
        </p:blipFill>
        <p:spPr bwMode="auto">
          <a:xfrm>
            <a:off x="6471139" y="4191000"/>
            <a:ext cx="223468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82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250" y="821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" pitchFamily="34" charset="0"/>
                <a:cs typeface="Arial" pitchFamily="34" charset="0"/>
              </a:rPr>
              <a:t>Bottom characterization using </a:t>
            </a:r>
            <a:r>
              <a:rPr lang="en-US" altLang="en-US" dirty="0" smtClean="0">
                <a:latin typeface="Arial" pitchFamily="34" charset="0"/>
                <a:cs typeface="Arial" pitchFamily="34" charset="0"/>
              </a:rPr>
              <a:t>Snippets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287" y="1375673"/>
            <a:ext cx="5005754" cy="3546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7125_400_512_EA_OldWindmillPlatfo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26" y="4430023"/>
            <a:ext cx="1906466" cy="127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245">
            <a:off x="5656274" y="1577919"/>
            <a:ext cx="3565280" cy="4678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928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514352" y="4933187"/>
            <a:ext cx="3332815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Roughness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Loss of energy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Require </a:t>
            </a:r>
            <a:r>
              <a:rPr lang="en-GB" sz="1600" dirty="0"/>
              <a:t>some chaotic scattering to return in the receive </a:t>
            </a:r>
            <a:r>
              <a:rPr lang="en-GB" sz="1600" dirty="0" smtClean="0"/>
              <a:t>direction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Frequency dependent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Grain </a:t>
            </a:r>
            <a:r>
              <a:rPr lang="en-GB" sz="1600" dirty="0"/>
              <a:t>size, shells</a:t>
            </a:r>
          </a:p>
          <a:p>
            <a:endParaRPr lang="en-US" sz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967"/>
          </a:xfrm>
        </p:spPr>
        <p:txBody>
          <a:bodyPr>
            <a:normAutofit/>
          </a:bodyPr>
          <a:lstStyle/>
          <a:p>
            <a:r>
              <a:rPr lang="en-GB" dirty="0" smtClean="0"/>
              <a:t>Influences to backscatter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086966" y="4411412"/>
            <a:ext cx="4358640" cy="434340"/>
          </a:xfrm>
          <a:custGeom>
            <a:avLst/>
            <a:gdLst>
              <a:gd name="connsiteX0" fmla="*/ 0 w 4358640"/>
              <a:gd name="connsiteY0" fmla="*/ 68580 h 434340"/>
              <a:gd name="connsiteX1" fmla="*/ 0 w 4358640"/>
              <a:gd name="connsiteY1" fmla="*/ 68580 h 434340"/>
              <a:gd name="connsiteX2" fmla="*/ 68580 w 4358640"/>
              <a:gd name="connsiteY2" fmla="*/ 60960 h 434340"/>
              <a:gd name="connsiteX3" fmla="*/ 114300 w 4358640"/>
              <a:gd name="connsiteY3" fmla="*/ 45720 h 434340"/>
              <a:gd name="connsiteX4" fmla="*/ 160020 w 4358640"/>
              <a:gd name="connsiteY4" fmla="*/ 30480 h 434340"/>
              <a:gd name="connsiteX5" fmla="*/ 182880 w 4358640"/>
              <a:gd name="connsiteY5" fmla="*/ 22860 h 434340"/>
              <a:gd name="connsiteX6" fmla="*/ 259080 w 4358640"/>
              <a:gd name="connsiteY6" fmla="*/ 15240 h 434340"/>
              <a:gd name="connsiteX7" fmla="*/ 434340 w 4358640"/>
              <a:gd name="connsiteY7" fmla="*/ 22860 h 434340"/>
              <a:gd name="connsiteX8" fmla="*/ 472440 w 4358640"/>
              <a:gd name="connsiteY8" fmla="*/ 60960 h 434340"/>
              <a:gd name="connsiteX9" fmla="*/ 495300 w 4358640"/>
              <a:gd name="connsiteY9" fmla="*/ 76200 h 434340"/>
              <a:gd name="connsiteX10" fmla="*/ 716280 w 4358640"/>
              <a:gd name="connsiteY10" fmla="*/ 53340 h 434340"/>
              <a:gd name="connsiteX11" fmla="*/ 792480 w 4358640"/>
              <a:gd name="connsiteY11" fmla="*/ 30480 h 434340"/>
              <a:gd name="connsiteX12" fmla="*/ 815340 w 4358640"/>
              <a:gd name="connsiteY12" fmla="*/ 22860 h 434340"/>
              <a:gd name="connsiteX13" fmla="*/ 838200 w 4358640"/>
              <a:gd name="connsiteY13" fmla="*/ 15240 h 434340"/>
              <a:gd name="connsiteX14" fmla="*/ 1097280 w 4358640"/>
              <a:gd name="connsiteY14" fmla="*/ 22860 h 434340"/>
              <a:gd name="connsiteX15" fmla="*/ 1165860 w 4358640"/>
              <a:gd name="connsiteY15" fmla="*/ 60960 h 434340"/>
              <a:gd name="connsiteX16" fmla="*/ 1249680 w 4358640"/>
              <a:gd name="connsiteY16" fmla="*/ 76200 h 434340"/>
              <a:gd name="connsiteX17" fmla="*/ 1485900 w 4358640"/>
              <a:gd name="connsiteY17" fmla="*/ 60960 h 434340"/>
              <a:gd name="connsiteX18" fmla="*/ 1562100 w 4358640"/>
              <a:gd name="connsiteY18" fmla="*/ 30480 h 434340"/>
              <a:gd name="connsiteX19" fmla="*/ 1607820 w 4358640"/>
              <a:gd name="connsiteY19" fmla="*/ 15240 h 434340"/>
              <a:gd name="connsiteX20" fmla="*/ 1630680 w 4358640"/>
              <a:gd name="connsiteY20" fmla="*/ 7620 h 434340"/>
              <a:gd name="connsiteX21" fmla="*/ 1676400 w 4358640"/>
              <a:gd name="connsiteY21" fmla="*/ 0 h 434340"/>
              <a:gd name="connsiteX22" fmla="*/ 1790700 w 4358640"/>
              <a:gd name="connsiteY22" fmla="*/ 7620 h 434340"/>
              <a:gd name="connsiteX23" fmla="*/ 1927860 w 4358640"/>
              <a:gd name="connsiteY23" fmla="*/ 15240 h 434340"/>
              <a:gd name="connsiteX24" fmla="*/ 1973580 w 4358640"/>
              <a:gd name="connsiteY24" fmla="*/ 45720 h 434340"/>
              <a:gd name="connsiteX25" fmla="*/ 2042160 w 4358640"/>
              <a:gd name="connsiteY25" fmla="*/ 76200 h 434340"/>
              <a:gd name="connsiteX26" fmla="*/ 2118360 w 4358640"/>
              <a:gd name="connsiteY26" fmla="*/ 106680 h 434340"/>
              <a:gd name="connsiteX27" fmla="*/ 2286000 w 4358640"/>
              <a:gd name="connsiteY27" fmla="*/ 99060 h 434340"/>
              <a:gd name="connsiteX28" fmla="*/ 2316480 w 4358640"/>
              <a:gd name="connsiteY28" fmla="*/ 91440 h 434340"/>
              <a:gd name="connsiteX29" fmla="*/ 2430780 w 4358640"/>
              <a:gd name="connsiteY29" fmla="*/ 83820 h 434340"/>
              <a:gd name="connsiteX30" fmla="*/ 2537460 w 4358640"/>
              <a:gd name="connsiteY30" fmla="*/ 60960 h 434340"/>
              <a:gd name="connsiteX31" fmla="*/ 2651760 w 4358640"/>
              <a:gd name="connsiteY31" fmla="*/ 45720 h 434340"/>
              <a:gd name="connsiteX32" fmla="*/ 2827020 w 4358640"/>
              <a:gd name="connsiteY32" fmla="*/ 53340 h 434340"/>
              <a:gd name="connsiteX33" fmla="*/ 2887980 w 4358640"/>
              <a:gd name="connsiteY33" fmla="*/ 68580 h 434340"/>
              <a:gd name="connsiteX34" fmla="*/ 2926080 w 4358640"/>
              <a:gd name="connsiteY34" fmla="*/ 76200 h 434340"/>
              <a:gd name="connsiteX35" fmla="*/ 2948940 w 4358640"/>
              <a:gd name="connsiteY35" fmla="*/ 83820 h 434340"/>
              <a:gd name="connsiteX36" fmla="*/ 2979420 w 4358640"/>
              <a:gd name="connsiteY36" fmla="*/ 91440 h 434340"/>
              <a:gd name="connsiteX37" fmla="*/ 3002280 w 4358640"/>
              <a:gd name="connsiteY37" fmla="*/ 106680 h 434340"/>
              <a:gd name="connsiteX38" fmla="*/ 3063240 w 4358640"/>
              <a:gd name="connsiteY38" fmla="*/ 121920 h 434340"/>
              <a:gd name="connsiteX39" fmla="*/ 3131820 w 4358640"/>
              <a:gd name="connsiteY39" fmla="*/ 137160 h 434340"/>
              <a:gd name="connsiteX40" fmla="*/ 3352800 w 4358640"/>
              <a:gd name="connsiteY40" fmla="*/ 129540 h 434340"/>
              <a:gd name="connsiteX41" fmla="*/ 3375660 w 4358640"/>
              <a:gd name="connsiteY41" fmla="*/ 121920 h 434340"/>
              <a:gd name="connsiteX42" fmla="*/ 3535680 w 4358640"/>
              <a:gd name="connsiteY42" fmla="*/ 106680 h 434340"/>
              <a:gd name="connsiteX43" fmla="*/ 3566160 w 4358640"/>
              <a:gd name="connsiteY43" fmla="*/ 99060 h 434340"/>
              <a:gd name="connsiteX44" fmla="*/ 3589020 w 4358640"/>
              <a:gd name="connsiteY44" fmla="*/ 91440 h 434340"/>
              <a:gd name="connsiteX45" fmla="*/ 3931920 w 4358640"/>
              <a:gd name="connsiteY45" fmla="*/ 99060 h 434340"/>
              <a:gd name="connsiteX46" fmla="*/ 3977640 w 4358640"/>
              <a:gd name="connsiteY46" fmla="*/ 121920 h 434340"/>
              <a:gd name="connsiteX47" fmla="*/ 4008120 w 4358640"/>
              <a:gd name="connsiteY47" fmla="*/ 129540 h 434340"/>
              <a:gd name="connsiteX48" fmla="*/ 4358640 w 4358640"/>
              <a:gd name="connsiteY48" fmla="*/ 137160 h 434340"/>
              <a:gd name="connsiteX49" fmla="*/ 4358640 w 4358640"/>
              <a:gd name="connsiteY49" fmla="*/ 434340 h 434340"/>
              <a:gd name="connsiteX50" fmla="*/ 15240 w 4358640"/>
              <a:gd name="connsiteY50" fmla="*/ 403860 h 434340"/>
              <a:gd name="connsiteX51" fmla="*/ 22860 w 4358640"/>
              <a:gd name="connsiteY51" fmla="*/ 121920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358640" h="434340">
                <a:moveTo>
                  <a:pt x="0" y="68580"/>
                </a:moveTo>
                <a:lnTo>
                  <a:pt x="0" y="68580"/>
                </a:lnTo>
                <a:cubicBezTo>
                  <a:pt x="22860" y="66040"/>
                  <a:pt x="46026" y="65471"/>
                  <a:pt x="68580" y="60960"/>
                </a:cubicBezTo>
                <a:cubicBezTo>
                  <a:pt x="84332" y="57810"/>
                  <a:pt x="99060" y="50800"/>
                  <a:pt x="114300" y="45720"/>
                </a:cubicBezTo>
                <a:lnTo>
                  <a:pt x="160020" y="30480"/>
                </a:lnTo>
                <a:cubicBezTo>
                  <a:pt x="167640" y="27940"/>
                  <a:pt x="174888" y="23659"/>
                  <a:pt x="182880" y="22860"/>
                </a:cubicBezTo>
                <a:lnTo>
                  <a:pt x="259080" y="15240"/>
                </a:lnTo>
                <a:cubicBezTo>
                  <a:pt x="317500" y="17780"/>
                  <a:pt x="376250" y="16157"/>
                  <a:pt x="434340" y="22860"/>
                </a:cubicBezTo>
                <a:cubicBezTo>
                  <a:pt x="457310" y="25510"/>
                  <a:pt x="459630" y="48150"/>
                  <a:pt x="472440" y="60960"/>
                </a:cubicBezTo>
                <a:cubicBezTo>
                  <a:pt x="478916" y="67436"/>
                  <a:pt x="487680" y="71120"/>
                  <a:pt x="495300" y="76200"/>
                </a:cubicBezTo>
                <a:cubicBezTo>
                  <a:pt x="676242" y="67584"/>
                  <a:pt x="603514" y="81532"/>
                  <a:pt x="716280" y="53340"/>
                </a:cubicBezTo>
                <a:cubicBezTo>
                  <a:pt x="762345" y="41824"/>
                  <a:pt x="736825" y="49032"/>
                  <a:pt x="792480" y="30480"/>
                </a:cubicBezTo>
                <a:lnTo>
                  <a:pt x="815340" y="22860"/>
                </a:lnTo>
                <a:lnTo>
                  <a:pt x="838200" y="15240"/>
                </a:lnTo>
                <a:cubicBezTo>
                  <a:pt x="924560" y="17780"/>
                  <a:pt x="1011009" y="18197"/>
                  <a:pt x="1097280" y="22860"/>
                </a:cubicBezTo>
                <a:cubicBezTo>
                  <a:pt x="1129034" y="24576"/>
                  <a:pt x="1132799" y="52695"/>
                  <a:pt x="1165860" y="60960"/>
                </a:cubicBezTo>
                <a:cubicBezTo>
                  <a:pt x="1213764" y="72936"/>
                  <a:pt x="1185973" y="67099"/>
                  <a:pt x="1249680" y="76200"/>
                </a:cubicBezTo>
                <a:cubicBezTo>
                  <a:pt x="1278672" y="75040"/>
                  <a:pt x="1420512" y="77307"/>
                  <a:pt x="1485900" y="60960"/>
                </a:cubicBezTo>
                <a:cubicBezTo>
                  <a:pt x="1553293" y="44112"/>
                  <a:pt x="1509546" y="51501"/>
                  <a:pt x="1562100" y="30480"/>
                </a:cubicBezTo>
                <a:cubicBezTo>
                  <a:pt x="1577015" y="24514"/>
                  <a:pt x="1592580" y="20320"/>
                  <a:pt x="1607820" y="15240"/>
                </a:cubicBezTo>
                <a:cubicBezTo>
                  <a:pt x="1615440" y="12700"/>
                  <a:pt x="1622757" y="8940"/>
                  <a:pt x="1630680" y="7620"/>
                </a:cubicBezTo>
                <a:lnTo>
                  <a:pt x="1676400" y="0"/>
                </a:lnTo>
                <a:lnTo>
                  <a:pt x="1790700" y="7620"/>
                </a:lnTo>
                <a:cubicBezTo>
                  <a:pt x="1836407" y="10390"/>
                  <a:pt x="1883032" y="5901"/>
                  <a:pt x="1927860" y="15240"/>
                </a:cubicBezTo>
                <a:cubicBezTo>
                  <a:pt x="1945791" y="18976"/>
                  <a:pt x="1956204" y="39928"/>
                  <a:pt x="1973580" y="45720"/>
                </a:cubicBezTo>
                <a:cubicBezTo>
                  <a:pt x="2129661" y="97747"/>
                  <a:pt x="1947971" y="32728"/>
                  <a:pt x="2042160" y="76200"/>
                </a:cubicBezTo>
                <a:cubicBezTo>
                  <a:pt x="2066999" y="87664"/>
                  <a:pt x="2118360" y="106680"/>
                  <a:pt x="2118360" y="106680"/>
                </a:cubicBezTo>
                <a:cubicBezTo>
                  <a:pt x="2174240" y="104140"/>
                  <a:pt x="2230227" y="103350"/>
                  <a:pt x="2286000" y="99060"/>
                </a:cubicBezTo>
                <a:cubicBezTo>
                  <a:pt x="2296442" y="98257"/>
                  <a:pt x="2306065" y="92536"/>
                  <a:pt x="2316480" y="91440"/>
                </a:cubicBezTo>
                <a:cubicBezTo>
                  <a:pt x="2354455" y="87443"/>
                  <a:pt x="2392680" y="86360"/>
                  <a:pt x="2430780" y="83820"/>
                </a:cubicBezTo>
                <a:cubicBezTo>
                  <a:pt x="2476732" y="72332"/>
                  <a:pt x="2493206" y="66492"/>
                  <a:pt x="2537460" y="60960"/>
                </a:cubicBezTo>
                <a:cubicBezTo>
                  <a:pt x="2656243" y="46112"/>
                  <a:pt x="2573562" y="61360"/>
                  <a:pt x="2651760" y="45720"/>
                </a:cubicBezTo>
                <a:cubicBezTo>
                  <a:pt x="2710180" y="48260"/>
                  <a:pt x="2768817" y="47707"/>
                  <a:pt x="2827020" y="53340"/>
                </a:cubicBezTo>
                <a:cubicBezTo>
                  <a:pt x="2847868" y="55358"/>
                  <a:pt x="2867441" y="64472"/>
                  <a:pt x="2887980" y="68580"/>
                </a:cubicBezTo>
                <a:cubicBezTo>
                  <a:pt x="2900680" y="71120"/>
                  <a:pt x="2913515" y="73059"/>
                  <a:pt x="2926080" y="76200"/>
                </a:cubicBezTo>
                <a:cubicBezTo>
                  <a:pt x="2933872" y="78148"/>
                  <a:pt x="2941217" y="81613"/>
                  <a:pt x="2948940" y="83820"/>
                </a:cubicBezTo>
                <a:cubicBezTo>
                  <a:pt x="2959010" y="86697"/>
                  <a:pt x="2969260" y="88900"/>
                  <a:pt x="2979420" y="91440"/>
                </a:cubicBezTo>
                <a:cubicBezTo>
                  <a:pt x="2987040" y="96520"/>
                  <a:pt x="2993673" y="103550"/>
                  <a:pt x="3002280" y="106680"/>
                </a:cubicBezTo>
                <a:cubicBezTo>
                  <a:pt x="3021964" y="113838"/>
                  <a:pt x="3043369" y="115296"/>
                  <a:pt x="3063240" y="121920"/>
                </a:cubicBezTo>
                <a:cubicBezTo>
                  <a:pt x="3100757" y="134426"/>
                  <a:pt x="3078177" y="128220"/>
                  <a:pt x="3131820" y="137160"/>
                </a:cubicBezTo>
                <a:cubicBezTo>
                  <a:pt x="3205480" y="134620"/>
                  <a:pt x="3279240" y="134138"/>
                  <a:pt x="3352800" y="129540"/>
                </a:cubicBezTo>
                <a:cubicBezTo>
                  <a:pt x="3360817" y="129039"/>
                  <a:pt x="3367757" y="123357"/>
                  <a:pt x="3375660" y="121920"/>
                </a:cubicBezTo>
                <a:cubicBezTo>
                  <a:pt x="3418662" y="114102"/>
                  <a:pt x="3498389" y="109549"/>
                  <a:pt x="3535680" y="106680"/>
                </a:cubicBezTo>
                <a:cubicBezTo>
                  <a:pt x="3545840" y="104140"/>
                  <a:pt x="3556090" y="101937"/>
                  <a:pt x="3566160" y="99060"/>
                </a:cubicBezTo>
                <a:cubicBezTo>
                  <a:pt x="3573883" y="96853"/>
                  <a:pt x="3580988" y="91440"/>
                  <a:pt x="3589020" y="91440"/>
                </a:cubicBezTo>
                <a:cubicBezTo>
                  <a:pt x="3703348" y="91440"/>
                  <a:pt x="3817620" y="96520"/>
                  <a:pt x="3931920" y="99060"/>
                </a:cubicBezTo>
                <a:cubicBezTo>
                  <a:pt x="4028246" y="131169"/>
                  <a:pt x="3874239" y="77605"/>
                  <a:pt x="3977640" y="121920"/>
                </a:cubicBezTo>
                <a:cubicBezTo>
                  <a:pt x="3987266" y="126045"/>
                  <a:pt x="3997897" y="127268"/>
                  <a:pt x="4008120" y="129540"/>
                </a:cubicBezTo>
                <a:cubicBezTo>
                  <a:pt x="4134316" y="157584"/>
                  <a:pt x="4146014" y="137160"/>
                  <a:pt x="4358640" y="137160"/>
                </a:cubicBezTo>
                <a:lnTo>
                  <a:pt x="4358640" y="434340"/>
                </a:lnTo>
                <a:lnTo>
                  <a:pt x="15240" y="403860"/>
                </a:lnTo>
                <a:lnTo>
                  <a:pt x="22860" y="121920"/>
                </a:lnTo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28" idx="2"/>
            <a:endCxn id="7" idx="18"/>
          </p:cNvCxnSpPr>
          <p:nvPr/>
        </p:nvCxnSpPr>
        <p:spPr>
          <a:xfrm>
            <a:off x="2140083" y="1563437"/>
            <a:ext cx="1508983" cy="2878455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28" idx="2"/>
            <a:endCxn id="7" idx="23"/>
          </p:cNvCxnSpPr>
          <p:nvPr/>
        </p:nvCxnSpPr>
        <p:spPr>
          <a:xfrm>
            <a:off x="2140083" y="1563437"/>
            <a:ext cx="1874743" cy="2863215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10800000">
            <a:off x="1785847" y="1657734"/>
            <a:ext cx="226521" cy="267462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9217" y="2375347"/>
            <a:ext cx="16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Water column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136746" y="4063750"/>
            <a:ext cx="129540" cy="34766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36746" y="4184241"/>
            <a:ext cx="508573" cy="242411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172879" y="4358787"/>
            <a:ext cx="449580" cy="52625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984159" y="3957069"/>
            <a:ext cx="508573" cy="454342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984159" y="4184240"/>
            <a:ext cx="508573" cy="242411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020292" y="4358786"/>
            <a:ext cx="449580" cy="52625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372779" y="4200134"/>
            <a:ext cx="97094" cy="21127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10800000">
            <a:off x="1755368" y="4519998"/>
            <a:ext cx="226521" cy="32575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48579" y="4482850"/>
            <a:ext cx="16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Seafloor</a:t>
            </a:r>
            <a:endParaRPr lang="en-US" dirty="0"/>
          </a:p>
        </p:txBody>
      </p:sp>
      <p:sp>
        <p:nvSpPr>
          <p:cNvPr id="21" name="Left Arrow 20"/>
          <p:cNvSpPr/>
          <p:nvPr/>
        </p:nvSpPr>
        <p:spPr>
          <a:xfrm rot="3565080">
            <a:off x="3314586" y="3784565"/>
            <a:ext cx="399847" cy="23915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3487440">
            <a:off x="3362907" y="3532226"/>
            <a:ext cx="1044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Seabed</a:t>
            </a:r>
            <a:r>
              <a:rPr lang="en-GB" sz="1400" dirty="0" smtClean="0"/>
              <a:t> Backscatter</a:t>
            </a:r>
            <a:endParaRPr lang="en-US" sz="1400" dirty="0"/>
          </a:p>
        </p:txBody>
      </p:sp>
      <p:cxnSp>
        <p:nvCxnSpPr>
          <p:cNvPr id="24" name="Straight Connector 23"/>
          <p:cNvCxnSpPr>
            <a:endCxn id="7" idx="23"/>
          </p:cNvCxnSpPr>
          <p:nvPr/>
        </p:nvCxnSpPr>
        <p:spPr>
          <a:xfrm flipH="1">
            <a:off x="4014826" y="3426116"/>
            <a:ext cx="1282730" cy="1000536"/>
          </a:xfrm>
          <a:prstGeom prst="line">
            <a:avLst/>
          </a:prstGeom>
          <a:ln w="1905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91979" y="4062320"/>
            <a:ext cx="61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7030A0"/>
                </a:solidFill>
              </a:rPr>
              <a:t>scatter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2134" y="3994395"/>
            <a:ext cx="61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7030A0"/>
                </a:solidFill>
              </a:rPr>
              <a:t>scatter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99108" y="1436437"/>
            <a:ext cx="481949" cy="127000"/>
            <a:chOff x="1563761" y="2216150"/>
            <a:chExt cx="481949" cy="127000"/>
          </a:xfrm>
        </p:grpSpPr>
        <p:sp>
          <p:nvSpPr>
            <p:cNvPr id="28" name="Rectangle 27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634124" y="1055605"/>
            <a:ext cx="369395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Hardware: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Source level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Gain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Transmit and receive beam pattern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Ceramic sensitivity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Pulse Length/Type</a:t>
            </a:r>
            <a:endParaRPr lang="en-US" sz="16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6820896" y="2758286"/>
            <a:ext cx="2308308" cy="2052404"/>
            <a:chOff x="6328078" y="1075976"/>
            <a:chExt cx="2652394" cy="2366167"/>
          </a:xfrm>
        </p:grpSpPr>
        <p:sp>
          <p:nvSpPr>
            <p:cNvPr id="31" name="TextBox 30"/>
            <p:cNvSpPr txBox="1"/>
            <p:nvPr/>
          </p:nvSpPr>
          <p:spPr>
            <a:xfrm>
              <a:off x="6849492" y="1091560"/>
              <a:ext cx="19070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Angular Response</a:t>
              </a:r>
              <a:endParaRPr lang="en-US" sz="1200" b="1" dirty="0"/>
            </a:p>
          </p:txBody>
        </p:sp>
        <p:grpSp>
          <p:nvGrpSpPr>
            <p:cNvPr id="32" name="Group 15"/>
            <p:cNvGrpSpPr>
              <a:grpSpLocks/>
            </p:cNvGrpSpPr>
            <p:nvPr/>
          </p:nvGrpSpPr>
          <p:grpSpPr bwMode="auto">
            <a:xfrm>
              <a:off x="6556861" y="1469700"/>
              <a:ext cx="2423611" cy="1940585"/>
              <a:chOff x="685" y="670"/>
              <a:chExt cx="1319" cy="1156"/>
            </a:xfrm>
          </p:grpSpPr>
          <p:sp>
            <p:nvSpPr>
              <p:cNvPr id="33" name="Rectangle 2"/>
              <p:cNvSpPr>
                <a:spLocks noChangeArrowheads="1"/>
              </p:cNvSpPr>
              <p:nvPr/>
            </p:nvSpPr>
            <p:spPr bwMode="auto">
              <a:xfrm>
                <a:off x="864" y="672"/>
                <a:ext cx="1008" cy="10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Freeform 3"/>
              <p:cNvSpPr>
                <a:spLocks/>
              </p:cNvSpPr>
              <p:nvPr/>
            </p:nvSpPr>
            <p:spPr bwMode="auto">
              <a:xfrm>
                <a:off x="864" y="816"/>
                <a:ext cx="879" cy="423"/>
              </a:xfrm>
              <a:custGeom>
                <a:avLst/>
                <a:gdLst>
                  <a:gd name="T0" fmla="*/ 0 w 879"/>
                  <a:gd name="T1" fmla="*/ 0 h 423"/>
                  <a:gd name="T2" fmla="*/ 117 w 879"/>
                  <a:gd name="T3" fmla="*/ 51 h 423"/>
                  <a:gd name="T4" fmla="*/ 240 w 879"/>
                  <a:gd name="T5" fmla="*/ 144 h 423"/>
                  <a:gd name="T6" fmla="*/ 480 w 879"/>
                  <a:gd name="T7" fmla="*/ 192 h 423"/>
                  <a:gd name="T8" fmla="*/ 723 w 879"/>
                  <a:gd name="T9" fmla="*/ 252 h 423"/>
                  <a:gd name="T10" fmla="*/ 879 w 879"/>
                  <a:gd name="T11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9" h="423">
                    <a:moveTo>
                      <a:pt x="0" y="0"/>
                    </a:moveTo>
                    <a:cubicBezTo>
                      <a:pt x="19" y="8"/>
                      <a:pt x="77" y="27"/>
                      <a:pt x="117" y="51"/>
                    </a:cubicBezTo>
                    <a:cubicBezTo>
                      <a:pt x="157" y="75"/>
                      <a:pt x="180" y="121"/>
                      <a:pt x="240" y="144"/>
                    </a:cubicBezTo>
                    <a:cubicBezTo>
                      <a:pt x="300" y="167"/>
                      <a:pt x="400" y="174"/>
                      <a:pt x="480" y="192"/>
                    </a:cubicBezTo>
                    <a:cubicBezTo>
                      <a:pt x="560" y="210"/>
                      <a:pt x="657" y="214"/>
                      <a:pt x="723" y="252"/>
                    </a:cubicBezTo>
                    <a:cubicBezTo>
                      <a:pt x="789" y="290"/>
                      <a:pt x="847" y="388"/>
                      <a:pt x="879" y="423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Freeform 4"/>
              <p:cNvSpPr>
                <a:spLocks/>
              </p:cNvSpPr>
              <p:nvPr/>
            </p:nvSpPr>
            <p:spPr bwMode="auto">
              <a:xfrm>
                <a:off x="864" y="912"/>
                <a:ext cx="816" cy="528"/>
              </a:xfrm>
              <a:custGeom>
                <a:avLst/>
                <a:gdLst>
                  <a:gd name="T0" fmla="*/ 0 w 672"/>
                  <a:gd name="T1" fmla="*/ 0 h 528"/>
                  <a:gd name="T2" fmla="*/ 48 w 672"/>
                  <a:gd name="T3" fmla="*/ 48 h 528"/>
                  <a:gd name="T4" fmla="*/ 96 w 672"/>
                  <a:gd name="T5" fmla="*/ 144 h 528"/>
                  <a:gd name="T6" fmla="*/ 144 w 672"/>
                  <a:gd name="T7" fmla="*/ 192 h 528"/>
                  <a:gd name="T8" fmla="*/ 240 w 672"/>
                  <a:gd name="T9" fmla="*/ 240 h 528"/>
                  <a:gd name="T10" fmla="*/ 384 w 672"/>
                  <a:gd name="T11" fmla="*/ 288 h 528"/>
                  <a:gd name="T12" fmla="*/ 528 w 672"/>
                  <a:gd name="T13" fmla="*/ 288 h 528"/>
                  <a:gd name="T14" fmla="*/ 576 w 672"/>
                  <a:gd name="T15" fmla="*/ 384 h 528"/>
                  <a:gd name="T16" fmla="*/ 672 w 672"/>
                  <a:gd name="T17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2" h="528">
                    <a:moveTo>
                      <a:pt x="0" y="0"/>
                    </a:moveTo>
                    <a:cubicBezTo>
                      <a:pt x="16" y="12"/>
                      <a:pt x="32" y="24"/>
                      <a:pt x="48" y="48"/>
                    </a:cubicBezTo>
                    <a:cubicBezTo>
                      <a:pt x="64" y="72"/>
                      <a:pt x="80" y="120"/>
                      <a:pt x="96" y="144"/>
                    </a:cubicBezTo>
                    <a:cubicBezTo>
                      <a:pt x="112" y="168"/>
                      <a:pt x="120" y="176"/>
                      <a:pt x="144" y="192"/>
                    </a:cubicBezTo>
                    <a:cubicBezTo>
                      <a:pt x="168" y="208"/>
                      <a:pt x="200" y="224"/>
                      <a:pt x="240" y="240"/>
                    </a:cubicBezTo>
                    <a:cubicBezTo>
                      <a:pt x="280" y="256"/>
                      <a:pt x="336" y="280"/>
                      <a:pt x="384" y="288"/>
                    </a:cubicBezTo>
                    <a:cubicBezTo>
                      <a:pt x="432" y="296"/>
                      <a:pt x="496" y="272"/>
                      <a:pt x="528" y="288"/>
                    </a:cubicBezTo>
                    <a:cubicBezTo>
                      <a:pt x="560" y="304"/>
                      <a:pt x="552" y="344"/>
                      <a:pt x="576" y="384"/>
                    </a:cubicBezTo>
                    <a:cubicBezTo>
                      <a:pt x="600" y="424"/>
                      <a:pt x="636" y="476"/>
                      <a:pt x="672" y="528"/>
                    </a:cubicBezTo>
                  </a:path>
                </a:pathLst>
              </a:custGeom>
              <a:noFill/>
              <a:ln w="2857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Freeform 5"/>
              <p:cNvSpPr>
                <a:spLocks/>
              </p:cNvSpPr>
              <p:nvPr/>
            </p:nvSpPr>
            <p:spPr bwMode="auto">
              <a:xfrm>
                <a:off x="864" y="1056"/>
                <a:ext cx="816" cy="528"/>
              </a:xfrm>
              <a:custGeom>
                <a:avLst/>
                <a:gdLst>
                  <a:gd name="T0" fmla="*/ 0 w 816"/>
                  <a:gd name="T1" fmla="*/ 0 h 528"/>
                  <a:gd name="T2" fmla="*/ 48 w 816"/>
                  <a:gd name="T3" fmla="*/ 144 h 528"/>
                  <a:gd name="T4" fmla="*/ 96 w 816"/>
                  <a:gd name="T5" fmla="*/ 288 h 528"/>
                  <a:gd name="T6" fmla="*/ 192 w 816"/>
                  <a:gd name="T7" fmla="*/ 384 h 528"/>
                  <a:gd name="T8" fmla="*/ 480 w 816"/>
                  <a:gd name="T9" fmla="*/ 480 h 528"/>
                  <a:gd name="T10" fmla="*/ 816 w 816"/>
                  <a:gd name="T11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528">
                    <a:moveTo>
                      <a:pt x="0" y="0"/>
                    </a:moveTo>
                    <a:cubicBezTo>
                      <a:pt x="16" y="48"/>
                      <a:pt x="32" y="96"/>
                      <a:pt x="48" y="144"/>
                    </a:cubicBezTo>
                    <a:cubicBezTo>
                      <a:pt x="64" y="192"/>
                      <a:pt x="72" y="248"/>
                      <a:pt x="96" y="288"/>
                    </a:cubicBezTo>
                    <a:cubicBezTo>
                      <a:pt x="120" y="328"/>
                      <a:pt x="128" y="352"/>
                      <a:pt x="192" y="384"/>
                    </a:cubicBezTo>
                    <a:cubicBezTo>
                      <a:pt x="256" y="416"/>
                      <a:pt x="376" y="456"/>
                      <a:pt x="480" y="480"/>
                    </a:cubicBezTo>
                    <a:cubicBezTo>
                      <a:pt x="584" y="504"/>
                      <a:pt x="760" y="520"/>
                      <a:pt x="816" y="528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Text Box 6"/>
              <p:cNvSpPr txBox="1">
                <a:spLocks noChangeArrowheads="1"/>
              </p:cNvSpPr>
              <p:nvPr/>
            </p:nvSpPr>
            <p:spPr bwMode="auto">
              <a:xfrm>
                <a:off x="1213" y="1730"/>
                <a:ext cx="369" cy="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200" i="1" dirty="0"/>
                  <a:t>Grazing Angle</a:t>
                </a:r>
                <a:endParaRPr lang="en-US" altLang="en-US" sz="1400" dirty="0"/>
              </a:p>
            </p:txBody>
          </p:sp>
          <p:sp>
            <p:nvSpPr>
              <p:cNvPr id="38" name="Text Box 7"/>
              <p:cNvSpPr txBox="1">
                <a:spLocks noChangeArrowheads="1"/>
              </p:cNvSpPr>
              <p:nvPr/>
            </p:nvSpPr>
            <p:spPr bwMode="auto">
              <a:xfrm>
                <a:off x="802" y="1726"/>
                <a:ext cx="124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400"/>
                  <a:t>90</a:t>
                </a:r>
              </a:p>
            </p:txBody>
          </p:sp>
          <p:sp>
            <p:nvSpPr>
              <p:cNvPr id="39" name="Text Box 8"/>
              <p:cNvSpPr txBox="1">
                <a:spLocks noChangeArrowheads="1"/>
              </p:cNvSpPr>
              <p:nvPr/>
            </p:nvSpPr>
            <p:spPr bwMode="auto">
              <a:xfrm>
                <a:off x="1776" y="1726"/>
                <a:ext cx="228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r>
                  <a:rPr lang="en-US" altLang="en-US" sz="1400"/>
                  <a:t>0</a:t>
                </a:r>
              </a:p>
            </p:txBody>
          </p:sp>
          <p:sp>
            <p:nvSpPr>
              <p:cNvPr id="40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658" y="1103"/>
                <a:ext cx="217" cy="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200" i="1"/>
                  <a:t>BS (dB)</a:t>
                </a:r>
              </a:p>
            </p:txBody>
          </p:sp>
          <p:sp>
            <p:nvSpPr>
              <p:cNvPr id="41" name="Text Box 10"/>
              <p:cNvSpPr txBox="1">
                <a:spLocks noChangeArrowheads="1"/>
              </p:cNvSpPr>
              <p:nvPr/>
            </p:nvSpPr>
            <p:spPr bwMode="auto">
              <a:xfrm>
                <a:off x="685" y="1630"/>
                <a:ext cx="144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400"/>
                  <a:t>-50</a:t>
                </a:r>
              </a:p>
            </p:txBody>
          </p:sp>
          <p:sp>
            <p:nvSpPr>
              <p:cNvPr id="42" name="Text Box 11"/>
              <p:cNvSpPr txBox="1">
                <a:spLocks noChangeArrowheads="1"/>
              </p:cNvSpPr>
              <p:nvPr/>
            </p:nvSpPr>
            <p:spPr bwMode="auto">
              <a:xfrm>
                <a:off x="685" y="670"/>
                <a:ext cx="144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400"/>
                  <a:t>-10</a:t>
                </a:r>
              </a:p>
            </p:txBody>
          </p:sp>
          <p:sp>
            <p:nvSpPr>
              <p:cNvPr id="43" name="Text Box 12"/>
              <p:cNvSpPr txBox="1">
                <a:spLocks noChangeArrowheads="1"/>
              </p:cNvSpPr>
              <p:nvPr/>
            </p:nvSpPr>
            <p:spPr bwMode="auto">
              <a:xfrm rot="770644">
                <a:off x="1349" y="895"/>
                <a:ext cx="241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600" i="1"/>
                  <a:t>gravel</a:t>
                </a:r>
                <a:endParaRPr lang="en-US" altLang="en-US"/>
              </a:p>
            </p:txBody>
          </p:sp>
          <p:sp>
            <p:nvSpPr>
              <p:cNvPr id="44" name="Text Box 13"/>
              <p:cNvSpPr txBox="1">
                <a:spLocks noChangeArrowheads="1"/>
              </p:cNvSpPr>
              <p:nvPr/>
            </p:nvSpPr>
            <p:spPr bwMode="auto">
              <a:xfrm rot="873745">
                <a:off x="1138" y="1059"/>
                <a:ext cx="194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600" i="1"/>
                  <a:t>sand</a:t>
                </a:r>
                <a:endParaRPr lang="en-US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auto">
              <a:xfrm rot="1245856">
                <a:off x="1085" y="1347"/>
                <a:ext cx="182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600" i="1"/>
                  <a:t>mud</a:t>
                </a:r>
                <a:endParaRPr lang="en-US" alt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328078" y="1075976"/>
              <a:ext cx="2614746" cy="23661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 rot="19298195">
            <a:off x="4088112" y="3315792"/>
            <a:ext cx="165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Specular reflection</a:t>
            </a:r>
            <a:endParaRPr lang="en-US" sz="1400" dirty="0">
              <a:solidFill>
                <a:srgbClr val="00B0F0"/>
              </a:solidFill>
            </a:endParaRPr>
          </a:p>
        </p:txBody>
      </p:sp>
      <p:pic>
        <p:nvPicPr>
          <p:cNvPr id="48" name="Picture 4" descr="http://www.soest.hawaii.edu/GG/HCV/NEWSV2N1/mary3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57"/>
          <a:stretch/>
        </p:blipFill>
        <p:spPr bwMode="auto">
          <a:xfrm>
            <a:off x="6820896" y="4934248"/>
            <a:ext cx="2323104" cy="18123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" name="TextBox 2047"/>
          <p:cNvSpPr txBox="1"/>
          <p:nvPr/>
        </p:nvSpPr>
        <p:spPr>
          <a:xfrm>
            <a:off x="137080" y="4919008"/>
            <a:ext cx="3377859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Impedance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Sediment density and velocity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Large </a:t>
            </a:r>
            <a:r>
              <a:rPr lang="en-GB" sz="1600" dirty="0"/>
              <a:t>impedance contrast will give strong backscatter. E.g. air bubbles </a:t>
            </a:r>
          </a:p>
          <a:p>
            <a:r>
              <a:rPr lang="en-GB" sz="1600" dirty="0"/>
              <a:t>Sub-bottom </a:t>
            </a:r>
            <a:r>
              <a:rPr lang="en-GB" sz="1600" dirty="0" smtClean="0"/>
              <a:t>terms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Sediment </a:t>
            </a:r>
            <a:r>
              <a:rPr lang="en-GB" sz="1600" dirty="0"/>
              <a:t>attenuation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Biological </a:t>
            </a:r>
            <a:r>
              <a:rPr lang="en-GB" sz="1600" dirty="0"/>
              <a:t>life, </a:t>
            </a:r>
            <a:r>
              <a:rPr lang="en-GB" sz="1600" dirty="0" smtClean="0"/>
              <a:t>bubbles</a:t>
            </a:r>
            <a:endParaRPr lang="en-GB" sz="1600" dirty="0"/>
          </a:p>
        </p:txBody>
      </p:sp>
      <p:sp>
        <p:nvSpPr>
          <p:cNvPr id="2049" name="TextBox 2048"/>
          <p:cNvSpPr txBox="1"/>
          <p:nvPr/>
        </p:nvSpPr>
        <p:spPr>
          <a:xfrm>
            <a:off x="224295" y="2835285"/>
            <a:ext cx="1496474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Attenuation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Spreading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Objects in the water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0168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" grpId="0" animBg="1"/>
      <p:bldP spid="2048" grpId="0" animBg="1"/>
      <p:bldP spid="204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3514352" y="4933187"/>
            <a:ext cx="3332815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Roughness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Loss of energy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Require </a:t>
            </a:r>
            <a:r>
              <a:rPr lang="en-GB" sz="1600" dirty="0"/>
              <a:t>some chaotic scattering to return in the receive </a:t>
            </a:r>
            <a:r>
              <a:rPr lang="en-GB" sz="1600" dirty="0" smtClean="0"/>
              <a:t>direction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Frequency dependent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Grain </a:t>
            </a:r>
            <a:r>
              <a:rPr lang="en-GB" sz="1600" dirty="0"/>
              <a:t>size, shells</a:t>
            </a:r>
          </a:p>
          <a:p>
            <a:endParaRPr lang="en-US" sz="1200" dirty="0"/>
          </a:p>
        </p:txBody>
      </p:sp>
      <p:sp>
        <p:nvSpPr>
          <p:cNvPr id="86" name="TextBox 85"/>
          <p:cNvSpPr txBox="1"/>
          <p:nvPr/>
        </p:nvSpPr>
        <p:spPr>
          <a:xfrm>
            <a:off x="2634124" y="1055605"/>
            <a:ext cx="369395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Hardware: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Source level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Gain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Transmit and receive beam pattern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Ceramic sensitivity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 smtClean="0"/>
              <a:t>Pulse Length/Type</a:t>
            </a:r>
            <a:endParaRPr lang="en-US" sz="1600" dirty="0"/>
          </a:p>
        </p:txBody>
      </p:sp>
      <p:grpSp>
        <p:nvGrpSpPr>
          <p:cNvPr id="87" name="Group 86"/>
          <p:cNvGrpSpPr/>
          <p:nvPr/>
        </p:nvGrpSpPr>
        <p:grpSpPr>
          <a:xfrm>
            <a:off x="6820896" y="2758286"/>
            <a:ext cx="2308308" cy="2052404"/>
            <a:chOff x="6328078" y="1075976"/>
            <a:chExt cx="2652394" cy="2366167"/>
          </a:xfrm>
        </p:grpSpPr>
        <p:sp>
          <p:nvSpPr>
            <p:cNvPr id="88" name="TextBox 87"/>
            <p:cNvSpPr txBox="1"/>
            <p:nvPr/>
          </p:nvSpPr>
          <p:spPr>
            <a:xfrm>
              <a:off x="6849492" y="1091560"/>
              <a:ext cx="190703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200" b="1" dirty="0" smtClean="0"/>
                <a:t>Angular Response</a:t>
              </a:r>
              <a:endParaRPr lang="en-US" sz="1200" b="1" dirty="0"/>
            </a:p>
          </p:txBody>
        </p:sp>
        <p:grpSp>
          <p:nvGrpSpPr>
            <p:cNvPr id="89" name="Group 15"/>
            <p:cNvGrpSpPr>
              <a:grpSpLocks/>
            </p:cNvGrpSpPr>
            <p:nvPr/>
          </p:nvGrpSpPr>
          <p:grpSpPr bwMode="auto">
            <a:xfrm>
              <a:off x="6556861" y="1469700"/>
              <a:ext cx="2423611" cy="1940585"/>
              <a:chOff x="685" y="670"/>
              <a:chExt cx="1319" cy="1156"/>
            </a:xfrm>
          </p:grpSpPr>
          <p:sp>
            <p:nvSpPr>
              <p:cNvPr id="91" name="Rectangle 2"/>
              <p:cNvSpPr>
                <a:spLocks noChangeArrowheads="1"/>
              </p:cNvSpPr>
              <p:nvPr/>
            </p:nvSpPr>
            <p:spPr bwMode="auto">
              <a:xfrm>
                <a:off x="864" y="672"/>
                <a:ext cx="1008" cy="100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Freeform 3"/>
              <p:cNvSpPr>
                <a:spLocks/>
              </p:cNvSpPr>
              <p:nvPr/>
            </p:nvSpPr>
            <p:spPr bwMode="auto">
              <a:xfrm>
                <a:off x="864" y="816"/>
                <a:ext cx="879" cy="423"/>
              </a:xfrm>
              <a:custGeom>
                <a:avLst/>
                <a:gdLst>
                  <a:gd name="T0" fmla="*/ 0 w 879"/>
                  <a:gd name="T1" fmla="*/ 0 h 423"/>
                  <a:gd name="T2" fmla="*/ 117 w 879"/>
                  <a:gd name="T3" fmla="*/ 51 h 423"/>
                  <a:gd name="T4" fmla="*/ 240 w 879"/>
                  <a:gd name="T5" fmla="*/ 144 h 423"/>
                  <a:gd name="T6" fmla="*/ 480 w 879"/>
                  <a:gd name="T7" fmla="*/ 192 h 423"/>
                  <a:gd name="T8" fmla="*/ 723 w 879"/>
                  <a:gd name="T9" fmla="*/ 252 h 423"/>
                  <a:gd name="T10" fmla="*/ 879 w 879"/>
                  <a:gd name="T11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9" h="423">
                    <a:moveTo>
                      <a:pt x="0" y="0"/>
                    </a:moveTo>
                    <a:cubicBezTo>
                      <a:pt x="19" y="8"/>
                      <a:pt x="77" y="27"/>
                      <a:pt x="117" y="51"/>
                    </a:cubicBezTo>
                    <a:cubicBezTo>
                      <a:pt x="157" y="75"/>
                      <a:pt x="180" y="121"/>
                      <a:pt x="240" y="144"/>
                    </a:cubicBezTo>
                    <a:cubicBezTo>
                      <a:pt x="300" y="167"/>
                      <a:pt x="400" y="174"/>
                      <a:pt x="480" y="192"/>
                    </a:cubicBezTo>
                    <a:cubicBezTo>
                      <a:pt x="560" y="210"/>
                      <a:pt x="657" y="214"/>
                      <a:pt x="723" y="252"/>
                    </a:cubicBezTo>
                    <a:cubicBezTo>
                      <a:pt x="789" y="290"/>
                      <a:pt x="847" y="388"/>
                      <a:pt x="879" y="423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Freeform 4"/>
              <p:cNvSpPr>
                <a:spLocks/>
              </p:cNvSpPr>
              <p:nvPr/>
            </p:nvSpPr>
            <p:spPr bwMode="auto">
              <a:xfrm>
                <a:off x="864" y="912"/>
                <a:ext cx="816" cy="528"/>
              </a:xfrm>
              <a:custGeom>
                <a:avLst/>
                <a:gdLst>
                  <a:gd name="T0" fmla="*/ 0 w 672"/>
                  <a:gd name="T1" fmla="*/ 0 h 528"/>
                  <a:gd name="T2" fmla="*/ 48 w 672"/>
                  <a:gd name="T3" fmla="*/ 48 h 528"/>
                  <a:gd name="T4" fmla="*/ 96 w 672"/>
                  <a:gd name="T5" fmla="*/ 144 h 528"/>
                  <a:gd name="T6" fmla="*/ 144 w 672"/>
                  <a:gd name="T7" fmla="*/ 192 h 528"/>
                  <a:gd name="T8" fmla="*/ 240 w 672"/>
                  <a:gd name="T9" fmla="*/ 240 h 528"/>
                  <a:gd name="T10" fmla="*/ 384 w 672"/>
                  <a:gd name="T11" fmla="*/ 288 h 528"/>
                  <a:gd name="T12" fmla="*/ 528 w 672"/>
                  <a:gd name="T13" fmla="*/ 288 h 528"/>
                  <a:gd name="T14" fmla="*/ 576 w 672"/>
                  <a:gd name="T15" fmla="*/ 384 h 528"/>
                  <a:gd name="T16" fmla="*/ 672 w 672"/>
                  <a:gd name="T17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2" h="528">
                    <a:moveTo>
                      <a:pt x="0" y="0"/>
                    </a:moveTo>
                    <a:cubicBezTo>
                      <a:pt x="16" y="12"/>
                      <a:pt x="32" y="24"/>
                      <a:pt x="48" y="48"/>
                    </a:cubicBezTo>
                    <a:cubicBezTo>
                      <a:pt x="64" y="72"/>
                      <a:pt x="80" y="120"/>
                      <a:pt x="96" y="144"/>
                    </a:cubicBezTo>
                    <a:cubicBezTo>
                      <a:pt x="112" y="168"/>
                      <a:pt x="120" y="176"/>
                      <a:pt x="144" y="192"/>
                    </a:cubicBezTo>
                    <a:cubicBezTo>
                      <a:pt x="168" y="208"/>
                      <a:pt x="200" y="224"/>
                      <a:pt x="240" y="240"/>
                    </a:cubicBezTo>
                    <a:cubicBezTo>
                      <a:pt x="280" y="256"/>
                      <a:pt x="336" y="280"/>
                      <a:pt x="384" y="288"/>
                    </a:cubicBezTo>
                    <a:cubicBezTo>
                      <a:pt x="432" y="296"/>
                      <a:pt x="496" y="272"/>
                      <a:pt x="528" y="288"/>
                    </a:cubicBezTo>
                    <a:cubicBezTo>
                      <a:pt x="560" y="304"/>
                      <a:pt x="552" y="344"/>
                      <a:pt x="576" y="384"/>
                    </a:cubicBezTo>
                    <a:cubicBezTo>
                      <a:pt x="600" y="424"/>
                      <a:pt x="636" y="476"/>
                      <a:pt x="672" y="528"/>
                    </a:cubicBezTo>
                  </a:path>
                </a:pathLst>
              </a:custGeom>
              <a:noFill/>
              <a:ln w="28575" cap="flat" cmpd="sng">
                <a:solidFill>
                  <a:srgbClr val="99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Freeform 5"/>
              <p:cNvSpPr>
                <a:spLocks/>
              </p:cNvSpPr>
              <p:nvPr/>
            </p:nvSpPr>
            <p:spPr bwMode="auto">
              <a:xfrm>
                <a:off x="864" y="1056"/>
                <a:ext cx="816" cy="528"/>
              </a:xfrm>
              <a:custGeom>
                <a:avLst/>
                <a:gdLst>
                  <a:gd name="T0" fmla="*/ 0 w 816"/>
                  <a:gd name="T1" fmla="*/ 0 h 528"/>
                  <a:gd name="T2" fmla="*/ 48 w 816"/>
                  <a:gd name="T3" fmla="*/ 144 h 528"/>
                  <a:gd name="T4" fmla="*/ 96 w 816"/>
                  <a:gd name="T5" fmla="*/ 288 h 528"/>
                  <a:gd name="T6" fmla="*/ 192 w 816"/>
                  <a:gd name="T7" fmla="*/ 384 h 528"/>
                  <a:gd name="T8" fmla="*/ 480 w 816"/>
                  <a:gd name="T9" fmla="*/ 480 h 528"/>
                  <a:gd name="T10" fmla="*/ 816 w 816"/>
                  <a:gd name="T11" fmla="*/ 528 h 5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6" h="528">
                    <a:moveTo>
                      <a:pt x="0" y="0"/>
                    </a:moveTo>
                    <a:cubicBezTo>
                      <a:pt x="16" y="48"/>
                      <a:pt x="32" y="96"/>
                      <a:pt x="48" y="144"/>
                    </a:cubicBezTo>
                    <a:cubicBezTo>
                      <a:pt x="64" y="192"/>
                      <a:pt x="72" y="248"/>
                      <a:pt x="96" y="288"/>
                    </a:cubicBezTo>
                    <a:cubicBezTo>
                      <a:pt x="120" y="328"/>
                      <a:pt x="128" y="352"/>
                      <a:pt x="192" y="384"/>
                    </a:cubicBezTo>
                    <a:cubicBezTo>
                      <a:pt x="256" y="416"/>
                      <a:pt x="376" y="456"/>
                      <a:pt x="480" y="480"/>
                    </a:cubicBezTo>
                    <a:cubicBezTo>
                      <a:pt x="584" y="504"/>
                      <a:pt x="760" y="520"/>
                      <a:pt x="816" y="528"/>
                    </a:cubicBezTo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Text Box 6"/>
              <p:cNvSpPr txBox="1">
                <a:spLocks noChangeArrowheads="1"/>
              </p:cNvSpPr>
              <p:nvPr/>
            </p:nvSpPr>
            <p:spPr bwMode="auto">
              <a:xfrm>
                <a:off x="1213" y="1730"/>
                <a:ext cx="369" cy="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200" i="1" dirty="0"/>
                  <a:t>Grazing Angle</a:t>
                </a:r>
                <a:endParaRPr lang="en-US" altLang="en-US" sz="1400" dirty="0"/>
              </a:p>
            </p:txBody>
          </p:sp>
          <p:sp>
            <p:nvSpPr>
              <p:cNvPr id="96" name="Text Box 7"/>
              <p:cNvSpPr txBox="1">
                <a:spLocks noChangeArrowheads="1"/>
              </p:cNvSpPr>
              <p:nvPr/>
            </p:nvSpPr>
            <p:spPr bwMode="auto">
              <a:xfrm>
                <a:off x="802" y="1726"/>
                <a:ext cx="124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400"/>
                  <a:t>90</a:t>
                </a:r>
              </a:p>
            </p:txBody>
          </p:sp>
          <p:sp>
            <p:nvSpPr>
              <p:cNvPr id="97" name="Text Box 8"/>
              <p:cNvSpPr txBox="1">
                <a:spLocks noChangeArrowheads="1"/>
              </p:cNvSpPr>
              <p:nvPr/>
            </p:nvSpPr>
            <p:spPr bwMode="auto">
              <a:xfrm>
                <a:off x="1776" y="1726"/>
                <a:ext cx="228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r>
                  <a:rPr lang="en-US" altLang="en-US" sz="1400"/>
                  <a:t>0</a:t>
                </a:r>
              </a:p>
            </p:txBody>
          </p:sp>
          <p:sp>
            <p:nvSpPr>
              <p:cNvPr id="98" name="Text Box 9"/>
              <p:cNvSpPr txBox="1">
                <a:spLocks noChangeArrowheads="1"/>
              </p:cNvSpPr>
              <p:nvPr/>
            </p:nvSpPr>
            <p:spPr bwMode="auto">
              <a:xfrm rot="-5400000">
                <a:off x="658" y="1103"/>
                <a:ext cx="217" cy="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200" i="1"/>
                  <a:t>BS (dB)</a:t>
                </a:r>
              </a:p>
            </p:txBody>
          </p:sp>
          <p:sp>
            <p:nvSpPr>
              <p:cNvPr id="99" name="Text Box 10"/>
              <p:cNvSpPr txBox="1">
                <a:spLocks noChangeArrowheads="1"/>
              </p:cNvSpPr>
              <p:nvPr/>
            </p:nvSpPr>
            <p:spPr bwMode="auto">
              <a:xfrm>
                <a:off x="685" y="1630"/>
                <a:ext cx="144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400"/>
                  <a:t>-50</a:t>
                </a:r>
              </a:p>
            </p:txBody>
          </p:sp>
          <p:sp>
            <p:nvSpPr>
              <p:cNvPr id="100" name="Text Box 11"/>
              <p:cNvSpPr txBox="1">
                <a:spLocks noChangeArrowheads="1"/>
              </p:cNvSpPr>
              <p:nvPr/>
            </p:nvSpPr>
            <p:spPr bwMode="auto">
              <a:xfrm>
                <a:off x="685" y="670"/>
                <a:ext cx="144" cy="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400"/>
                  <a:t>-10</a:t>
                </a:r>
              </a:p>
            </p:txBody>
          </p:sp>
          <p:sp>
            <p:nvSpPr>
              <p:cNvPr id="101" name="Text Box 12"/>
              <p:cNvSpPr txBox="1">
                <a:spLocks noChangeArrowheads="1"/>
              </p:cNvSpPr>
              <p:nvPr/>
            </p:nvSpPr>
            <p:spPr bwMode="auto">
              <a:xfrm rot="770644">
                <a:off x="1349" y="895"/>
                <a:ext cx="241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600" i="1"/>
                  <a:t>gravel</a:t>
                </a:r>
                <a:endParaRPr lang="en-US" altLang="en-US"/>
              </a:p>
            </p:txBody>
          </p:sp>
          <p:sp>
            <p:nvSpPr>
              <p:cNvPr id="102" name="Text Box 13"/>
              <p:cNvSpPr txBox="1">
                <a:spLocks noChangeArrowheads="1"/>
              </p:cNvSpPr>
              <p:nvPr/>
            </p:nvSpPr>
            <p:spPr bwMode="auto">
              <a:xfrm rot="873745">
                <a:off x="1138" y="1059"/>
                <a:ext cx="194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600" i="1"/>
                  <a:t>sand</a:t>
                </a:r>
                <a:endParaRPr lang="en-US" altLang="en-US"/>
              </a:p>
            </p:txBody>
          </p:sp>
          <p:sp>
            <p:nvSpPr>
              <p:cNvPr id="103" name="Text Box 14"/>
              <p:cNvSpPr txBox="1">
                <a:spLocks noChangeArrowheads="1"/>
              </p:cNvSpPr>
              <p:nvPr/>
            </p:nvSpPr>
            <p:spPr bwMode="auto">
              <a:xfrm rot="1245856">
                <a:off x="1085" y="1347"/>
                <a:ext cx="182" cy="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r>
                  <a:rPr lang="en-US" altLang="en-US" sz="1600" i="1"/>
                  <a:t>mud</a:t>
                </a:r>
                <a:endParaRPr lang="en-US" altLang="en-US"/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6328078" y="1075976"/>
              <a:ext cx="2614746" cy="23661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" name="Picture 4" descr="http://www.soest.hawaii.edu/GG/HCV/NEWSV2N1/mary3_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57"/>
          <a:stretch/>
        </p:blipFill>
        <p:spPr bwMode="auto">
          <a:xfrm>
            <a:off x="6820896" y="4934248"/>
            <a:ext cx="2323104" cy="181232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37080" y="4919008"/>
            <a:ext cx="3377859" cy="181588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Impedance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Sediment density and velocity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Large </a:t>
            </a:r>
            <a:r>
              <a:rPr lang="en-GB" sz="1600" dirty="0"/>
              <a:t>impedance contrast will give strong backscatter. E.g. air bubbles </a:t>
            </a:r>
          </a:p>
          <a:p>
            <a:r>
              <a:rPr lang="en-GB" sz="1600" dirty="0"/>
              <a:t>Sub-bottom </a:t>
            </a:r>
            <a:r>
              <a:rPr lang="en-GB" sz="1600" dirty="0" smtClean="0"/>
              <a:t>terms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Sediment </a:t>
            </a:r>
            <a:r>
              <a:rPr lang="en-GB" sz="1600" dirty="0"/>
              <a:t>attenuation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 smtClean="0"/>
              <a:t>Biological </a:t>
            </a:r>
            <a:r>
              <a:rPr lang="en-GB" sz="1600" dirty="0"/>
              <a:t>life, </a:t>
            </a:r>
            <a:r>
              <a:rPr lang="en-GB" sz="1600" dirty="0" smtClean="0"/>
              <a:t>bubbles</a:t>
            </a:r>
            <a:endParaRPr lang="en-GB" sz="1600" dirty="0"/>
          </a:p>
        </p:txBody>
      </p:sp>
      <p:sp>
        <p:nvSpPr>
          <p:cNvPr id="106" name="TextBox 105"/>
          <p:cNvSpPr txBox="1"/>
          <p:nvPr/>
        </p:nvSpPr>
        <p:spPr>
          <a:xfrm>
            <a:off x="224295" y="2835285"/>
            <a:ext cx="1496474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Attenuation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Spreading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Objects in the water</a:t>
            </a:r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096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Can we account for all this? We try ….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086966" y="4411412"/>
            <a:ext cx="4358640" cy="434340"/>
          </a:xfrm>
          <a:custGeom>
            <a:avLst/>
            <a:gdLst>
              <a:gd name="connsiteX0" fmla="*/ 0 w 4358640"/>
              <a:gd name="connsiteY0" fmla="*/ 68580 h 434340"/>
              <a:gd name="connsiteX1" fmla="*/ 0 w 4358640"/>
              <a:gd name="connsiteY1" fmla="*/ 68580 h 434340"/>
              <a:gd name="connsiteX2" fmla="*/ 68580 w 4358640"/>
              <a:gd name="connsiteY2" fmla="*/ 60960 h 434340"/>
              <a:gd name="connsiteX3" fmla="*/ 114300 w 4358640"/>
              <a:gd name="connsiteY3" fmla="*/ 45720 h 434340"/>
              <a:gd name="connsiteX4" fmla="*/ 160020 w 4358640"/>
              <a:gd name="connsiteY4" fmla="*/ 30480 h 434340"/>
              <a:gd name="connsiteX5" fmla="*/ 182880 w 4358640"/>
              <a:gd name="connsiteY5" fmla="*/ 22860 h 434340"/>
              <a:gd name="connsiteX6" fmla="*/ 259080 w 4358640"/>
              <a:gd name="connsiteY6" fmla="*/ 15240 h 434340"/>
              <a:gd name="connsiteX7" fmla="*/ 434340 w 4358640"/>
              <a:gd name="connsiteY7" fmla="*/ 22860 h 434340"/>
              <a:gd name="connsiteX8" fmla="*/ 472440 w 4358640"/>
              <a:gd name="connsiteY8" fmla="*/ 60960 h 434340"/>
              <a:gd name="connsiteX9" fmla="*/ 495300 w 4358640"/>
              <a:gd name="connsiteY9" fmla="*/ 76200 h 434340"/>
              <a:gd name="connsiteX10" fmla="*/ 716280 w 4358640"/>
              <a:gd name="connsiteY10" fmla="*/ 53340 h 434340"/>
              <a:gd name="connsiteX11" fmla="*/ 792480 w 4358640"/>
              <a:gd name="connsiteY11" fmla="*/ 30480 h 434340"/>
              <a:gd name="connsiteX12" fmla="*/ 815340 w 4358640"/>
              <a:gd name="connsiteY12" fmla="*/ 22860 h 434340"/>
              <a:gd name="connsiteX13" fmla="*/ 838200 w 4358640"/>
              <a:gd name="connsiteY13" fmla="*/ 15240 h 434340"/>
              <a:gd name="connsiteX14" fmla="*/ 1097280 w 4358640"/>
              <a:gd name="connsiteY14" fmla="*/ 22860 h 434340"/>
              <a:gd name="connsiteX15" fmla="*/ 1165860 w 4358640"/>
              <a:gd name="connsiteY15" fmla="*/ 60960 h 434340"/>
              <a:gd name="connsiteX16" fmla="*/ 1249680 w 4358640"/>
              <a:gd name="connsiteY16" fmla="*/ 76200 h 434340"/>
              <a:gd name="connsiteX17" fmla="*/ 1485900 w 4358640"/>
              <a:gd name="connsiteY17" fmla="*/ 60960 h 434340"/>
              <a:gd name="connsiteX18" fmla="*/ 1562100 w 4358640"/>
              <a:gd name="connsiteY18" fmla="*/ 30480 h 434340"/>
              <a:gd name="connsiteX19" fmla="*/ 1607820 w 4358640"/>
              <a:gd name="connsiteY19" fmla="*/ 15240 h 434340"/>
              <a:gd name="connsiteX20" fmla="*/ 1630680 w 4358640"/>
              <a:gd name="connsiteY20" fmla="*/ 7620 h 434340"/>
              <a:gd name="connsiteX21" fmla="*/ 1676400 w 4358640"/>
              <a:gd name="connsiteY21" fmla="*/ 0 h 434340"/>
              <a:gd name="connsiteX22" fmla="*/ 1790700 w 4358640"/>
              <a:gd name="connsiteY22" fmla="*/ 7620 h 434340"/>
              <a:gd name="connsiteX23" fmla="*/ 1927860 w 4358640"/>
              <a:gd name="connsiteY23" fmla="*/ 15240 h 434340"/>
              <a:gd name="connsiteX24" fmla="*/ 1973580 w 4358640"/>
              <a:gd name="connsiteY24" fmla="*/ 45720 h 434340"/>
              <a:gd name="connsiteX25" fmla="*/ 2042160 w 4358640"/>
              <a:gd name="connsiteY25" fmla="*/ 76200 h 434340"/>
              <a:gd name="connsiteX26" fmla="*/ 2118360 w 4358640"/>
              <a:gd name="connsiteY26" fmla="*/ 106680 h 434340"/>
              <a:gd name="connsiteX27" fmla="*/ 2286000 w 4358640"/>
              <a:gd name="connsiteY27" fmla="*/ 99060 h 434340"/>
              <a:gd name="connsiteX28" fmla="*/ 2316480 w 4358640"/>
              <a:gd name="connsiteY28" fmla="*/ 91440 h 434340"/>
              <a:gd name="connsiteX29" fmla="*/ 2430780 w 4358640"/>
              <a:gd name="connsiteY29" fmla="*/ 83820 h 434340"/>
              <a:gd name="connsiteX30" fmla="*/ 2537460 w 4358640"/>
              <a:gd name="connsiteY30" fmla="*/ 60960 h 434340"/>
              <a:gd name="connsiteX31" fmla="*/ 2651760 w 4358640"/>
              <a:gd name="connsiteY31" fmla="*/ 45720 h 434340"/>
              <a:gd name="connsiteX32" fmla="*/ 2827020 w 4358640"/>
              <a:gd name="connsiteY32" fmla="*/ 53340 h 434340"/>
              <a:gd name="connsiteX33" fmla="*/ 2887980 w 4358640"/>
              <a:gd name="connsiteY33" fmla="*/ 68580 h 434340"/>
              <a:gd name="connsiteX34" fmla="*/ 2926080 w 4358640"/>
              <a:gd name="connsiteY34" fmla="*/ 76200 h 434340"/>
              <a:gd name="connsiteX35" fmla="*/ 2948940 w 4358640"/>
              <a:gd name="connsiteY35" fmla="*/ 83820 h 434340"/>
              <a:gd name="connsiteX36" fmla="*/ 2979420 w 4358640"/>
              <a:gd name="connsiteY36" fmla="*/ 91440 h 434340"/>
              <a:gd name="connsiteX37" fmla="*/ 3002280 w 4358640"/>
              <a:gd name="connsiteY37" fmla="*/ 106680 h 434340"/>
              <a:gd name="connsiteX38" fmla="*/ 3063240 w 4358640"/>
              <a:gd name="connsiteY38" fmla="*/ 121920 h 434340"/>
              <a:gd name="connsiteX39" fmla="*/ 3131820 w 4358640"/>
              <a:gd name="connsiteY39" fmla="*/ 137160 h 434340"/>
              <a:gd name="connsiteX40" fmla="*/ 3352800 w 4358640"/>
              <a:gd name="connsiteY40" fmla="*/ 129540 h 434340"/>
              <a:gd name="connsiteX41" fmla="*/ 3375660 w 4358640"/>
              <a:gd name="connsiteY41" fmla="*/ 121920 h 434340"/>
              <a:gd name="connsiteX42" fmla="*/ 3535680 w 4358640"/>
              <a:gd name="connsiteY42" fmla="*/ 106680 h 434340"/>
              <a:gd name="connsiteX43" fmla="*/ 3566160 w 4358640"/>
              <a:gd name="connsiteY43" fmla="*/ 99060 h 434340"/>
              <a:gd name="connsiteX44" fmla="*/ 3589020 w 4358640"/>
              <a:gd name="connsiteY44" fmla="*/ 91440 h 434340"/>
              <a:gd name="connsiteX45" fmla="*/ 3931920 w 4358640"/>
              <a:gd name="connsiteY45" fmla="*/ 99060 h 434340"/>
              <a:gd name="connsiteX46" fmla="*/ 3977640 w 4358640"/>
              <a:gd name="connsiteY46" fmla="*/ 121920 h 434340"/>
              <a:gd name="connsiteX47" fmla="*/ 4008120 w 4358640"/>
              <a:gd name="connsiteY47" fmla="*/ 129540 h 434340"/>
              <a:gd name="connsiteX48" fmla="*/ 4358640 w 4358640"/>
              <a:gd name="connsiteY48" fmla="*/ 137160 h 434340"/>
              <a:gd name="connsiteX49" fmla="*/ 4358640 w 4358640"/>
              <a:gd name="connsiteY49" fmla="*/ 434340 h 434340"/>
              <a:gd name="connsiteX50" fmla="*/ 15240 w 4358640"/>
              <a:gd name="connsiteY50" fmla="*/ 403860 h 434340"/>
              <a:gd name="connsiteX51" fmla="*/ 22860 w 4358640"/>
              <a:gd name="connsiteY51" fmla="*/ 121920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358640" h="434340">
                <a:moveTo>
                  <a:pt x="0" y="68580"/>
                </a:moveTo>
                <a:lnTo>
                  <a:pt x="0" y="68580"/>
                </a:lnTo>
                <a:cubicBezTo>
                  <a:pt x="22860" y="66040"/>
                  <a:pt x="46026" y="65471"/>
                  <a:pt x="68580" y="60960"/>
                </a:cubicBezTo>
                <a:cubicBezTo>
                  <a:pt x="84332" y="57810"/>
                  <a:pt x="99060" y="50800"/>
                  <a:pt x="114300" y="45720"/>
                </a:cubicBezTo>
                <a:lnTo>
                  <a:pt x="160020" y="30480"/>
                </a:lnTo>
                <a:cubicBezTo>
                  <a:pt x="167640" y="27940"/>
                  <a:pt x="174888" y="23659"/>
                  <a:pt x="182880" y="22860"/>
                </a:cubicBezTo>
                <a:lnTo>
                  <a:pt x="259080" y="15240"/>
                </a:lnTo>
                <a:cubicBezTo>
                  <a:pt x="317500" y="17780"/>
                  <a:pt x="376250" y="16157"/>
                  <a:pt x="434340" y="22860"/>
                </a:cubicBezTo>
                <a:cubicBezTo>
                  <a:pt x="457310" y="25510"/>
                  <a:pt x="459630" y="48150"/>
                  <a:pt x="472440" y="60960"/>
                </a:cubicBezTo>
                <a:cubicBezTo>
                  <a:pt x="478916" y="67436"/>
                  <a:pt x="487680" y="71120"/>
                  <a:pt x="495300" y="76200"/>
                </a:cubicBezTo>
                <a:cubicBezTo>
                  <a:pt x="676242" y="67584"/>
                  <a:pt x="603514" y="81532"/>
                  <a:pt x="716280" y="53340"/>
                </a:cubicBezTo>
                <a:cubicBezTo>
                  <a:pt x="762345" y="41824"/>
                  <a:pt x="736825" y="49032"/>
                  <a:pt x="792480" y="30480"/>
                </a:cubicBezTo>
                <a:lnTo>
                  <a:pt x="815340" y="22860"/>
                </a:lnTo>
                <a:lnTo>
                  <a:pt x="838200" y="15240"/>
                </a:lnTo>
                <a:cubicBezTo>
                  <a:pt x="924560" y="17780"/>
                  <a:pt x="1011009" y="18197"/>
                  <a:pt x="1097280" y="22860"/>
                </a:cubicBezTo>
                <a:cubicBezTo>
                  <a:pt x="1129034" y="24576"/>
                  <a:pt x="1132799" y="52695"/>
                  <a:pt x="1165860" y="60960"/>
                </a:cubicBezTo>
                <a:cubicBezTo>
                  <a:pt x="1213764" y="72936"/>
                  <a:pt x="1185973" y="67099"/>
                  <a:pt x="1249680" y="76200"/>
                </a:cubicBezTo>
                <a:cubicBezTo>
                  <a:pt x="1278672" y="75040"/>
                  <a:pt x="1420512" y="77307"/>
                  <a:pt x="1485900" y="60960"/>
                </a:cubicBezTo>
                <a:cubicBezTo>
                  <a:pt x="1553293" y="44112"/>
                  <a:pt x="1509546" y="51501"/>
                  <a:pt x="1562100" y="30480"/>
                </a:cubicBezTo>
                <a:cubicBezTo>
                  <a:pt x="1577015" y="24514"/>
                  <a:pt x="1592580" y="20320"/>
                  <a:pt x="1607820" y="15240"/>
                </a:cubicBezTo>
                <a:cubicBezTo>
                  <a:pt x="1615440" y="12700"/>
                  <a:pt x="1622757" y="8940"/>
                  <a:pt x="1630680" y="7620"/>
                </a:cubicBezTo>
                <a:lnTo>
                  <a:pt x="1676400" y="0"/>
                </a:lnTo>
                <a:lnTo>
                  <a:pt x="1790700" y="7620"/>
                </a:lnTo>
                <a:cubicBezTo>
                  <a:pt x="1836407" y="10390"/>
                  <a:pt x="1883032" y="5901"/>
                  <a:pt x="1927860" y="15240"/>
                </a:cubicBezTo>
                <a:cubicBezTo>
                  <a:pt x="1945791" y="18976"/>
                  <a:pt x="1956204" y="39928"/>
                  <a:pt x="1973580" y="45720"/>
                </a:cubicBezTo>
                <a:cubicBezTo>
                  <a:pt x="2129661" y="97747"/>
                  <a:pt x="1947971" y="32728"/>
                  <a:pt x="2042160" y="76200"/>
                </a:cubicBezTo>
                <a:cubicBezTo>
                  <a:pt x="2066999" y="87664"/>
                  <a:pt x="2118360" y="106680"/>
                  <a:pt x="2118360" y="106680"/>
                </a:cubicBezTo>
                <a:cubicBezTo>
                  <a:pt x="2174240" y="104140"/>
                  <a:pt x="2230227" y="103350"/>
                  <a:pt x="2286000" y="99060"/>
                </a:cubicBezTo>
                <a:cubicBezTo>
                  <a:pt x="2296442" y="98257"/>
                  <a:pt x="2306065" y="92536"/>
                  <a:pt x="2316480" y="91440"/>
                </a:cubicBezTo>
                <a:cubicBezTo>
                  <a:pt x="2354455" y="87443"/>
                  <a:pt x="2392680" y="86360"/>
                  <a:pt x="2430780" y="83820"/>
                </a:cubicBezTo>
                <a:cubicBezTo>
                  <a:pt x="2476732" y="72332"/>
                  <a:pt x="2493206" y="66492"/>
                  <a:pt x="2537460" y="60960"/>
                </a:cubicBezTo>
                <a:cubicBezTo>
                  <a:pt x="2656243" y="46112"/>
                  <a:pt x="2573562" y="61360"/>
                  <a:pt x="2651760" y="45720"/>
                </a:cubicBezTo>
                <a:cubicBezTo>
                  <a:pt x="2710180" y="48260"/>
                  <a:pt x="2768817" y="47707"/>
                  <a:pt x="2827020" y="53340"/>
                </a:cubicBezTo>
                <a:cubicBezTo>
                  <a:pt x="2847868" y="55358"/>
                  <a:pt x="2867441" y="64472"/>
                  <a:pt x="2887980" y="68580"/>
                </a:cubicBezTo>
                <a:cubicBezTo>
                  <a:pt x="2900680" y="71120"/>
                  <a:pt x="2913515" y="73059"/>
                  <a:pt x="2926080" y="76200"/>
                </a:cubicBezTo>
                <a:cubicBezTo>
                  <a:pt x="2933872" y="78148"/>
                  <a:pt x="2941217" y="81613"/>
                  <a:pt x="2948940" y="83820"/>
                </a:cubicBezTo>
                <a:cubicBezTo>
                  <a:pt x="2959010" y="86697"/>
                  <a:pt x="2969260" y="88900"/>
                  <a:pt x="2979420" y="91440"/>
                </a:cubicBezTo>
                <a:cubicBezTo>
                  <a:pt x="2987040" y="96520"/>
                  <a:pt x="2993673" y="103550"/>
                  <a:pt x="3002280" y="106680"/>
                </a:cubicBezTo>
                <a:cubicBezTo>
                  <a:pt x="3021964" y="113838"/>
                  <a:pt x="3043369" y="115296"/>
                  <a:pt x="3063240" y="121920"/>
                </a:cubicBezTo>
                <a:cubicBezTo>
                  <a:pt x="3100757" y="134426"/>
                  <a:pt x="3078177" y="128220"/>
                  <a:pt x="3131820" y="137160"/>
                </a:cubicBezTo>
                <a:cubicBezTo>
                  <a:pt x="3205480" y="134620"/>
                  <a:pt x="3279240" y="134138"/>
                  <a:pt x="3352800" y="129540"/>
                </a:cubicBezTo>
                <a:cubicBezTo>
                  <a:pt x="3360817" y="129039"/>
                  <a:pt x="3367757" y="123357"/>
                  <a:pt x="3375660" y="121920"/>
                </a:cubicBezTo>
                <a:cubicBezTo>
                  <a:pt x="3418662" y="114102"/>
                  <a:pt x="3498389" y="109549"/>
                  <a:pt x="3535680" y="106680"/>
                </a:cubicBezTo>
                <a:cubicBezTo>
                  <a:pt x="3545840" y="104140"/>
                  <a:pt x="3556090" y="101937"/>
                  <a:pt x="3566160" y="99060"/>
                </a:cubicBezTo>
                <a:cubicBezTo>
                  <a:pt x="3573883" y="96853"/>
                  <a:pt x="3580988" y="91440"/>
                  <a:pt x="3589020" y="91440"/>
                </a:cubicBezTo>
                <a:cubicBezTo>
                  <a:pt x="3703348" y="91440"/>
                  <a:pt x="3817620" y="96520"/>
                  <a:pt x="3931920" y="99060"/>
                </a:cubicBezTo>
                <a:cubicBezTo>
                  <a:pt x="4028246" y="131169"/>
                  <a:pt x="3874239" y="77605"/>
                  <a:pt x="3977640" y="121920"/>
                </a:cubicBezTo>
                <a:cubicBezTo>
                  <a:pt x="3987266" y="126045"/>
                  <a:pt x="3997897" y="127268"/>
                  <a:pt x="4008120" y="129540"/>
                </a:cubicBezTo>
                <a:cubicBezTo>
                  <a:pt x="4134316" y="157584"/>
                  <a:pt x="4146014" y="137160"/>
                  <a:pt x="4358640" y="137160"/>
                </a:cubicBezTo>
                <a:lnTo>
                  <a:pt x="4358640" y="434340"/>
                </a:lnTo>
                <a:lnTo>
                  <a:pt x="15240" y="403860"/>
                </a:lnTo>
                <a:lnTo>
                  <a:pt x="22860" y="121920"/>
                </a:lnTo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28" idx="2"/>
            <a:endCxn id="7" idx="18"/>
          </p:cNvCxnSpPr>
          <p:nvPr/>
        </p:nvCxnSpPr>
        <p:spPr>
          <a:xfrm>
            <a:off x="2140083" y="1563437"/>
            <a:ext cx="1508983" cy="2878455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28" idx="2"/>
            <a:endCxn id="7" idx="23"/>
          </p:cNvCxnSpPr>
          <p:nvPr/>
        </p:nvCxnSpPr>
        <p:spPr>
          <a:xfrm>
            <a:off x="2140083" y="1563437"/>
            <a:ext cx="1874743" cy="2863215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 rot="10800000">
            <a:off x="1785847" y="1657734"/>
            <a:ext cx="226521" cy="267462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136746" y="4063750"/>
            <a:ext cx="129540" cy="34766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36746" y="4184241"/>
            <a:ext cx="508573" cy="242411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172879" y="4358787"/>
            <a:ext cx="449580" cy="52625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984159" y="3957069"/>
            <a:ext cx="508573" cy="454342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2984159" y="4184240"/>
            <a:ext cx="508573" cy="242411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020292" y="4358786"/>
            <a:ext cx="449580" cy="52625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3372779" y="4200134"/>
            <a:ext cx="97094" cy="21127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10800000">
            <a:off x="1755368" y="4519998"/>
            <a:ext cx="226521" cy="32575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Arrow 20"/>
          <p:cNvSpPr/>
          <p:nvPr/>
        </p:nvSpPr>
        <p:spPr>
          <a:xfrm rot="3565080">
            <a:off x="3314586" y="3784565"/>
            <a:ext cx="399847" cy="23915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3487440">
            <a:off x="3362907" y="3532226"/>
            <a:ext cx="1044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Seabed</a:t>
            </a:r>
            <a:r>
              <a:rPr lang="en-GB" sz="1400" dirty="0" smtClean="0"/>
              <a:t> Backscatter</a:t>
            </a:r>
            <a:endParaRPr lang="en-US" sz="1400" dirty="0"/>
          </a:p>
        </p:txBody>
      </p:sp>
      <p:cxnSp>
        <p:nvCxnSpPr>
          <p:cNvPr id="24" name="Straight Connector 23"/>
          <p:cNvCxnSpPr>
            <a:endCxn id="7" idx="23"/>
          </p:cNvCxnSpPr>
          <p:nvPr/>
        </p:nvCxnSpPr>
        <p:spPr>
          <a:xfrm flipH="1">
            <a:off x="4014826" y="3426116"/>
            <a:ext cx="1282730" cy="1000536"/>
          </a:xfrm>
          <a:prstGeom prst="line">
            <a:avLst/>
          </a:prstGeom>
          <a:ln w="1905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91979" y="4062320"/>
            <a:ext cx="61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7030A0"/>
                </a:solidFill>
              </a:rPr>
              <a:t>scatter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2134" y="3994395"/>
            <a:ext cx="61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7030A0"/>
                </a:solidFill>
              </a:rPr>
              <a:t>scatter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99108" y="1436437"/>
            <a:ext cx="481949" cy="127000"/>
            <a:chOff x="1563761" y="2216150"/>
            <a:chExt cx="481949" cy="127000"/>
          </a:xfrm>
        </p:grpSpPr>
        <p:sp>
          <p:nvSpPr>
            <p:cNvPr id="28" name="Rectangle 27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 rot="19298195">
            <a:off x="4088112" y="3315792"/>
            <a:ext cx="1655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Specular reflection</a:t>
            </a:r>
            <a:endParaRPr lang="en-US" sz="1400" dirty="0">
              <a:solidFill>
                <a:srgbClr val="00B0F0"/>
              </a:solidFill>
            </a:endParaRPr>
          </a:p>
        </p:txBody>
      </p:sp>
      <p:sp>
        <p:nvSpPr>
          <p:cNvPr id="3" name="AutoShape 2" descr="Image result for post it no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post it not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AutoShape 6" descr="https://media.licdn.com/mpr/mpr/AAEAAQAAAAAAAAmVAAAAJDhhMjg0MDNmLWUzNjktNDZiMS04Mjc5LWFmZDg4NTIwMDJjMw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99255" y="3256752"/>
            <a:ext cx="1509794" cy="1080849"/>
            <a:chOff x="99255" y="3256752"/>
            <a:chExt cx="1509794" cy="108084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3" t="10854" r="9131" b="11154"/>
            <a:stretch/>
          </p:blipFill>
          <p:spPr>
            <a:xfrm rot="20646924">
              <a:off x="99255" y="3256752"/>
              <a:ext cx="1509794" cy="1080849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 rot="20553294">
              <a:off x="209131" y="3624760"/>
              <a:ext cx="1221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>
                  <a:latin typeface="Comic Sans MS" panose="030F0702030302020204" pitchFamily="66" charset="0"/>
                </a:rPr>
                <a:t>HW/SW gains 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579464" y="5260608"/>
            <a:ext cx="1509794" cy="1080849"/>
            <a:chOff x="579464" y="5260608"/>
            <a:chExt cx="1509794" cy="1080849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3" t="10854" r="9131" b="11154"/>
            <a:stretch/>
          </p:blipFill>
          <p:spPr>
            <a:xfrm rot="20646924">
              <a:off x="579464" y="5260608"/>
              <a:ext cx="1509794" cy="1080849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 rot="20553294">
              <a:off x="689340" y="5628616"/>
              <a:ext cx="12215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Comic Sans MS" panose="030F0702030302020204" pitchFamily="66" charset="0"/>
                </a:rPr>
                <a:t>???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685610" y="3650911"/>
            <a:ext cx="2037355" cy="1458525"/>
            <a:chOff x="5685610" y="3650911"/>
            <a:chExt cx="2037355" cy="1458525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3" t="10854" r="9131" b="11154"/>
            <a:stretch/>
          </p:blipFill>
          <p:spPr>
            <a:xfrm rot="20646924">
              <a:off x="5685610" y="3650911"/>
              <a:ext cx="2037355" cy="1458525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 rot="20390575">
              <a:off x="5902014" y="3969890"/>
              <a:ext cx="159608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omic Sans MS" panose="030F0702030302020204" pitchFamily="66" charset="0"/>
                </a:rPr>
                <a:t>Correct for angular response in Software.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922402" y="1219673"/>
            <a:ext cx="1908960" cy="1366609"/>
            <a:chOff x="2922402" y="1219673"/>
            <a:chExt cx="1908960" cy="1366609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3" t="10854" r="9131" b="11154"/>
            <a:stretch/>
          </p:blipFill>
          <p:spPr>
            <a:xfrm rot="21245580">
              <a:off x="2922402" y="1219673"/>
              <a:ext cx="1908960" cy="1366609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 rot="20588197">
              <a:off x="3180471" y="1551596"/>
              <a:ext cx="12215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omic Sans MS" panose="030F0702030302020204" pitchFamily="66" charset="0"/>
                </a:rPr>
                <a:t>Normalized Backscatter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74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not all created equ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685"/>
            <a:ext cx="9144000" cy="606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89452" y="145431"/>
            <a:ext cx="9233452" cy="1143000"/>
          </a:xfrm>
        </p:spPr>
        <p:txBody>
          <a:bodyPr>
            <a:normAutofit/>
          </a:bodyPr>
          <a:lstStyle/>
          <a:p>
            <a:pPr algn="ctr"/>
            <a:r>
              <a:rPr lang="en-GB" sz="3600" u="sng" dirty="0" smtClean="0"/>
              <a:t>Conclusion: Not all Backscatter is created equal </a:t>
            </a:r>
            <a:r>
              <a:rPr lang="en-GB" sz="3600" dirty="0" smtClean="0"/>
              <a:t/>
            </a:r>
            <a:br>
              <a:rPr lang="en-GB" sz="3600" dirty="0" smtClean="0"/>
            </a:b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73626" y="5039139"/>
            <a:ext cx="647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case for Normalized Backscatter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912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3600" dirty="0" err="1" smtClean="0"/>
              <a:t>SeaBat</a:t>
            </a:r>
            <a:r>
              <a:rPr lang="en-GB" sz="3600" dirty="0" smtClean="0"/>
              <a:t> T50 Normalized Backscatter (NBS)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446" y="3797239"/>
            <a:ext cx="2895097" cy="217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5" y="3797239"/>
            <a:ext cx="5379534" cy="2172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0491" y="1747356"/>
            <a:ext cx="82819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Generic parameter sets established for the transmitter and receiver beam patterns, source level, ceramic sensitivity, and gain.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Backscatter is normalized to actual dB value so it can be used for repetitive mapping purposes or modelling.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Normalized backscatter is available for </a:t>
            </a:r>
            <a:r>
              <a:rPr lang="en-GB" sz="2000" dirty="0" err="1" smtClean="0"/>
              <a:t>SeaBat</a:t>
            </a:r>
            <a:r>
              <a:rPr lang="en-GB" sz="2000" dirty="0" smtClean="0"/>
              <a:t> T50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440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r="3267"/>
          <a:stretch/>
        </p:blipFill>
        <p:spPr bwMode="auto">
          <a:xfrm>
            <a:off x="144863" y="649992"/>
            <a:ext cx="8818062" cy="541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66253" y="654864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Harbour Survey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6"/>
          <a:stretch/>
        </p:blipFill>
        <p:spPr bwMode="auto">
          <a:xfrm>
            <a:off x="144855" y="654570"/>
            <a:ext cx="8827130" cy="542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253" y="654864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chemeClr val="bg1"/>
                </a:solidFill>
              </a:rPr>
              <a:t>Harbour Survey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97514" y="5069961"/>
            <a:ext cx="39292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Normalized Backscatter</a:t>
            </a:r>
          </a:p>
          <a:p>
            <a:pPr algn="r"/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  <a:p>
            <a:pPr algn="r"/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Processing: Teledyne CARIS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8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989965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61976" y="1151481"/>
            <a:ext cx="3629672" cy="4010890"/>
            <a:chOff x="2267744" y="188640"/>
            <a:chExt cx="4731309" cy="61093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188640"/>
              <a:ext cx="4729489" cy="354711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90" t="6507" r="34204" b="11195"/>
            <a:stretch/>
          </p:blipFill>
          <p:spPr bwMode="auto">
            <a:xfrm>
              <a:off x="2267745" y="2708920"/>
              <a:ext cx="4731308" cy="3589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2771800" y="2780928"/>
              <a:ext cx="4032448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771800" y="2852936"/>
              <a:ext cx="0" cy="331236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4501460" y="2738980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26 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2010318" y="385640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26 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"/>
            <a:ext cx="8229600" cy="1143000"/>
          </a:xfrm>
        </p:spPr>
        <p:txBody>
          <a:bodyPr/>
          <a:lstStyle/>
          <a:p>
            <a:r>
              <a:rPr lang="en-GB" dirty="0" smtClean="0"/>
              <a:t>Salmon Fish farm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41537" y="5540721"/>
            <a:ext cx="1602464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chemeClr val="bg1">
                    <a:lumMod val="65000"/>
                  </a:schemeClr>
                </a:solidFill>
              </a:rPr>
              <a:t>Satellite imagery</a:t>
            </a:r>
            <a:endParaRPr lang="en-US" sz="16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4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880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98741" y="5160491"/>
            <a:ext cx="2236191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Processing: Teledyne CARIS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3048"/>
            <a:ext cx="8229600" cy="1143000"/>
          </a:xfrm>
        </p:spPr>
        <p:txBody>
          <a:bodyPr/>
          <a:lstStyle/>
          <a:p>
            <a:r>
              <a:rPr lang="en-GB" dirty="0" smtClean="0"/>
              <a:t>Salmon Fish farm - Bathymetry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4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8869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98741" y="5160491"/>
            <a:ext cx="2236191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Processing: Teledyne CARIS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3048"/>
            <a:ext cx="8229600" cy="1143000"/>
          </a:xfrm>
        </p:spPr>
        <p:txBody>
          <a:bodyPr/>
          <a:lstStyle/>
          <a:p>
            <a:r>
              <a:rPr lang="en-GB" dirty="0" smtClean="0"/>
              <a:t>Salmon Fish farm - Backscatter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2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Deliverables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b="1" dirty="0"/>
              <a:t>Collect different data sets in one survey</a:t>
            </a:r>
          </a:p>
          <a:p>
            <a:pPr lvl="1"/>
            <a:r>
              <a:rPr lang="en-US" b="1" dirty="0"/>
              <a:t>Saves boat and survey </a:t>
            </a:r>
            <a:r>
              <a:rPr lang="en-US" b="1" dirty="0" smtClean="0"/>
              <a:t>time</a:t>
            </a:r>
          </a:p>
          <a:p>
            <a:pPr lvl="1"/>
            <a:r>
              <a:rPr lang="en-US" b="1" dirty="0" smtClean="0"/>
              <a:t>Is this possible?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98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5540" y="36307"/>
            <a:ext cx="733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Goa, India – T50 Normalized Backscatter</a:t>
            </a:r>
            <a:endParaRPr lang="en-US" sz="2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r="10105"/>
          <a:stretch/>
        </p:blipFill>
        <p:spPr>
          <a:xfrm>
            <a:off x="0" y="585481"/>
            <a:ext cx="9144000" cy="544581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98741" y="5218241"/>
            <a:ext cx="223619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98741" y="5160491"/>
            <a:ext cx="2236191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Processing: Teledyne PDS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6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5540" y="36307"/>
            <a:ext cx="733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Goa, India – T50 Normalized Backscatter</a:t>
            </a:r>
            <a:endParaRPr lang="en-US" sz="2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r="10105"/>
          <a:stretch/>
        </p:blipFill>
        <p:spPr>
          <a:xfrm>
            <a:off x="0" y="585481"/>
            <a:ext cx="9144000" cy="54458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r="10105"/>
          <a:stretch/>
        </p:blipFill>
        <p:spPr>
          <a:xfrm>
            <a:off x="0" y="585482"/>
            <a:ext cx="9144000" cy="5445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8741" y="5160491"/>
            <a:ext cx="2236191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Processing: Teledyne PDS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5540" y="36307"/>
            <a:ext cx="7334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Goa, India – T50 Normalized Backscatter</a:t>
            </a:r>
            <a:endParaRPr lang="en-US" sz="28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r="10105"/>
          <a:stretch/>
        </p:blipFill>
        <p:spPr>
          <a:xfrm>
            <a:off x="0" y="585481"/>
            <a:ext cx="9144000" cy="54458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3" r="10105"/>
          <a:stretch/>
        </p:blipFill>
        <p:spPr>
          <a:xfrm>
            <a:off x="0" y="585482"/>
            <a:ext cx="9144000" cy="54458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8724" y="3289661"/>
            <a:ext cx="2704699" cy="1155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4803006" y="809280"/>
            <a:ext cx="1530417" cy="24803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2776" y="3408310"/>
            <a:ext cx="3535948" cy="10363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2"/>
          <a:stretch/>
        </p:blipFill>
        <p:spPr>
          <a:xfrm>
            <a:off x="92776" y="809280"/>
            <a:ext cx="4710230" cy="2599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6898741" y="5160491"/>
            <a:ext cx="2236191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  <a:p>
            <a:pPr algn="r"/>
            <a:r>
              <a:rPr lang="en-GB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Processing: Teledyne PDS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61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59" y="0"/>
            <a:ext cx="9190659" cy="5990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6"/>
          <a:stretch/>
        </p:blipFill>
        <p:spPr>
          <a:xfrm>
            <a:off x="6130636" y="3771900"/>
            <a:ext cx="3013364" cy="2119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653968" y="105780"/>
            <a:ext cx="3418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>
                <a:solidFill>
                  <a:schemeClr val="bg1"/>
                </a:solidFill>
              </a:rPr>
              <a:t>SeaBat</a:t>
            </a:r>
            <a:r>
              <a:rPr lang="en-GB" dirty="0" smtClean="0">
                <a:solidFill>
                  <a:schemeClr val="bg1"/>
                </a:solidFill>
              </a:rPr>
              <a:t> T50 &amp; Teledyne PDS</a:t>
            </a:r>
          </a:p>
          <a:p>
            <a:pPr algn="r"/>
            <a:r>
              <a:rPr lang="en-GB" dirty="0" smtClean="0">
                <a:solidFill>
                  <a:schemeClr val="bg1"/>
                </a:solidFill>
              </a:rPr>
              <a:t>Standard Snippets Backscatter</a:t>
            </a:r>
            <a:endParaRPr lang="en-US" dirty="0" smtClean="0">
              <a:solidFill>
                <a:schemeClr val="bg1"/>
              </a:solidFill>
            </a:endParaRPr>
          </a:p>
          <a:p>
            <a:pPr algn="r"/>
            <a:r>
              <a:rPr lang="en-GB" dirty="0" err="1" smtClean="0">
                <a:solidFill>
                  <a:schemeClr val="bg1"/>
                </a:solidFill>
              </a:rPr>
              <a:t>Waterdepth</a:t>
            </a:r>
            <a:r>
              <a:rPr lang="en-GB" dirty="0" smtClean="0">
                <a:solidFill>
                  <a:schemeClr val="bg1"/>
                </a:solidFill>
              </a:rPr>
              <a:t> ~300-400m</a:t>
            </a:r>
          </a:p>
        </p:txBody>
      </p:sp>
    </p:spTree>
    <p:extLst>
      <p:ext uri="{BB962C8B-B14F-4D97-AF65-F5344CB8AC3E}">
        <p14:creationId xmlns:p14="http://schemas.microsoft.com/office/powerpoint/2010/main" val="82514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" y="-344065"/>
            <a:ext cx="9244878" cy="643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41893" y="161077"/>
            <a:ext cx="39292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Normalized Backscatter</a:t>
            </a:r>
          </a:p>
          <a:p>
            <a:pPr algn="r"/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  <a:p>
            <a:pPr algn="r"/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Processing: Teledyne CARIS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" y="-321580"/>
            <a:ext cx="9237206" cy="639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1893" y="161077"/>
            <a:ext cx="3929200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SeaBat</a:t>
            </a:r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T50-P Normalized Backscatter</a:t>
            </a:r>
          </a:p>
          <a:p>
            <a:pPr algn="r"/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Acquisition: Teledyne PDS</a:t>
            </a:r>
          </a:p>
          <a:p>
            <a:pPr algn="r"/>
            <a:r>
              <a:rPr lang="en-GB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Processing: Teledyne CARIS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SeaBat Backscatter type 3): </a:t>
            </a:r>
            <a:br>
              <a:rPr lang="en-GB" smtClean="0"/>
            </a:br>
            <a:r>
              <a:rPr lang="en-GB" smtClean="0"/>
              <a:t>Water Column Backscatter</a:t>
            </a:r>
            <a:endParaRPr lang="en-GB" altLang="en-US" dirty="0" smtClean="0"/>
          </a:p>
        </p:txBody>
      </p:sp>
      <p:sp>
        <p:nvSpPr>
          <p:cNvPr id="6554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Also known as: Full backscatter; Imagery; Beam Data</a:t>
            </a:r>
          </a:p>
          <a:p>
            <a:r>
              <a:rPr lang="en-GB" altLang="en-US" dirty="0" smtClean="0"/>
              <a:t>All intensities above the digitised bottom represent the water column backscatter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129" y="3792979"/>
            <a:ext cx="4801871" cy="30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9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52401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 smtClean="0"/>
              <a:t>Water Column</a:t>
            </a:r>
            <a:endParaRPr lang="en-US" sz="3600" dirty="0"/>
          </a:p>
        </p:txBody>
      </p:sp>
      <p:pic>
        <p:nvPicPr>
          <p:cNvPr id="1026" name="Picture 2" descr="C:\Users\ubu\Reson documents\__PM\_QPS NBS &amp; CWC\CWC_for_Uni_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7" y="1537395"/>
            <a:ext cx="7745521" cy="388355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26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/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52402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6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Water Column Data</a:t>
            </a:r>
            <a:endParaRPr lang="en-US" sz="36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1193800"/>
            <a:ext cx="792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6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Water Column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/>
              <a:t>Wreck surveys</a:t>
            </a:r>
          </a:p>
          <a:p>
            <a:r>
              <a:rPr lang="en-GB" altLang="en-US" dirty="0" smtClean="0"/>
              <a:t>Gas vents</a:t>
            </a:r>
          </a:p>
          <a:p>
            <a:r>
              <a:rPr lang="en-GB" altLang="en-US" dirty="0" smtClean="0"/>
              <a:t>Sediment plumes</a:t>
            </a:r>
          </a:p>
          <a:p>
            <a:r>
              <a:rPr lang="en-GB" altLang="en-US" dirty="0" smtClean="0"/>
              <a:t>Oil spills</a:t>
            </a:r>
          </a:p>
          <a:p>
            <a:r>
              <a:rPr lang="en-GB" altLang="en-US" dirty="0" smtClean="0"/>
              <a:t>Marine </a:t>
            </a:r>
            <a:r>
              <a:rPr lang="en-GB" altLang="en-US" dirty="0"/>
              <a:t>mammal </a:t>
            </a:r>
            <a:r>
              <a:rPr lang="en-GB" altLang="en-US" dirty="0" smtClean="0"/>
              <a:t>monitoring</a:t>
            </a:r>
          </a:p>
          <a:p>
            <a:r>
              <a:rPr lang="en-GB" altLang="en-US" dirty="0" err="1" smtClean="0"/>
              <a:t>Multidetect</a:t>
            </a:r>
            <a:endParaRPr lang="en-GB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2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Bathymetry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63841"/>
            <a:ext cx="8382000" cy="454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5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Multidetect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 smtClean="0"/>
              <a:t>Bottom</a:t>
            </a:r>
            <a:r>
              <a:rPr lang="da-DK" dirty="0" smtClean="0"/>
              <a:t> </a:t>
            </a:r>
            <a:r>
              <a:rPr lang="da-DK" dirty="0" err="1" smtClean="0"/>
              <a:t>detection</a:t>
            </a:r>
            <a:r>
              <a:rPr lang="da-DK" dirty="0" smtClean="0"/>
              <a:t> and </a:t>
            </a:r>
            <a:r>
              <a:rPr lang="da-DK" dirty="0" err="1" smtClean="0"/>
              <a:t>digitalisation</a:t>
            </a:r>
            <a:r>
              <a:rPr lang="da-DK" dirty="0" smtClean="0"/>
              <a:t> of </a:t>
            </a:r>
            <a:r>
              <a:rPr lang="da-DK" dirty="0" err="1" smtClean="0"/>
              <a:t>intensity</a:t>
            </a:r>
            <a:r>
              <a:rPr lang="da-DK" dirty="0" smtClean="0"/>
              <a:t> in </a:t>
            </a:r>
            <a:r>
              <a:rPr lang="da-DK" dirty="0" err="1" smtClean="0"/>
              <a:t>beam</a:t>
            </a:r>
            <a:endParaRPr lang="da-DK" dirty="0" smtClean="0"/>
          </a:p>
          <a:p>
            <a:r>
              <a:rPr lang="da-DK" dirty="0" smtClean="0"/>
              <a:t>Up to 5 </a:t>
            </a:r>
            <a:r>
              <a:rPr lang="da-DK" dirty="0" err="1" smtClean="0"/>
              <a:t>detections</a:t>
            </a:r>
            <a:r>
              <a:rPr lang="da-DK" dirty="0" smtClean="0"/>
              <a:t> per </a:t>
            </a:r>
            <a:r>
              <a:rPr lang="da-DK" dirty="0" err="1" smtClean="0"/>
              <a:t>beam</a:t>
            </a:r>
            <a:endParaRPr lang="da-DK" dirty="0" smtClean="0"/>
          </a:p>
          <a:p>
            <a:r>
              <a:rPr lang="da-DK" dirty="0" err="1" smtClean="0"/>
              <a:t>Detects</a:t>
            </a:r>
            <a:r>
              <a:rPr lang="da-DK" dirty="0" smtClean="0"/>
              <a:t> </a:t>
            </a:r>
            <a:r>
              <a:rPr lang="da-DK" dirty="0" err="1" smtClean="0"/>
              <a:t>details</a:t>
            </a:r>
            <a:r>
              <a:rPr lang="da-DK" dirty="0" smtClean="0"/>
              <a:t> in the </a:t>
            </a:r>
            <a:r>
              <a:rPr lang="da-DK" dirty="0" err="1" smtClean="0"/>
              <a:t>water</a:t>
            </a:r>
            <a:r>
              <a:rPr lang="da-DK" dirty="0" smtClean="0"/>
              <a:t> column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4" y="3952719"/>
            <a:ext cx="4470989" cy="21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id:image015.jpg@01CE603C.49FF37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5" y="3952721"/>
            <a:ext cx="4470990" cy="212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96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Multi-Detect Turbine Data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07" y="1324708"/>
            <a:ext cx="8795658" cy="4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4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 detect on Bridge Pillar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391472" cy="49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65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15" y="2362200"/>
            <a:ext cx="5003800" cy="348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Pipe Detection</a:t>
            </a:r>
            <a:endParaRPr lang="en-US" dirty="0"/>
          </a:p>
        </p:txBody>
      </p:sp>
      <p:sp>
        <p:nvSpPr>
          <p:cNvPr id="76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Pipe position automatically determined by detection algorithm</a:t>
            </a:r>
          </a:p>
          <a:p>
            <a:r>
              <a:rPr lang="en-GB" dirty="0" smtClean="0"/>
              <a:t>Pipe displayed on User Interface</a:t>
            </a:r>
          </a:p>
          <a:p>
            <a:r>
              <a:rPr lang="en-GB" dirty="0" smtClean="0"/>
              <a:t>Steering of beams to pipe</a:t>
            </a:r>
          </a:p>
          <a:p>
            <a:r>
              <a:rPr lang="en-GB" dirty="0" smtClean="0"/>
              <a:t>Pipe adjacent depths calculated</a:t>
            </a:r>
          </a:p>
          <a:p>
            <a:r>
              <a:rPr lang="en-GB" dirty="0" smtClean="0"/>
              <a:t>Mean seabed depths calculated</a:t>
            </a:r>
          </a:p>
          <a:p>
            <a:endParaRPr lang="en-GB" dirty="0" smtClean="0"/>
          </a:p>
          <a:p>
            <a:r>
              <a:rPr lang="en-GB" dirty="0" smtClean="0"/>
              <a:t>Export in S7K data</a:t>
            </a:r>
          </a:p>
          <a:p>
            <a:pPr lvl="1"/>
            <a:r>
              <a:rPr lang="en-GB" dirty="0" smtClean="0"/>
              <a:t>Top of Pipe</a:t>
            </a:r>
          </a:p>
          <a:p>
            <a:pPr lvl="1"/>
            <a:r>
              <a:rPr lang="en-GB" dirty="0" smtClean="0"/>
              <a:t>Adjacent markers</a:t>
            </a:r>
          </a:p>
          <a:p>
            <a:pPr lvl="1"/>
            <a:r>
              <a:rPr lang="en-GB" dirty="0" smtClean="0"/>
              <a:t>Mean seabed markers</a:t>
            </a:r>
          </a:p>
          <a:p>
            <a:r>
              <a:rPr lang="en-GB" dirty="0" smtClean="0"/>
              <a:t>Free spans may be calculated</a:t>
            </a:r>
          </a:p>
        </p:txBody>
      </p:sp>
    </p:spTree>
    <p:extLst>
      <p:ext uri="{BB962C8B-B14F-4D97-AF65-F5344CB8AC3E}">
        <p14:creationId xmlns:p14="http://schemas.microsoft.com/office/powerpoint/2010/main" val="17128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Feedback to Bottom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 smtClean="0"/>
              <a:t>Detection algorithm initially calculates top of pipe positions</a:t>
            </a:r>
          </a:p>
          <a:p>
            <a:r>
              <a:rPr lang="en-GB" sz="2000" dirty="0" smtClean="0"/>
              <a:t>BDA searches for detections in vicinity of pipe</a:t>
            </a:r>
          </a:p>
          <a:p>
            <a:r>
              <a:rPr lang="en-GB" sz="2000" dirty="0" smtClean="0"/>
              <a:t>Pipe detection algorithm automatically matches pipe position</a:t>
            </a:r>
          </a:p>
          <a:p>
            <a:r>
              <a:rPr lang="en-GB" sz="2000" dirty="0" smtClean="0"/>
              <a:t>Top of Pipe position is exported in 7k record as a 5 points file</a:t>
            </a:r>
          </a:p>
          <a:p>
            <a:r>
              <a:rPr lang="en-GB" sz="2000" dirty="0" smtClean="0"/>
              <a:t>Pipe position for next ping is initialised from previous pings</a:t>
            </a:r>
            <a:endParaRPr lang="en-US" sz="2000" dirty="0" smtClean="0"/>
          </a:p>
          <a:p>
            <a:endParaRPr lang="en-GB" sz="2000" dirty="0" smtClean="0"/>
          </a:p>
          <a:p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456351" y="3946583"/>
            <a:ext cx="8435673" cy="2266950"/>
            <a:chOff x="404811" y="3262559"/>
            <a:chExt cx="8435673" cy="2266950"/>
          </a:xfrm>
        </p:grpSpPr>
        <p:pic>
          <p:nvPicPr>
            <p:cNvPr id="12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209" y="3262559"/>
              <a:ext cx="2581275" cy="2266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7627361" y="3501939"/>
              <a:ext cx="468000" cy="468000"/>
            </a:xfrm>
            <a:prstGeom prst="ellipse">
              <a:avLst/>
            </a:prstGeom>
            <a:solidFill>
              <a:schemeClr val="bg1">
                <a:lumMod val="65000"/>
                <a:alpha val="50000"/>
              </a:schemeClr>
            </a:solidFill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303" y="3262559"/>
              <a:ext cx="2581275" cy="2266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4726455" y="3478583"/>
              <a:ext cx="468000" cy="468000"/>
            </a:xfrm>
            <a:prstGeom prst="ellipse">
              <a:avLst/>
            </a:prstGeom>
            <a:solidFill>
              <a:schemeClr val="bg1">
                <a:lumMod val="65000"/>
                <a:alpha val="50000"/>
              </a:schemeClr>
            </a:solidFill>
            <a:ln w="25400">
              <a:solidFill>
                <a:srgbClr val="FF0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811" y="3262559"/>
              <a:ext cx="2581275" cy="2266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Freeform 16"/>
          <p:cNvSpPr/>
          <p:nvPr/>
        </p:nvSpPr>
        <p:spPr>
          <a:xfrm>
            <a:off x="7661126" y="4162332"/>
            <a:ext cx="485775" cy="193675"/>
          </a:xfrm>
          <a:custGeom>
            <a:avLst/>
            <a:gdLst>
              <a:gd name="connsiteX0" fmla="*/ 0 w 485775"/>
              <a:gd name="connsiteY0" fmla="*/ 193675 h 193675"/>
              <a:gd name="connsiteX1" fmla="*/ 12700 w 485775"/>
              <a:gd name="connsiteY1" fmla="*/ 142875 h 193675"/>
              <a:gd name="connsiteX2" fmla="*/ 25400 w 485775"/>
              <a:gd name="connsiteY2" fmla="*/ 123825 h 193675"/>
              <a:gd name="connsiteX3" fmla="*/ 38100 w 485775"/>
              <a:gd name="connsiteY3" fmla="*/ 107950 h 193675"/>
              <a:gd name="connsiteX4" fmla="*/ 50800 w 485775"/>
              <a:gd name="connsiteY4" fmla="*/ 92075 h 193675"/>
              <a:gd name="connsiteX5" fmla="*/ 53975 w 485775"/>
              <a:gd name="connsiteY5" fmla="*/ 82550 h 193675"/>
              <a:gd name="connsiteX6" fmla="*/ 73025 w 485775"/>
              <a:gd name="connsiteY6" fmla="*/ 69850 h 193675"/>
              <a:gd name="connsiteX7" fmla="*/ 85725 w 485775"/>
              <a:gd name="connsiteY7" fmla="*/ 57150 h 193675"/>
              <a:gd name="connsiteX8" fmla="*/ 92075 w 485775"/>
              <a:gd name="connsiteY8" fmla="*/ 47625 h 193675"/>
              <a:gd name="connsiteX9" fmla="*/ 111125 w 485775"/>
              <a:gd name="connsiteY9" fmla="*/ 34925 h 193675"/>
              <a:gd name="connsiteX10" fmla="*/ 120650 w 485775"/>
              <a:gd name="connsiteY10" fmla="*/ 28575 h 193675"/>
              <a:gd name="connsiteX11" fmla="*/ 149225 w 485775"/>
              <a:gd name="connsiteY11" fmla="*/ 19050 h 193675"/>
              <a:gd name="connsiteX12" fmla="*/ 177800 w 485775"/>
              <a:gd name="connsiteY12" fmla="*/ 9525 h 193675"/>
              <a:gd name="connsiteX13" fmla="*/ 187325 w 485775"/>
              <a:gd name="connsiteY13" fmla="*/ 6350 h 193675"/>
              <a:gd name="connsiteX14" fmla="*/ 196850 w 485775"/>
              <a:gd name="connsiteY14" fmla="*/ 3175 h 193675"/>
              <a:gd name="connsiteX15" fmla="*/ 225425 w 485775"/>
              <a:gd name="connsiteY15" fmla="*/ 0 h 193675"/>
              <a:gd name="connsiteX16" fmla="*/ 288925 w 485775"/>
              <a:gd name="connsiteY16" fmla="*/ 3175 h 193675"/>
              <a:gd name="connsiteX17" fmla="*/ 307975 w 485775"/>
              <a:gd name="connsiteY17" fmla="*/ 9525 h 193675"/>
              <a:gd name="connsiteX18" fmla="*/ 317500 w 485775"/>
              <a:gd name="connsiteY18" fmla="*/ 12700 h 193675"/>
              <a:gd name="connsiteX19" fmla="*/ 327025 w 485775"/>
              <a:gd name="connsiteY19" fmla="*/ 19050 h 193675"/>
              <a:gd name="connsiteX20" fmla="*/ 336550 w 485775"/>
              <a:gd name="connsiteY20" fmla="*/ 22225 h 193675"/>
              <a:gd name="connsiteX21" fmla="*/ 346075 w 485775"/>
              <a:gd name="connsiteY21" fmla="*/ 28575 h 193675"/>
              <a:gd name="connsiteX22" fmla="*/ 355600 w 485775"/>
              <a:gd name="connsiteY22" fmla="*/ 31750 h 193675"/>
              <a:gd name="connsiteX23" fmla="*/ 374650 w 485775"/>
              <a:gd name="connsiteY23" fmla="*/ 44450 h 193675"/>
              <a:gd name="connsiteX24" fmla="*/ 403225 w 485775"/>
              <a:gd name="connsiteY24" fmla="*/ 57150 h 193675"/>
              <a:gd name="connsiteX25" fmla="*/ 412750 w 485775"/>
              <a:gd name="connsiteY25" fmla="*/ 60325 h 193675"/>
              <a:gd name="connsiteX26" fmla="*/ 431800 w 485775"/>
              <a:gd name="connsiteY26" fmla="*/ 73025 h 193675"/>
              <a:gd name="connsiteX27" fmla="*/ 450850 w 485775"/>
              <a:gd name="connsiteY27" fmla="*/ 101600 h 193675"/>
              <a:gd name="connsiteX28" fmla="*/ 457200 w 485775"/>
              <a:gd name="connsiteY28" fmla="*/ 111125 h 193675"/>
              <a:gd name="connsiteX29" fmla="*/ 466725 w 485775"/>
              <a:gd name="connsiteY29" fmla="*/ 117475 h 193675"/>
              <a:gd name="connsiteX30" fmla="*/ 473075 w 485775"/>
              <a:gd name="connsiteY30" fmla="*/ 136525 h 193675"/>
              <a:gd name="connsiteX31" fmla="*/ 476250 w 485775"/>
              <a:gd name="connsiteY31" fmla="*/ 146050 h 193675"/>
              <a:gd name="connsiteX32" fmla="*/ 479425 w 485775"/>
              <a:gd name="connsiteY32" fmla="*/ 161925 h 193675"/>
              <a:gd name="connsiteX33" fmla="*/ 482600 w 485775"/>
              <a:gd name="connsiteY33" fmla="*/ 184150 h 193675"/>
              <a:gd name="connsiteX34" fmla="*/ 485775 w 485775"/>
              <a:gd name="connsiteY34" fmla="*/ 193675 h 19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485775" h="193675">
                <a:moveTo>
                  <a:pt x="0" y="193675"/>
                </a:moveTo>
                <a:cubicBezTo>
                  <a:pt x="916" y="189095"/>
                  <a:pt x="7121" y="151243"/>
                  <a:pt x="12700" y="142875"/>
                </a:cubicBezTo>
                <a:cubicBezTo>
                  <a:pt x="16933" y="136525"/>
                  <a:pt x="22987" y="131065"/>
                  <a:pt x="25400" y="123825"/>
                </a:cubicBezTo>
                <a:cubicBezTo>
                  <a:pt x="29782" y="110680"/>
                  <a:pt x="25790" y="116156"/>
                  <a:pt x="38100" y="107950"/>
                </a:cubicBezTo>
                <a:cubicBezTo>
                  <a:pt x="46080" y="84009"/>
                  <a:pt x="34387" y="112591"/>
                  <a:pt x="50800" y="92075"/>
                </a:cubicBezTo>
                <a:cubicBezTo>
                  <a:pt x="52891" y="89462"/>
                  <a:pt x="51608" y="84917"/>
                  <a:pt x="53975" y="82550"/>
                </a:cubicBezTo>
                <a:cubicBezTo>
                  <a:pt x="59371" y="77154"/>
                  <a:pt x="73025" y="69850"/>
                  <a:pt x="73025" y="69850"/>
                </a:cubicBezTo>
                <a:cubicBezTo>
                  <a:pt x="79952" y="49068"/>
                  <a:pt x="70331" y="69465"/>
                  <a:pt x="85725" y="57150"/>
                </a:cubicBezTo>
                <a:cubicBezTo>
                  <a:pt x="88705" y="54766"/>
                  <a:pt x="89203" y="50138"/>
                  <a:pt x="92075" y="47625"/>
                </a:cubicBezTo>
                <a:cubicBezTo>
                  <a:pt x="97818" y="42599"/>
                  <a:pt x="104775" y="39158"/>
                  <a:pt x="111125" y="34925"/>
                </a:cubicBezTo>
                <a:cubicBezTo>
                  <a:pt x="114300" y="32808"/>
                  <a:pt x="117030" y="29782"/>
                  <a:pt x="120650" y="28575"/>
                </a:cubicBezTo>
                <a:lnTo>
                  <a:pt x="149225" y="19050"/>
                </a:lnTo>
                <a:lnTo>
                  <a:pt x="177800" y="9525"/>
                </a:lnTo>
                <a:lnTo>
                  <a:pt x="187325" y="6350"/>
                </a:lnTo>
                <a:cubicBezTo>
                  <a:pt x="190500" y="5292"/>
                  <a:pt x="193524" y="3545"/>
                  <a:pt x="196850" y="3175"/>
                </a:cubicBezTo>
                <a:lnTo>
                  <a:pt x="225425" y="0"/>
                </a:lnTo>
                <a:cubicBezTo>
                  <a:pt x="246592" y="1058"/>
                  <a:pt x="267872" y="746"/>
                  <a:pt x="288925" y="3175"/>
                </a:cubicBezTo>
                <a:cubicBezTo>
                  <a:pt x="295574" y="3942"/>
                  <a:pt x="301625" y="7408"/>
                  <a:pt x="307975" y="9525"/>
                </a:cubicBezTo>
                <a:cubicBezTo>
                  <a:pt x="311150" y="10583"/>
                  <a:pt x="314715" y="10844"/>
                  <a:pt x="317500" y="12700"/>
                </a:cubicBezTo>
                <a:cubicBezTo>
                  <a:pt x="320675" y="14817"/>
                  <a:pt x="323612" y="17343"/>
                  <a:pt x="327025" y="19050"/>
                </a:cubicBezTo>
                <a:cubicBezTo>
                  <a:pt x="330018" y="20547"/>
                  <a:pt x="333557" y="20728"/>
                  <a:pt x="336550" y="22225"/>
                </a:cubicBezTo>
                <a:cubicBezTo>
                  <a:pt x="339963" y="23932"/>
                  <a:pt x="342662" y="26868"/>
                  <a:pt x="346075" y="28575"/>
                </a:cubicBezTo>
                <a:cubicBezTo>
                  <a:pt x="349068" y="30072"/>
                  <a:pt x="352674" y="30125"/>
                  <a:pt x="355600" y="31750"/>
                </a:cubicBezTo>
                <a:cubicBezTo>
                  <a:pt x="362271" y="35456"/>
                  <a:pt x="367410" y="42037"/>
                  <a:pt x="374650" y="44450"/>
                </a:cubicBezTo>
                <a:cubicBezTo>
                  <a:pt x="423797" y="60832"/>
                  <a:pt x="373036" y="42056"/>
                  <a:pt x="403225" y="57150"/>
                </a:cubicBezTo>
                <a:cubicBezTo>
                  <a:pt x="406218" y="58647"/>
                  <a:pt x="409824" y="58700"/>
                  <a:pt x="412750" y="60325"/>
                </a:cubicBezTo>
                <a:cubicBezTo>
                  <a:pt x="419421" y="64031"/>
                  <a:pt x="431800" y="73025"/>
                  <a:pt x="431800" y="73025"/>
                </a:cubicBezTo>
                <a:lnTo>
                  <a:pt x="450850" y="101600"/>
                </a:lnTo>
                <a:cubicBezTo>
                  <a:pt x="452967" y="104775"/>
                  <a:pt x="454025" y="109008"/>
                  <a:pt x="457200" y="111125"/>
                </a:cubicBezTo>
                <a:lnTo>
                  <a:pt x="466725" y="117475"/>
                </a:lnTo>
                <a:lnTo>
                  <a:pt x="473075" y="136525"/>
                </a:lnTo>
                <a:cubicBezTo>
                  <a:pt x="474133" y="139700"/>
                  <a:pt x="475594" y="142768"/>
                  <a:pt x="476250" y="146050"/>
                </a:cubicBezTo>
                <a:cubicBezTo>
                  <a:pt x="477308" y="151342"/>
                  <a:pt x="478538" y="156602"/>
                  <a:pt x="479425" y="161925"/>
                </a:cubicBezTo>
                <a:cubicBezTo>
                  <a:pt x="480655" y="169307"/>
                  <a:pt x="481132" y="176812"/>
                  <a:pt x="482600" y="184150"/>
                </a:cubicBezTo>
                <a:cubicBezTo>
                  <a:pt x="483256" y="187432"/>
                  <a:pt x="485775" y="193675"/>
                  <a:pt x="485775" y="193675"/>
                </a:cubicBezTo>
              </a:path>
            </a:pathLst>
          </a:custGeom>
          <a:noFill/>
          <a:ln w="25400">
            <a:solidFill>
              <a:srgbClr val="00FF00"/>
            </a:solidFill>
          </a:ln>
          <a:effectLst>
            <a:outerShdw blurRad="50800" dist="50800" dir="5400000" algn="ctr" rotWithShape="0">
              <a:srgbClr val="00FF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Data from one </a:t>
            </a:r>
            <a:r>
              <a:rPr lang="en-GB" dirty="0" err="1" smtClean="0"/>
              <a:t>multibeam</a:t>
            </a:r>
            <a:r>
              <a:rPr lang="en-GB" dirty="0" smtClean="0"/>
              <a:t> system is more than only bathymetry data.</a:t>
            </a:r>
          </a:p>
          <a:p>
            <a:r>
              <a:rPr lang="en-GB" dirty="0" smtClean="0"/>
              <a:t>Backscatter delivers invaluable information for target detection, seabed characterization, habitat mapping</a:t>
            </a:r>
          </a:p>
          <a:p>
            <a:r>
              <a:rPr lang="en-GB" dirty="0" smtClean="0"/>
              <a:t>Possible to collect data at the same time</a:t>
            </a:r>
            <a:endParaRPr lang="en-GB" dirty="0"/>
          </a:p>
          <a:p>
            <a:r>
              <a:rPr lang="en-GB" dirty="0" smtClean="0"/>
              <a:t>New Normalized Backscatter allows for improved consistency for repetitive mapping. </a:t>
            </a:r>
          </a:p>
          <a:p>
            <a:r>
              <a:rPr lang="en-GB" dirty="0" err="1" smtClean="0"/>
              <a:t>SeaBat</a:t>
            </a:r>
            <a:r>
              <a:rPr lang="en-GB" dirty="0" smtClean="0"/>
              <a:t> T50 offers Normalized Backscatter and Compressed Water Column backscatter.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0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99195" y="1942883"/>
            <a:ext cx="7772400" cy="208619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Thank you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You can also visit </a:t>
            </a:r>
            <a:br>
              <a:rPr lang="en-US" dirty="0" smtClean="0"/>
            </a:br>
            <a:r>
              <a:rPr lang="en-US" smtClean="0"/>
              <a:t>our booth L4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809" y="3570972"/>
            <a:ext cx="2095785" cy="248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5" t="10098" r="7311" b="28567"/>
          <a:stretch/>
        </p:blipFill>
        <p:spPr>
          <a:xfrm>
            <a:off x="6708809" y="160203"/>
            <a:ext cx="2088682" cy="3252705"/>
          </a:xfrm>
          <a:prstGeom prst="rect">
            <a:avLst/>
          </a:prstGeom>
        </p:spPr>
      </p:pic>
      <p:pic>
        <p:nvPicPr>
          <p:cNvPr id="6" name="Picture 4" descr="C:\Users\cho\AppData\Local\Temp\SNAGHTML11c5fb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2" y="4263992"/>
            <a:ext cx="2502459" cy="159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cho\AppData\Local\Temp\SNAGHTML7c5b5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05" y="2909810"/>
            <a:ext cx="2313004" cy="1382246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8363" r="25583" b="17336"/>
          <a:stretch/>
        </p:blipFill>
        <p:spPr bwMode="auto">
          <a:xfrm>
            <a:off x="368709" y="160203"/>
            <a:ext cx="2044700" cy="1751705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" y="1744752"/>
            <a:ext cx="2427556" cy="12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5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9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6" y="697977"/>
            <a:ext cx="8634963" cy="5261931"/>
          </a:xfrm>
        </p:spPr>
      </p:pic>
      <p:sp>
        <p:nvSpPr>
          <p:cNvPr id="3" name="TextBox 2"/>
          <p:cNvSpPr txBox="1"/>
          <p:nvPr/>
        </p:nvSpPr>
        <p:spPr>
          <a:xfrm>
            <a:off x="452385" y="4822252"/>
            <a:ext cx="282982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GB" b="1" dirty="0" err="1" smtClean="0"/>
              <a:t>SeaBat</a:t>
            </a:r>
            <a:r>
              <a:rPr lang="en-GB" b="1" dirty="0" smtClean="0"/>
              <a:t> T50-P Compressed WC</a:t>
            </a:r>
          </a:p>
          <a:p>
            <a:pPr algn="r"/>
            <a:r>
              <a:rPr lang="en-GB" b="1" dirty="0" smtClean="0"/>
              <a:t>QPS </a:t>
            </a:r>
            <a:r>
              <a:rPr lang="en-GB" b="1" dirty="0" err="1" smtClean="0"/>
              <a:t>Fledermaus</a:t>
            </a:r>
            <a:r>
              <a:rPr lang="en-GB" b="1" dirty="0" smtClean="0"/>
              <a:t> Mid-Water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2065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What’s that Nadir striping?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773" y="1499905"/>
            <a:ext cx="3651882" cy="249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1022936" y="1848477"/>
            <a:ext cx="380863" cy="27598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022936" y="1848477"/>
            <a:ext cx="1081650" cy="275981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022936" y="1848477"/>
            <a:ext cx="3343337" cy="279082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2936" y="1848479"/>
            <a:ext cx="4665424" cy="27908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1" name="Group 160"/>
          <p:cNvGrpSpPr/>
          <p:nvPr/>
        </p:nvGrpSpPr>
        <p:grpSpPr>
          <a:xfrm>
            <a:off x="3817931" y="4036948"/>
            <a:ext cx="2300287" cy="1566721"/>
            <a:chOff x="3817931" y="4593532"/>
            <a:chExt cx="2300287" cy="1566721"/>
          </a:xfrm>
        </p:grpSpPr>
        <p:sp>
          <p:nvSpPr>
            <p:cNvPr id="58" name="Rectangle 57"/>
            <p:cNvSpPr/>
            <p:nvPr/>
          </p:nvSpPr>
          <p:spPr>
            <a:xfrm rot="18240439">
              <a:off x="5045983" y="5427777"/>
              <a:ext cx="744089" cy="889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18240439">
              <a:off x="4810113" y="5295574"/>
              <a:ext cx="744089" cy="889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 rot="18240439">
              <a:off x="4889512" y="5340045"/>
              <a:ext cx="744089" cy="889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rot="18240439">
              <a:off x="4351098" y="5018506"/>
              <a:ext cx="744089" cy="889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8240439">
              <a:off x="4428658" y="5062855"/>
              <a:ext cx="744089" cy="889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8240439">
              <a:off x="4275776" y="4971825"/>
              <a:ext cx="744089" cy="889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18240439">
              <a:off x="4202313" y="4921127"/>
              <a:ext cx="744089" cy="889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18240439">
              <a:off x="4656793" y="5197202"/>
              <a:ext cx="744089" cy="889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18240439">
              <a:off x="4731178" y="5247901"/>
              <a:ext cx="744089" cy="889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rot="18240439">
              <a:off x="4577882" y="5153819"/>
              <a:ext cx="744089" cy="889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18240439">
              <a:off x="4504833" y="5109348"/>
              <a:ext cx="744089" cy="889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18240439">
              <a:off x="4968423" y="5383428"/>
              <a:ext cx="744089" cy="889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817931" y="5205314"/>
              <a:ext cx="2300287" cy="95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 rot="16200000">
              <a:off x="4167892" y="5602345"/>
              <a:ext cx="709648" cy="14431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 rot="16200000">
              <a:off x="4274295" y="5599676"/>
              <a:ext cx="709648" cy="1466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 flipV="1">
              <a:off x="4378755" y="5669459"/>
              <a:ext cx="1300163" cy="385762"/>
            </a:xfrm>
            <a:custGeom>
              <a:avLst/>
              <a:gdLst>
                <a:gd name="connsiteX0" fmla="*/ 0 w 1300163"/>
                <a:gd name="connsiteY0" fmla="*/ 0 h 385762"/>
                <a:gd name="connsiteX1" fmla="*/ 1300163 w 1300163"/>
                <a:gd name="connsiteY1" fmla="*/ 9525 h 385762"/>
                <a:gd name="connsiteX2" fmla="*/ 1300163 w 1300163"/>
                <a:gd name="connsiteY2" fmla="*/ 385762 h 385762"/>
                <a:gd name="connsiteX3" fmla="*/ 1285875 w 1300163"/>
                <a:gd name="connsiteY3" fmla="*/ 338137 h 385762"/>
                <a:gd name="connsiteX4" fmla="*/ 1262063 w 1300163"/>
                <a:gd name="connsiteY4" fmla="*/ 311944 h 385762"/>
                <a:gd name="connsiteX5" fmla="*/ 1223963 w 1300163"/>
                <a:gd name="connsiteY5" fmla="*/ 283369 h 385762"/>
                <a:gd name="connsiteX6" fmla="*/ 1193007 w 1300163"/>
                <a:gd name="connsiteY6" fmla="*/ 271462 h 385762"/>
                <a:gd name="connsiteX7" fmla="*/ 1133475 w 1300163"/>
                <a:gd name="connsiteY7" fmla="*/ 247650 h 385762"/>
                <a:gd name="connsiteX8" fmla="*/ 1083469 w 1300163"/>
                <a:gd name="connsiteY8" fmla="*/ 233362 h 385762"/>
                <a:gd name="connsiteX9" fmla="*/ 1002507 w 1300163"/>
                <a:gd name="connsiteY9" fmla="*/ 214312 h 385762"/>
                <a:gd name="connsiteX10" fmla="*/ 940594 w 1300163"/>
                <a:gd name="connsiteY10" fmla="*/ 204787 h 385762"/>
                <a:gd name="connsiteX11" fmla="*/ 885825 w 1300163"/>
                <a:gd name="connsiteY11" fmla="*/ 197644 h 385762"/>
                <a:gd name="connsiteX12" fmla="*/ 840582 w 1300163"/>
                <a:gd name="connsiteY12" fmla="*/ 190500 h 385762"/>
                <a:gd name="connsiteX13" fmla="*/ 769144 w 1300163"/>
                <a:gd name="connsiteY13" fmla="*/ 185737 h 385762"/>
                <a:gd name="connsiteX14" fmla="*/ 714375 w 1300163"/>
                <a:gd name="connsiteY14" fmla="*/ 185737 h 385762"/>
                <a:gd name="connsiteX15" fmla="*/ 623888 w 1300163"/>
                <a:gd name="connsiteY15" fmla="*/ 183356 h 385762"/>
                <a:gd name="connsiteX16" fmla="*/ 552450 w 1300163"/>
                <a:gd name="connsiteY16" fmla="*/ 188119 h 385762"/>
                <a:gd name="connsiteX17" fmla="*/ 495300 w 1300163"/>
                <a:gd name="connsiteY17" fmla="*/ 188119 h 385762"/>
                <a:gd name="connsiteX18" fmla="*/ 419100 w 1300163"/>
                <a:gd name="connsiteY18" fmla="*/ 192881 h 385762"/>
                <a:gd name="connsiteX19" fmla="*/ 352425 w 1300163"/>
                <a:gd name="connsiteY19" fmla="*/ 202406 h 385762"/>
                <a:gd name="connsiteX20" fmla="*/ 290513 w 1300163"/>
                <a:gd name="connsiteY20" fmla="*/ 211931 h 385762"/>
                <a:gd name="connsiteX21" fmla="*/ 223838 w 1300163"/>
                <a:gd name="connsiteY21" fmla="*/ 226219 h 385762"/>
                <a:gd name="connsiteX22" fmla="*/ 159544 w 1300163"/>
                <a:gd name="connsiteY22" fmla="*/ 247650 h 385762"/>
                <a:gd name="connsiteX23" fmla="*/ 104775 w 1300163"/>
                <a:gd name="connsiteY23" fmla="*/ 269081 h 385762"/>
                <a:gd name="connsiteX24" fmla="*/ 54769 w 1300163"/>
                <a:gd name="connsiteY24" fmla="*/ 297656 h 385762"/>
                <a:gd name="connsiteX25" fmla="*/ 23813 w 1300163"/>
                <a:gd name="connsiteY25" fmla="*/ 330994 h 385762"/>
                <a:gd name="connsiteX26" fmla="*/ 7144 w 1300163"/>
                <a:gd name="connsiteY26" fmla="*/ 357187 h 385762"/>
                <a:gd name="connsiteX27" fmla="*/ 2382 w 1300163"/>
                <a:gd name="connsiteY27" fmla="*/ 385762 h 38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00163" h="385762">
                  <a:moveTo>
                    <a:pt x="0" y="0"/>
                  </a:moveTo>
                  <a:lnTo>
                    <a:pt x="1300163" y="9525"/>
                  </a:lnTo>
                  <a:lnTo>
                    <a:pt x="1300163" y="385762"/>
                  </a:lnTo>
                  <a:lnTo>
                    <a:pt x="1285875" y="338137"/>
                  </a:lnTo>
                  <a:lnTo>
                    <a:pt x="1262063" y="311944"/>
                  </a:lnTo>
                  <a:lnTo>
                    <a:pt x="1223963" y="283369"/>
                  </a:lnTo>
                  <a:lnTo>
                    <a:pt x="1193007" y="271462"/>
                  </a:lnTo>
                  <a:lnTo>
                    <a:pt x="1133475" y="247650"/>
                  </a:lnTo>
                  <a:lnTo>
                    <a:pt x="1083469" y="233362"/>
                  </a:lnTo>
                  <a:lnTo>
                    <a:pt x="1002507" y="214312"/>
                  </a:lnTo>
                  <a:lnTo>
                    <a:pt x="940594" y="204787"/>
                  </a:lnTo>
                  <a:lnTo>
                    <a:pt x="885825" y="197644"/>
                  </a:lnTo>
                  <a:lnTo>
                    <a:pt x="840582" y="190500"/>
                  </a:lnTo>
                  <a:lnTo>
                    <a:pt x="769144" y="185737"/>
                  </a:lnTo>
                  <a:lnTo>
                    <a:pt x="714375" y="185737"/>
                  </a:lnTo>
                  <a:lnTo>
                    <a:pt x="623888" y="183356"/>
                  </a:lnTo>
                  <a:lnTo>
                    <a:pt x="552450" y="188119"/>
                  </a:lnTo>
                  <a:lnTo>
                    <a:pt x="495300" y="188119"/>
                  </a:lnTo>
                  <a:lnTo>
                    <a:pt x="419100" y="192881"/>
                  </a:lnTo>
                  <a:lnTo>
                    <a:pt x="352425" y="202406"/>
                  </a:lnTo>
                  <a:lnTo>
                    <a:pt x="290513" y="211931"/>
                  </a:lnTo>
                  <a:lnTo>
                    <a:pt x="223838" y="226219"/>
                  </a:lnTo>
                  <a:lnTo>
                    <a:pt x="159544" y="247650"/>
                  </a:lnTo>
                  <a:lnTo>
                    <a:pt x="104775" y="269081"/>
                  </a:lnTo>
                  <a:lnTo>
                    <a:pt x="54769" y="297656"/>
                  </a:lnTo>
                  <a:lnTo>
                    <a:pt x="23813" y="330994"/>
                  </a:lnTo>
                  <a:lnTo>
                    <a:pt x="7144" y="357187"/>
                  </a:lnTo>
                  <a:lnTo>
                    <a:pt x="2382" y="385762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Arc 72"/>
            <p:cNvSpPr/>
            <p:nvPr/>
          </p:nvSpPr>
          <p:spPr>
            <a:xfrm rot="5400000">
              <a:off x="4381009" y="5631107"/>
              <a:ext cx="310457" cy="111330"/>
            </a:xfrm>
            <a:prstGeom prst="arc">
              <a:avLst>
                <a:gd name="adj1" fmla="val 11110340"/>
                <a:gd name="adj2" fmla="val 210478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5400000">
              <a:off x="4302063" y="5626563"/>
              <a:ext cx="239750" cy="111330"/>
            </a:xfrm>
            <a:prstGeom prst="arc">
              <a:avLst>
                <a:gd name="adj1" fmla="val 11516151"/>
                <a:gd name="adj2" fmla="val 20546267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16200000">
              <a:off x="4053595" y="5632359"/>
              <a:ext cx="709648" cy="8428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 rot="16200000">
              <a:off x="4381306" y="5601767"/>
              <a:ext cx="709648" cy="1425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 rot="16200000">
              <a:off x="4484482" y="5600080"/>
              <a:ext cx="709648" cy="14884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Arc 74"/>
            <p:cNvSpPr/>
            <p:nvPr/>
          </p:nvSpPr>
          <p:spPr>
            <a:xfrm rot="5400000">
              <a:off x="4542229" y="5618914"/>
              <a:ext cx="404699" cy="111330"/>
            </a:xfrm>
            <a:prstGeom prst="arc">
              <a:avLst>
                <a:gd name="adj1" fmla="val 11005268"/>
                <a:gd name="adj2" fmla="val 2133184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Arc 73"/>
            <p:cNvSpPr/>
            <p:nvPr/>
          </p:nvSpPr>
          <p:spPr>
            <a:xfrm rot="5400000">
              <a:off x="4465512" y="5608876"/>
              <a:ext cx="354933" cy="111330"/>
            </a:xfrm>
            <a:prstGeom prst="arc">
              <a:avLst>
                <a:gd name="adj1" fmla="val 11222457"/>
                <a:gd name="adj2" fmla="val 21442594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 rot="16200000">
              <a:off x="4597857" y="5598700"/>
              <a:ext cx="709648" cy="15160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 rot="16200000">
              <a:off x="4692221" y="5592529"/>
              <a:ext cx="709648" cy="15793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805012" y="5599293"/>
              <a:ext cx="709648" cy="1381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Arc 78"/>
            <p:cNvSpPr/>
            <p:nvPr/>
          </p:nvSpPr>
          <p:spPr>
            <a:xfrm rot="5400000">
              <a:off x="4862904" y="5622089"/>
              <a:ext cx="404699" cy="111330"/>
            </a:xfrm>
            <a:prstGeom prst="arc">
              <a:avLst>
                <a:gd name="adj1" fmla="val 10920614"/>
                <a:gd name="adj2" fmla="val 21340808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/>
            <p:cNvSpPr/>
            <p:nvPr/>
          </p:nvSpPr>
          <p:spPr>
            <a:xfrm rot="5400000">
              <a:off x="4653354" y="5618914"/>
              <a:ext cx="404699" cy="111330"/>
            </a:xfrm>
            <a:prstGeom prst="arc">
              <a:avLst>
                <a:gd name="adj1" fmla="val 10920614"/>
                <a:gd name="adj2" fmla="val 21340808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Arc 77"/>
            <p:cNvSpPr/>
            <p:nvPr/>
          </p:nvSpPr>
          <p:spPr>
            <a:xfrm rot="5400000">
              <a:off x="4758129" y="5622089"/>
              <a:ext cx="404699" cy="111330"/>
            </a:xfrm>
            <a:prstGeom prst="arc">
              <a:avLst>
                <a:gd name="adj1" fmla="val 10920614"/>
                <a:gd name="adj2" fmla="val 21592133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 rot="16200000">
              <a:off x="4917121" y="5592377"/>
              <a:ext cx="709648" cy="1541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Arc 83"/>
            <p:cNvSpPr/>
            <p:nvPr/>
          </p:nvSpPr>
          <p:spPr>
            <a:xfrm rot="5400000">
              <a:off x="4972105" y="5619863"/>
              <a:ext cx="409157" cy="111330"/>
            </a:xfrm>
            <a:prstGeom prst="arc">
              <a:avLst>
                <a:gd name="adj1" fmla="val 10990682"/>
                <a:gd name="adj2" fmla="val 21343464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 rot="16200000">
              <a:off x="5035507" y="5592495"/>
              <a:ext cx="709648" cy="14599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/>
            <p:cNvSpPr/>
            <p:nvPr/>
          </p:nvSpPr>
          <p:spPr>
            <a:xfrm rot="5400000">
              <a:off x="5100743" y="5609393"/>
              <a:ext cx="379303" cy="111330"/>
            </a:xfrm>
            <a:prstGeom prst="arc">
              <a:avLst>
                <a:gd name="adj1" fmla="val 11247960"/>
                <a:gd name="adj2" fmla="val 21442594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 rot="16200000">
              <a:off x="5144513" y="5600138"/>
              <a:ext cx="709648" cy="1307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Arc 81"/>
            <p:cNvSpPr/>
            <p:nvPr/>
          </p:nvSpPr>
          <p:spPr>
            <a:xfrm rot="5400000">
              <a:off x="5212313" y="5615230"/>
              <a:ext cx="367637" cy="111330"/>
            </a:xfrm>
            <a:prstGeom prst="arc">
              <a:avLst>
                <a:gd name="adj1" fmla="val 11421764"/>
                <a:gd name="adj2" fmla="val 21035826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 rot="16200000">
              <a:off x="5250567" y="5595037"/>
              <a:ext cx="709648" cy="13796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Arc 80"/>
            <p:cNvSpPr/>
            <p:nvPr/>
          </p:nvSpPr>
          <p:spPr>
            <a:xfrm rot="5400000">
              <a:off x="5367430" y="5622384"/>
              <a:ext cx="273956" cy="111330"/>
            </a:xfrm>
            <a:prstGeom prst="arc">
              <a:avLst>
                <a:gd name="adj1" fmla="val 11516151"/>
                <a:gd name="adj2" fmla="val 20800485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364685" y="5285651"/>
              <a:ext cx="1300163" cy="385762"/>
            </a:xfrm>
            <a:custGeom>
              <a:avLst/>
              <a:gdLst>
                <a:gd name="connsiteX0" fmla="*/ 0 w 1300163"/>
                <a:gd name="connsiteY0" fmla="*/ 0 h 385762"/>
                <a:gd name="connsiteX1" fmla="*/ 1300163 w 1300163"/>
                <a:gd name="connsiteY1" fmla="*/ 9525 h 385762"/>
                <a:gd name="connsiteX2" fmla="*/ 1300163 w 1300163"/>
                <a:gd name="connsiteY2" fmla="*/ 385762 h 385762"/>
                <a:gd name="connsiteX3" fmla="*/ 1285875 w 1300163"/>
                <a:gd name="connsiteY3" fmla="*/ 338137 h 385762"/>
                <a:gd name="connsiteX4" fmla="*/ 1262063 w 1300163"/>
                <a:gd name="connsiteY4" fmla="*/ 311944 h 385762"/>
                <a:gd name="connsiteX5" fmla="*/ 1223963 w 1300163"/>
                <a:gd name="connsiteY5" fmla="*/ 283369 h 385762"/>
                <a:gd name="connsiteX6" fmla="*/ 1193007 w 1300163"/>
                <a:gd name="connsiteY6" fmla="*/ 271462 h 385762"/>
                <a:gd name="connsiteX7" fmla="*/ 1133475 w 1300163"/>
                <a:gd name="connsiteY7" fmla="*/ 247650 h 385762"/>
                <a:gd name="connsiteX8" fmla="*/ 1083469 w 1300163"/>
                <a:gd name="connsiteY8" fmla="*/ 233362 h 385762"/>
                <a:gd name="connsiteX9" fmla="*/ 1002507 w 1300163"/>
                <a:gd name="connsiteY9" fmla="*/ 214312 h 385762"/>
                <a:gd name="connsiteX10" fmla="*/ 940594 w 1300163"/>
                <a:gd name="connsiteY10" fmla="*/ 204787 h 385762"/>
                <a:gd name="connsiteX11" fmla="*/ 885825 w 1300163"/>
                <a:gd name="connsiteY11" fmla="*/ 197644 h 385762"/>
                <a:gd name="connsiteX12" fmla="*/ 840582 w 1300163"/>
                <a:gd name="connsiteY12" fmla="*/ 190500 h 385762"/>
                <a:gd name="connsiteX13" fmla="*/ 769144 w 1300163"/>
                <a:gd name="connsiteY13" fmla="*/ 185737 h 385762"/>
                <a:gd name="connsiteX14" fmla="*/ 714375 w 1300163"/>
                <a:gd name="connsiteY14" fmla="*/ 185737 h 385762"/>
                <a:gd name="connsiteX15" fmla="*/ 623888 w 1300163"/>
                <a:gd name="connsiteY15" fmla="*/ 183356 h 385762"/>
                <a:gd name="connsiteX16" fmla="*/ 552450 w 1300163"/>
                <a:gd name="connsiteY16" fmla="*/ 188119 h 385762"/>
                <a:gd name="connsiteX17" fmla="*/ 495300 w 1300163"/>
                <a:gd name="connsiteY17" fmla="*/ 188119 h 385762"/>
                <a:gd name="connsiteX18" fmla="*/ 419100 w 1300163"/>
                <a:gd name="connsiteY18" fmla="*/ 192881 h 385762"/>
                <a:gd name="connsiteX19" fmla="*/ 352425 w 1300163"/>
                <a:gd name="connsiteY19" fmla="*/ 202406 h 385762"/>
                <a:gd name="connsiteX20" fmla="*/ 290513 w 1300163"/>
                <a:gd name="connsiteY20" fmla="*/ 211931 h 385762"/>
                <a:gd name="connsiteX21" fmla="*/ 223838 w 1300163"/>
                <a:gd name="connsiteY21" fmla="*/ 226219 h 385762"/>
                <a:gd name="connsiteX22" fmla="*/ 159544 w 1300163"/>
                <a:gd name="connsiteY22" fmla="*/ 247650 h 385762"/>
                <a:gd name="connsiteX23" fmla="*/ 104775 w 1300163"/>
                <a:gd name="connsiteY23" fmla="*/ 269081 h 385762"/>
                <a:gd name="connsiteX24" fmla="*/ 54769 w 1300163"/>
                <a:gd name="connsiteY24" fmla="*/ 297656 h 385762"/>
                <a:gd name="connsiteX25" fmla="*/ 23813 w 1300163"/>
                <a:gd name="connsiteY25" fmla="*/ 330994 h 385762"/>
                <a:gd name="connsiteX26" fmla="*/ 7144 w 1300163"/>
                <a:gd name="connsiteY26" fmla="*/ 357187 h 385762"/>
                <a:gd name="connsiteX27" fmla="*/ 2382 w 1300163"/>
                <a:gd name="connsiteY27" fmla="*/ 385762 h 38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00163" h="385762">
                  <a:moveTo>
                    <a:pt x="0" y="0"/>
                  </a:moveTo>
                  <a:lnTo>
                    <a:pt x="1300163" y="9525"/>
                  </a:lnTo>
                  <a:lnTo>
                    <a:pt x="1300163" y="385762"/>
                  </a:lnTo>
                  <a:lnTo>
                    <a:pt x="1285875" y="338137"/>
                  </a:lnTo>
                  <a:lnTo>
                    <a:pt x="1262063" y="311944"/>
                  </a:lnTo>
                  <a:lnTo>
                    <a:pt x="1223963" y="283369"/>
                  </a:lnTo>
                  <a:lnTo>
                    <a:pt x="1193007" y="271462"/>
                  </a:lnTo>
                  <a:lnTo>
                    <a:pt x="1133475" y="247650"/>
                  </a:lnTo>
                  <a:lnTo>
                    <a:pt x="1083469" y="233362"/>
                  </a:lnTo>
                  <a:lnTo>
                    <a:pt x="1002507" y="214312"/>
                  </a:lnTo>
                  <a:lnTo>
                    <a:pt x="940594" y="204787"/>
                  </a:lnTo>
                  <a:lnTo>
                    <a:pt x="885825" y="197644"/>
                  </a:lnTo>
                  <a:lnTo>
                    <a:pt x="840582" y="190500"/>
                  </a:lnTo>
                  <a:lnTo>
                    <a:pt x="769144" y="185737"/>
                  </a:lnTo>
                  <a:lnTo>
                    <a:pt x="714375" y="185737"/>
                  </a:lnTo>
                  <a:lnTo>
                    <a:pt x="623888" y="183356"/>
                  </a:lnTo>
                  <a:lnTo>
                    <a:pt x="552450" y="188119"/>
                  </a:lnTo>
                  <a:lnTo>
                    <a:pt x="495300" y="188119"/>
                  </a:lnTo>
                  <a:lnTo>
                    <a:pt x="419100" y="192881"/>
                  </a:lnTo>
                  <a:lnTo>
                    <a:pt x="352425" y="202406"/>
                  </a:lnTo>
                  <a:lnTo>
                    <a:pt x="290513" y="211931"/>
                  </a:lnTo>
                  <a:lnTo>
                    <a:pt x="223838" y="226219"/>
                  </a:lnTo>
                  <a:lnTo>
                    <a:pt x="159544" y="247650"/>
                  </a:lnTo>
                  <a:lnTo>
                    <a:pt x="104775" y="269081"/>
                  </a:lnTo>
                  <a:lnTo>
                    <a:pt x="54769" y="297656"/>
                  </a:lnTo>
                  <a:lnTo>
                    <a:pt x="23813" y="330994"/>
                  </a:lnTo>
                  <a:lnTo>
                    <a:pt x="7144" y="357187"/>
                  </a:lnTo>
                  <a:lnTo>
                    <a:pt x="2382" y="385762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 flipV="1">
              <a:off x="4364686" y="5679351"/>
              <a:ext cx="1303338" cy="385762"/>
            </a:xfrm>
            <a:custGeom>
              <a:avLst/>
              <a:gdLst>
                <a:gd name="connsiteX0" fmla="*/ 0 w 1300163"/>
                <a:gd name="connsiteY0" fmla="*/ 0 h 385762"/>
                <a:gd name="connsiteX1" fmla="*/ 1300163 w 1300163"/>
                <a:gd name="connsiteY1" fmla="*/ 9525 h 385762"/>
                <a:gd name="connsiteX2" fmla="*/ 1300163 w 1300163"/>
                <a:gd name="connsiteY2" fmla="*/ 385762 h 385762"/>
                <a:gd name="connsiteX3" fmla="*/ 1285875 w 1300163"/>
                <a:gd name="connsiteY3" fmla="*/ 338137 h 385762"/>
                <a:gd name="connsiteX4" fmla="*/ 1262063 w 1300163"/>
                <a:gd name="connsiteY4" fmla="*/ 311944 h 385762"/>
                <a:gd name="connsiteX5" fmla="*/ 1223963 w 1300163"/>
                <a:gd name="connsiteY5" fmla="*/ 283369 h 385762"/>
                <a:gd name="connsiteX6" fmla="*/ 1193007 w 1300163"/>
                <a:gd name="connsiteY6" fmla="*/ 271462 h 385762"/>
                <a:gd name="connsiteX7" fmla="*/ 1133475 w 1300163"/>
                <a:gd name="connsiteY7" fmla="*/ 247650 h 385762"/>
                <a:gd name="connsiteX8" fmla="*/ 1083469 w 1300163"/>
                <a:gd name="connsiteY8" fmla="*/ 233362 h 385762"/>
                <a:gd name="connsiteX9" fmla="*/ 1002507 w 1300163"/>
                <a:gd name="connsiteY9" fmla="*/ 214312 h 385762"/>
                <a:gd name="connsiteX10" fmla="*/ 940594 w 1300163"/>
                <a:gd name="connsiteY10" fmla="*/ 204787 h 385762"/>
                <a:gd name="connsiteX11" fmla="*/ 885825 w 1300163"/>
                <a:gd name="connsiteY11" fmla="*/ 197644 h 385762"/>
                <a:gd name="connsiteX12" fmla="*/ 840582 w 1300163"/>
                <a:gd name="connsiteY12" fmla="*/ 190500 h 385762"/>
                <a:gd name="connsiteX13" fmla="*/ 769144 w 1300163"/>
                <a:gd name="connsiteY13" fmla="*/ 185737 h 385762"/>
                <a:gd name="connsiteX14" fmla="*/ 714375 w 1300163"/>
                <a:gd name="connsiteY14" fmla="*/ 185737 h 385762"/>
                <a:gd name="connsiteX15" fmla="*/ 623888 w 1300163"/>
                <a:gd name="connsiteY15" fmla="*/ 183356 h 385762"/>
                <a:gd name="connsiteX16" fmla="*/ 552450 w 1300163"/>
                <a:gd name="connsiteY16" fmla="*/ 188119 h 385762"/>
                <a:gd name="connsiteX17" fmla="*/ 495300 w 1300163"/>
                <a:gd name="connsiteY17" fmla="*/ 188119 h 385762"/>
                <a:gd name="connsiteX18" fmla="*/ 419100 w 1300163"/>
                <a:gd name="connsiteY18" fmla="*/ 192881 h 385762"/>
                <a:gd name="connsiteX19" fmla="*/ 352425 w 1300163"/>
                <a:gd name="connsiteY19" fmla="*/ 202406 h 385762"/>
                <a:gd name="connsiteX20" fmla="*/ 290513 w 1300163"/>
                <a:gd name="connsiteY20" fmla="*/ 211931 h 385762"/>
                <a:gd name="connsiteX21" fmla="*/ 223838 w 1300163"/>
                <a:gd name="connsiteY21" fmla="*/ 226219 h 385762"/>
                <a:gd name="connsiteX22" fmla="*/ 159544 w 1300163"/>
                <a:gd name="connsiteY22" fmla="*/ 247650 h 385762"/>
                <a:gd name="connsiteX23" fmla="*/ 104775 w 1300163"/>
                <a:gd name="connsiteY23" fmla="*/ 269081 h 385762"/>
                <a:gd name="connsiteX24" fmla="*/ 54769 w 1300163"/>
                <a:gd name="connsiteY24" fmla="*/ 297656 h 385762"/>
                <a:gd name="connsiteX25" fmla="*/ 23813 w 1300163"/>
                <a:gd name="connsiteY25" fmla="*/ 330994 h 385762"/>
                <a:gd name="connsiteX26" fmla="*/ 7144 w 1300163"/>
                <a:gd name="connsiteY26" fmla="*/ 357187 h 385762"/>
                <a:gd name="connsiteX27" fmla="*/ 2382 w 1300163"/>
                <a:gd name="connsiteY27" fmla="*/ 385762 h 38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00163" h="385762">
                  <a:moveTo>
                    <a:pt x="0" y="0"/>
                  </a:moveTo>
                  <a:lnTo>
                    <a:pt x="1300163" y="9525"/>
                  </a:lnTo>
                  <a:lnTo>
                    <a:pt x="1300163" y="385762"/>
                  </a:lnTo>
                  <a:lnTo>
                    <a:pt x="1285875" y="338137"/>
                  </a:lnTo>
                  <a:lnTo>
                    <a:pt x="1262063" y="311944"/>
                  </a:lnTo>
                  <a:lnTo>
                    <a:pt x="1223963" y="283369"/>
                  </a:lnTo>
                  <a:lnTo>
                    <a:pt x="1193007" y="271462"/>
                  </a:lnTo>
                  <a:lnTo>
                    <a:pt x="1133475" y="247650"/>
                  </a:lnTo>
                  <a:lnTo>
                    <a:pt x="1083469" y="233362"/>
                  </a:lnTo>
                  <a:lnTo>
                    <a:pt x="1002507" y="214312"/>
                  </a:lnTo>
                  <a:lnTo>
                    <a:pt x="940594" y="204787"/>
                  </a:lnTo>
                  <a:lnTo>
                    <a:pt x="885825" y="197644"/>
                  </a:lnTo>
                  <a:lnTo>
                    <a:pt x="840582" y="190500"/>
                  </a:lnTo>
                  <a:lnTo>
                    <a:pt x="769144" y="185737"/>
                  </a:lnTo>
                  <a:lnTo>
                    <a:pt x="714375" y="185737"/>
                  </a:lnTo>
                  <a:lnTo>
                    <a:pt x="623888" y="183356"/>
                  </a:lnTo>
                  <a:lnTo>
                    <a:pt x="552450" y="188119"/>
                  </a:lnTo>
                  <a:lnTo>
                    <a:pt x="495300" y="188119"/>
                  </a:lnTo>
                  <a:lnTo>
                    <a:pt x="419100" y="192881"/>
                  </a:lnTo>
                  <a:lnTo>
                    <a:pt x="352425" y="202406"/>
                  </a:lnTo>
                  <a:lnTo>
                    <a:pt x="290513" y="211931"/>
                  </a:lnTo>
                  <a:lnTo>
                    <a:pt x="223838" y="226219"/>
                  </a:lnTo>
                  <a:lnTo>
                    <a:pt x="159544" y="247650"/>
                  </a:lnTo>
                  <a:lnTo>
                    <a:pt x="104775" y="269081"/>
                  </a:lnTo>
                  <a:lnTo>
                    <a:pt x="54769" y="297656"/>
                  </a:lnTo>
                  <a:lnTo>
                    <a:pt x="23813" y="330994"/>
                  </a:lnTo>
                  <a:lnTo>
                    <a:pt x="7144" y="357187"/>
                  </a:lnTo>
                  <a:lnTo>
                    <a:pt x="2382" y="385762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5662960" y="5181600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591698" y="5183616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5233048" y="5181600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348155" y="5184683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455298" y="5188745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560073" y="5188745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702467" y="5184683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803877" y="5188745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912451" y="5188745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5016624" y="5195890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5122458" y="5188745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54" idx="1"/>
              <a:endCxn id="54" idx="3"/>
            </p:cNvCxnSpPr>
            <p:nvPr/>
          </p:nvCxnSpPr>
          <p:spPr>
            <a:xfrm>
              <a:off x="3817931" y="5682784"/>
              <a:ext cx="23002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4477398" y="5183616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4366273" y="5205314"/>
              <a:ext cx="0" cy="75533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4366273" y="5472227"/>
              <a:ext cx="1296687" cy="404698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706962" y="4506011"/>
            <a:ext cx="2300287" cy="1091308"/>
            <a:chOff x="706962" y="5062595"/>
            <a:chExt cx="2300287" cy="1091308"/>
          </a:xfrm>
        </p:grpSpPr>
        <p:sp>
          <p:nvSpPr>
            <p:cNvPr id="124" name="Rectangle 123"/>
            <p:cNvSpPr/>
            <p:nvPr/>
          </p:nvSpPr>
          <p:spPr>
            <a:xfrm rot="20300678">
              <a:off x="1373528" y="5219629"/>
              <a:ext cx="744089" cy="889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20300678">
              <a:off x="1344370" y="5141915"/>
              <a:ext cx="744089" cy="889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 rot="20300678">
              <a:off x="1311476" y="5062595"/>
              <a:ext cx="744089" cy="889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06962" y="5198964"/>
              <a:ext cx="2300287" cy="95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397421" y="5566413"/>
              <a:ext cx="220835" cy="23569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1563761" y="5537896"/>
              <a:ext cx="295796" cy="30093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1807847" y="5541071"/>
              <a:ext cx="293009" cy="30093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Arc 152"/>
            <p:cNvSpPr/>
            <p:nvPr/>
          </p:nvSpPr>
          <p:spPr>
            <a:xfrm rot="5400000">
              <a:off x="1598668" y="5574767"/>
              <a:ext cx="307283" cy="220835"/>
            </a:xfrm>
            <a:prstGeom prst="arc">
              <a:avLst>
                <a:gd name="adj1" fmla="val 12282561"/>
                <a:gd name="adj2" fmla="val 20071384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Arc 151"/>
            <p:cNvSpPr/>
            <p:nvPr/>
          </p:nvSpPr>
          <p:spPr>
            <a:xfrm rot="5400000">
              <a:off x="1382765" y="5570014"/>
              <a:ext cx="250143" cy="220835"/>
            </a:xfrm>
            <a:prstGeom prst="arc">
              <a:avLst>
                <a:gd name="adj1" fmla="val 12313498"/>
                <a:gd name="adj2" fmla="val 20071384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 154"/>
            <p:cNvSpPr/>
            <p:nvPr/>
          </p:nvSpPr>
          <p:spPr>
            <a:xfrm>
              <a:off x="1362075" y="5438775"/>
              <a:ext cx="762000" cy="254000"/>
            </a:xfrm>
            <a:custGeom>
              <a:avLst/>
              <a:gdLst>
                <a:gd name="connsiteX0" fmla="*/ 0 w 720725"/>
                <a:gd name="connsiteY0" fmla="*/ 244475 h 254000"/>
                <a:gd name="connsiteX1" fmla="*/ 3175 w 720725"/>
                <a:gd name="connsiteY1" fmla="*/ 3175 h 254000"/>
                <a:gd name="connsiteX2" fmla="*/ 717550 w 720725"/>
                <a:gd name="connsiteY2" fmla="*/ 0 h 254000"/>
                <a:gd name="connsiteX3" fmla="*/ 720725 w 720725"/>
                <a:gd name="connsiteY3" fmla="*/ 254000 h 254000"/>
                <a:gd name="connsiteX4" fmla="*/ 688975 w 720725"/>
                <a:gd name="connsiteY4" fmla="*/ 196850 h 254000"/>
                <a:gd name="connsiteX5" fmla="*/ 650875 w 720725"/>
                <a:gd name="connsiteY5" fmla="*/ 165100 h 254000"/>
                <a:gd name="connsiteX6" fmla="*/ 590550 w 720725"/>
                <a:gd name="connsiteY6" fmla="*/ 142875 h 254000"/>
                <a:gd name="connsiteX7" fmla="*/ 539750 w 720725"/>
                <a:gd name="connsiteY7" fmla="*/ 130175 h 254000"/>
                <a:gd name="connsiteX8" fmla="*/ 473075 w 720725"/>
                <a:gd name="connsiteY8" fmla="*/ 111125 h 254000"/>
                <a:gd name="connsiteX9" fmla="*/ 361950 w 720725"/>
                <a:gd name="connsiteY9" fmla="*/ 104775 h 254000"/>
                <a:gd name="connsiteX10" fmla="*/ 260350 w 720725"/>
                <a:gd name="connsiteY10" fmla="*/ 114300 h 254000"/>
                <a:gd name="connsiteX11" fmla="*/ 174625 w 720725"/>
                <a:gd name="connsiteY11" fmla="*/ 130175 h 254000"/>
                <a:gd name="connsiteX12" fmla="*/ 107950 w 720725"/>
                <a:gd name="connsiteY12" fmla="*/ 152400 h 254000"/>
                <a:gd name="connsiteX13" fmla="*/ 53975 w 720725"/>
                <a:gd name="connsiteY13" fmla="*/ 187325 h 254000"/>
                <a:gd name="connsiteX14" fmla="*/ 0 w 720725"/>
                <a:gd name="connsiteY14" fmla="*/ 244475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0725" h="254000">
                  <a:moveTo>
                    <a:pt x="0" y="244475"/>
                  </a:moveTo>
                  <a:cubicBezTo>
                    <a:pt x="1058" y="164042"/>
                    <a:pt x="2117" y="83608"/>
                    <a:pt x="3175" y="3175"/>
                  </a:cubicBezTo>
                  <a:lnTo>
                    <a:pt x="717550" y="0"/>
                  </a:lnTo>
                  <a:cubicBezTo>
                    <a:pt x="718608" y="84667"/>
                    <a:pt x="719667" y="169333"/>
                    <a:pt x="720725" y="254000"/>
                  </a:cubicBezTo>
                  <a:lnTo>
                    <a:pt x="688975" y="196850"/>
                  </a:lnTo>
                  <a:lnTo>
                    <a:pt x="650875" y="165100"/>
                  </a:lnTo>
                  <a:lnTo>
                    <a:pt x="590550" y="142875"/>
                  </a:lnTo>
                  <a:lnTo>
                    <a:pt x="539750" y="130175"/>
                  </a:lnTo>
                  <a:lnTo>
                    <a:pt x="473075" y="111125"/>
                  </a:lnTo>
                  <a:lnTo>
                    <a:pt x="361950" y="104775"/>
                  </a:lnTo>
                  <a:lnTo>
                    <a:pt x="260350" y="114300"/>
                  </a:lnTo>
                  <a:lnTo>
                    <a:pt x="174625" y="130175"/>
                  </a:lnTo>
                  <a:lnTo>
                    <a:pt x="107950" y="152400"/>
                  </a:lnTo>
                  <a:lnTo>
                    <a:pt x="53975" y="187325"/>
                  </a:lnTo>
                  <a:lnTo>
                    <a:pt x="0" y="2444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 155"/>
            <p:cNvSpPr/>
            <p:nvPr/>
          </p:nvSpPr>
          <p:spPr>
            <a:xfrm flipV="1">
              <a:off x="1361528" y="5673630"/>
              <a:ext cx="759372" cy="277596"/>
            </a:xfrm>
            <a:custGeom>
              <a:avLst/>
              <a:gdLst>
                <a:gd name="connsiteX0" fmla="*/ 0 w 720725"/>
                <a:gd name="connsiteY0" fmla="*/ 244475 h 254000"/>
                <a:gd name="connsiteX1" fmla="*/ 3175 w 720725"/>
                <a:gd name="connsiteY1" fmla="*/ 3175 h 254000"/>
                <a:gd name="connsiteX2" fmla="*/ 717550 w 720725"/>
                <a:gd name="connsiteY2" fmla="*/ 0 h 254000"/>
                <a:gd name="connsiteX3" fmla="*/ 720725 w 720725"/>
                <a:gd name="connsiteY3" fmla="*/ 254000 h 254000"/>
                <a:gd name="connsiteX4" fmla="*/ 688975 w 720725"/>
                <a:gd name="connsiteY4" fmla="*/ 196850 h 254000"/>
                <a:gd name="connsiteX5" fmla="*/ 650875 w 720725"/>
                <a:gd name="connsiteY5" fmla="*/ 165100 h 254000"/>
                <a:gd name="connsiteX6" fmla="*/ 590550 w 720725"/>
                <a:gd name="connsiteY6" fmla="*/ 142875 h 254000"/>
                <a:gd name="connsiteX7" fmla="*/ 539750 w 720725"/>
                <a:gd name="connsiteY7" fmla="*/ 130175 h 254000"/>
                <a:gd name="connsiteX8" fmla="*/ 473075 w 720725"/>
                <a:gd name="connsiteY8" fmla="*/ 111125 h 254000"/>
                <a:gd name="connsiteX9" fmla="*/ 361950 w 720725"/>
                <a:gd name="connsiteY9" fmla="*/ 104775 h 254000"/>
                <a:gd name="connsiteX10" fmla="*/ 260350 w 720725"/>
                <a:gd name="connsiteY10" fmla="*/ 114300 h 254000"/>
                <a:gd name="connsiteX11" fmla="*/ 174625 w 720725"/>
                <a:gd name="connsiteY11" fmla="*/ 130175 h 254000"/>
                <a:gd name="connsiteX12" fmla="*/ 107950 w 720725"/>
                <a:gd name="connsiteY12" fmla="*/ 152400 h 254000"/>
                <a:gd name="connsiteX13" fmla="*/ 53975 w 720725"/>
                <a:gd name="connsiteY13" fmla="*/ 187325 h 254000"/>
                <a:gd name="connsiteX14" fmla="*/ 0 w 720725"/>
                <a:gd name="connsiteY14" fmla="*/ 244475 h 25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0725" h="254000">
                  <a:moveTo>
                    <a:pt x="0" y="244475"/>
                  </a:moveTo>
                  <a:cubicBezTo>
                    <a:pt x="1058" y="164042"/>
                    <a:pt x="2117" y="83608"/>
                    <a:pt x="3175" y="3175"/>
                  </a:cubicBezTo>
                  <a:lnTo>
                    <a:pt x="717550" y="0"/>
                  </a:lnTo>
                  <a:cubicBezTo>
                    <a:pt x="718608" y="84667"/>
                    <a:pt x="719667" y="169333"/>
                    <a:pt x="720725" y="254000"/>
                  </a:cubicBezTo>
                  <a:lnTo>
                    <a:pt x="688975" y="196850"/>
                  </a:lnTo>
                  <a:lnTo>
                    <a:pt x="650875" y="165100"/>
                  </a:lnTo>
                  <a:lnTo>
                    <a:pt x="590550" y="142875"/>
                  </a:lnTo>
                  <a:lnTo>
                    <a:pt x="539750" y="130175"/>
                  </a:lnTo>
                  <a:lnTo>
                    <a:pt x="473075" y="111125"/>
                  </a:lnTo>
                  <a:lnTo>
                    <a:pt x="361950" y="104775"/>
                  </a:lnTo>
                  <a:lnTo>
                    <a:pt x="260350" y="114300"/>
                  </a:lnTo>
                  <a:lnTo>
                    <a:pt x="174625" y="130175"/>
                  </a:lnTo>
                  <a:lnTo>
                    <a:pt x="107950" y="152400"/>
                  </a:lnTo>
                  <a:lnTo>
                    <a:pt x="53975" y="187325"/>
                  </a:lnTo>
                  <a:lnTo>
                    <a:pt x="0" y="2444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1213367" y="5688362"/>
              <a:ext cx="1018658" cy="44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Oval 130"/>
            <p:cNvSpPr/>
            <p:nvPr/>
          </p:nvSpPr>
          <p:spPr>
            <a:xfrm>
              <a:off x="1397421" y="5547421"/>
              <a:ext cx="703435" cy="273956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5" name="Straight Connector 134"/>
            <p:cNvCxnSpPr/>
            <p:nvPr/>
          </p:nvCxnSpPr>
          <p:spPr>
            <a:xfrm flipH="1">
              <a:off x="2100856" y="5174411"/>
              <a:ext cx="6377" cy="76560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1390103" y="5172556"/>
              <a:ext cx="6377" cy="76560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H="1">
              <a:off x="1856381" y="5174722"/>
              <a:ext cx="6377" cy="76560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>
              <a:off x="1618256" y="5174417"/>
              <a:ext cx="6377" cy="76560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Connector 55"/>
          <p:cNvCxnSpPr/>
          <p:nvPr/>
        </p:nvCxnSpPr>
        <p:spPr>
          <a:xfrm flipH="1" flipV="1">
            <a:off x="1022936" y="4625016"/>
            <a:ext cx="5149265" cy="1429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/>
          <p:cNvGrpSpPr/>
          <p:nvPr/>
        </p:nvGrpSpPr>
        <p:grpSpPr>
          <a:xfrm>
            <a:off x="781961" y="1726241"/>
            <a:ext cx="481949" cy="127000"/>
            <a:chOff x="1563761" y="2216150"/>
            <a:chExt cx="481949" cy="127000"/>
          </a:xfrm>
        </p:grpSpPr>
        <p:sp>
          <p:nvSpPr>
            <p:cNvPr id="164" name="Rectangle 163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2" name="Arc 171"/>
          <p:cNvSpPr/>
          <p:nvPr/>
        </p:nvSpPr>
        <p:spPr>
          <a:xfrm rot="16200000">
            <a:off x="1231439" y="4482551"/>
            <a:ext cx="290656" cy="29439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/>
          <p:cNvSpPr txBox="1"/>
          <p:nvPr/>
        </p:nvSpPr>
        <p:spPr>
          <a:xfrm>
            <a:off x="110705" y="4369972"/>
            <a:ext cx="1293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Grazing angle </a:t>
            </a:r>
            <a:r>
              <a:rPr lang="el-GR" sz="1100" dirty="0" smtClean="0"/>
              <a:t>θ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434566" y="5472742"/>
            <a:ext cx="272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Few samples (low res) </a:t>
            </a:r>
          </a:p>
          <a:p>
            <a:r>
              <a:rPr lang="en-GB" dirty="0" smtClean="0"/>
              <a:t>But strong specular</a:t>
            </a:r>
            <a:endParaRPr lang="en-US" dirty="0"/>
          </a:p>
        </p:txBody>
      </p:sp>
      <p:sp>
        <p:nvSpPr>
          <p:cNvPr id="92" name="TextBox 91"/>
          <p:cNvSpPr txBox="1"/>
          <p:nvPr/>
        </p:nvSpPr>
        <p:spPr>
          <a:xfrm>
            <a:off x="3977919" y="5462258"/>
            <a:ext cx="272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Many samples (high res) </a:t>
            </a:r>
          </a:p>
          <a:p>
            <a:r>
              <a:rPr lang="en-GB" dirty="0" smtClean="0"/>
              <a:t>Weak specular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 rot="20146156">
            <a:off x="2079211" y="4318999"/>
            <a:ext cx="130055" cy="853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108637">
            <a:off x="2096876" y="3961252"/>
            <a:ext cx="1062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τ pulse length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2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/>
        </p:nvSpPr>
        <p:spPr>
          <a:xfrm>
            <a:off x="457200" y="1371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information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l="5224" t="43687" r="5224" b="6715"/>
          <a:stretch/>
        </p:blipFill>
        <p:spPr bwMode="auto">
          <a:xfrm>
            <a:off x="0" y="1756062"/>
            <a:ext cx="9144000" cy="4010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5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Isosceles Triangle 56"/>
          <p:cNvSpPr/>
          <p:nvPr/>
        </p:nvSpPr>
        <p:spPr>
          <a:xfrm>
            <a:off x="2736729" y="2336799"/>
            <a:ext cx="463671" cy="3410155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9974508-C738-4A1F-B7BB-15BBE8F15043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8" name="Isosceles Triangle 37"/>
          <p:cNvSpPr/>
          <p:nvPr/>
        </p:nvSpPr>
        <p:spPr>
          <a:xfrm rot="18116479">
            <a:off x="5006703" y="867218"/>
            <a:ext cx="838200" cy="5917518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685800" y="1828800"/>
            <a:ext cx="7027069" cy="415925"/>
          </a:xfrm>
          <a:custGeom>
            <a:avLst/>
            <a:gdLst>
              <a:gd name="connsiteX0" fmla="*/ 0 w 6487510"/>
              <a:gd name="connsiteY0" fmla="*/ 166852 h 415159"/>
              <a:gd name="connsiteX1" fmla="*/ 1072055 w 6487510"/>
              <a:gd name="connsiteY1" fmla="*/ 387569 h 415159"/>
              <a:gd name="connsiteX2" fmla="*/ 2081048 w 6487510"/>
              <a:gd name="connsiteY2" fmla="*/ 1314 h 415159"/>
              <a:gd name="connsiteX3" fmla="*/ 3673365 w 6487510"/>
              <a:gd name="connsiteY3" fmla="*/ 379686 h 415159"/>
              <a:gd name="connsiteX4" fmla="*/ 5218386 w 6487510"/>
              <a:gd name="connsiteY4" fmla="*/ 48610 h 415159"/>
              <a:gd name="connsiteX5" fmla="*/ 6487510 w 6487510"/>
              <a:gd name="connsiteY5" fmla="*/ 308741 h 415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7510" h="415159">
                <a:moveTo>
                  <a:pt x="0" y="166852"/>
                </a:moveTo>
                <a:cubicBezTo>
                  <a:pt x="362607" y="291005"/>
                  <a:pt x="725214" y="415159"/>
                  <a:pt x="1072055" y="387569"/>
                </a:cubicBezTo>
                <a:cubicBezTo>
                  <a:pt x="1418896" y="359979"/>
                  <a:pt x="1647496" y="2628"/>
                  <a:pt x="2081048" y="1314"/>
                </a:cubicBezTo>
                <a:cubicBezTo>
                  <a:pt x="2514600" y="0"/>
                  <a:pt x="3150475" y="371803"/>
                  <a:pt x="3673365" y="379686"/>
                </a:cubicBezTo>
                <a:cubicBezTo>
                  <a:pt x="4196255" y="387569"/>
                  <a:pt x="4749362" y="60434"/>
                  <a:pt x="5218386" y="48610"/>
                </a:cubicBezTo>
                <a:cubicBezTo>
                  <a:pt x="5687410" y="36786"/>
                  <a:pt x="6087460" y="172763"/>
                  <a:pt x="6487510" y="308741"/>
                </a:cubicBez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Freeform 41"/>
          <p:cNvSpPr/>
          <p:nvPr/>
        </p:nvSpPr>
        <p:spPr>
          <a:xfrm rot="21446465">
            <a:off x="870038" y="4067106"/>
            <a:ext cx="8111596" cy="346074"/>
          </a:xfrm>
          <a:custGeom>
            <a:avLst/>
            <a:gdLst>
              <a:gd name="connsiteX0" fmla="*/ 0 w 7094482"/>
              <a:gd name="connsiteY0" fmla="*/ 135321 h 426983"/>
              <a:gd name="connsiteX1" fmla="*/ 717331 w 7094482"/>
              <a:gd name="connsiteY1" fmla="*/ 1314 h 426983"/>
              <a:gd name="connsiteX2" fmla="*/ 2278117 w 7094482"/>
              <a:gd name="connsiteY2" fmla="*/ 127438 h 426983"/>
              <a:gd name="connsiteX3" fmla="*/ 5880538 w 7094482"/>
              <a:gd name="connsiteY3" fmla="*/ 308742 h 426983"/>
              <a:gd name="connsiteX4" fmla="*/ 7094482 w 7094482"/>
              <a:gd name="connsiteY4" fmla="*/ 426983 h 426983"/>
              <a:gd name="connsiteX0" fmla="*/ 0 w 7094482"/>
              <a:gd name="connsiteY0" fmla="*/ 135321 h 884183"/>
              <a:gd name="connsiteX1" fmla="*/ 717331 w 7094482"/>
              <a:gd name="connsiteY1" fmla="*/ 1314 h 884183"/>
              <a:gd name="connsiteX2" fmla="*/ 2278117 w 7094482"/>
              <a:gd name="connsiteY2" fmla="*/ 127438 h 884183"/>
              <a:gd name="connsiteX3" fmla="*/ 5712372 w 7094482"/>
              <a:gd name="connsiteY3" fmla="*/ 834259 h 884183"/>
              <a:gd name="connsiteX4" fmla="*/ 7094482 w 7094482"/>
              <a:gd name="connsiteY4" fmla="*/ 426983 h 884183"/>
              <a:gd name="connsiteX0" fmla="*/ 0 w 7007772"/>
              <a:gd name="connsiteY0" fmla="*/ 135321 h 1672459"/>
              <a:gd name="connsiteX1" fmla="*/ 717331 w 7007772"/>
              <a:gd name="connsiteY1" fmla="*/ 1314 h 1672459"/>
              <a:gd name="connsiteX2" fmla="*/ 2278117 w 7007772"/>
              <a:gd name="connsiteY2" fmla="*/ 127438 h 1672459"/>
              <a:gd name="connsiteX3" fmla="*/ 5712372 w 7007772"/>
              <a:gd name="connsiteY3" fmla="*/ 834259 h 1672459"/>
              <a:gd name="connsiteX4" fmla="*/ 7007772 w 7007772"/>
              <a:gd name="connsiteY4" fmla="*/ 1672459 h 1672459"/>
              <a:gd name="connsiteX0" fmla="*/ 0 w 7007772"/>
              <a:gd name="connsiteY0" fmla="*/ 135321 h 1714500"/>
              <a:gd name="connsiteX1" fmla="*/ 717331 w 7007772"/>
              <a:gd name="connsiteY1" fmla="*/ 1314 h 1714500"/>
              <a:gd name="connsiteX2" fmla="*/ 2278117 w 7007772"/>
              <a:gd name="connsiteY2" fmla="*/ 127438 h 1714500"/>
              <a:gd name="connsiteX3" fmla="*/ 5712372 w 7007772"/>
              <a:gd name="connsiteY3" fmla="*/ 834259 h 1714500"/>
              <a:gd name="connsiteX4" fmla="*/ 7007772 w 7007772"/>
              <a:gd name="connsiteY4" fmla="*/ 1672459 h 1714500"/>
              <a:gd name="connsiteX0" fmla="*/ 0 w 7007772"/>
              <a:gd name="connsiteY0" fmla="*/ 135321 h 1714500"/>
              <a:gd name="connsiteX1" fmla="*/ 717331 w 7007772"/>
              <a:gd name="connsiteY1" fmla="*/ 1314 h 1714500"/>
              <a:gd name="connsiteX2" fmla="*/ 2278117 w 7007772"/>
              <a:gd name="connsiteY2" fmla="*/ 127438 h 1714500"/>
              <a:gd name="connsiteX3" fmla="*/ 5636172 w 7007772"/>
              <a:gd name="connsiteY3" fmla="*/ 1291458 h 1714500"/>
              <a:gd name="connsiteX4" fmla="*/ 7007772 w 7007772"/>
              <a:gd name="connsiteY4" fmla="*/ 1672459 h 1714500"/>
              <a:gd name="connsiteX0" fmla="*/ 0 w 7007772"/>
              <a:gd name="connsiteY0" fmla="*/ 135321 h 1714500"/>
              <a:gd name="connsiteX1" fmla="*/ 717331 w 7007772"/>
              <a:gd name="connsiteY1" fmla="*/ 1314 h 1714500"/>
              <a:gd name="connsiteX2" fmla="*/ 2278117 w 7007772"/>
              <a:gd name="connsiteY2" fmla="*/ 127438 h 1714500"/>
              <a:gd name="connsiteX3" fmla="*/ 5636172 w 7007772"/>
              <a:gd name="connsiteY3" fmla="*/ 1291458 h 1714500"/>
              <a:gd name="connsiteX4" fmla="*/ 7007772 w 7007772"/>
              <a:gd name="connsiteY4" fmla="*/ 1672459 h 1714500"/>
              <a:gd name="connsiteX0" fmla="*/ 0 w 7007772"/>
              <a:gd name="connsiteY0" fmla="*/ 135321 h 1835368"/>
              <a:gd name="connsiteX1" fmla="*/ 717331 w 7007772"/>
              <a:gd name="connsiteY1" fmla="*/ 1314 h 1835368"/>
              <a:gd name="connsiteX2" fmla="*/ 2278117 w 7007772"/>
              <a:gd name="connsiteY2" fmla="*/ 127438 h 1835368"/>
              <a:gd name="connsiteX3" fmla="*/ 5636172 w 7007772"/>
              <a:gd name="connsiteY3" fmla="*/ 1291458 h 1835368"/>
              <a:gd name="connsiteX4" fmla="*/ 7007772 w 7007772"/>
              <a:gd name="connsiteY4" fmla="*/ 1672459 h 1835368"/>
              <a:gd name="connsiteX0" fmla="*/ 0 w 7007772"/>
              <a:gd name="connsiteY0" fmla="*/ 135321 h 1835368"/>
              <a:gd name="connsiteX1" fmla="*/ 717331 w 7007772"/>
              <a:gd name="connsiteY1" fmla="*/ 1314 h 1835368"/>
              <a:gd name="connsiteX2" fmla="*/ 2278117 w 7007772"/>
              <a:gd name="connsiteY2" fmla="*/ 127438 h 1835368"/>
              <a:gd name="connsiteX3" fmla="*/ 5636172 w 7007772"/>
              <a:gd name="connsiteY3" fmla="*/ 1291458 h 1835368"/>
              <a:gd name="connsiteX4" fmla="*/ 7007772 w 7007772"/>
              <a:gd name="connsiteY4" fmla="*/ 1672459 h 1835368"/>
              <a:gd name="connsiteX0" fmla="*/ 0 w 7007772"/>
              <a:gd name="connsiteY0" fmla="*/ 157265 h 1736444"/>
              <a:gd name="connsiteX1" fmla="*/ 717331 w 7007772"/>
              <a:gd name="connsiteY1" fmla="*/ 23258 h 1736444"/>
              <a:gd name="connsiteX2" fmla="*/ 2278117 w 7007772"/>
              <a:gd name="connsiteY2" fmla="*/ 149382 h 1736444"/>
              <a:gd name="connsiteX3" fmla="*/ 4569372 w 7007772"/>
              <a:gd name="connsiteY3" fmla="*/ 713828 h 1736444"/>
              <a:gd name="connsiteX4" fmla="*/ 7007772 w 7007772"/>
              <a:gd name="connsiteY4" fmla="*/ 1694403 h 1736444"/>
              <a:gd name="connsiteX0" fmla="*/ 0 w 7007772"/>
              <a:gd name="connsiteY0" fmla="*/ 157265 h 1736444"/>
              <a:gd name="connsiteX1" fmla="*/ 717331 w 7007772"/>
              <a:gd name="connsiteY1" fmla="*/ 23258 h 1736444"/>
              <a:gd name="connsiteX2" fmla="*/ 2278117 w 7007772"/>
              <a:gd name="connsiteY2" fmla="*/ 149382 h 1736444"/>
              <a:gd name="connsiteX3" fmla="*/ 4569372 w 7007772"/>
              <a:gd name="connsiteY3" fmla="*/ 713828 h 1736444"/>
              <a:gd name="connsiteX4" fmla="*/ 7007772 w 7007772"/>
              <a:gd name="connsiteY4" fmla="*/ 1694403 h 1736444"/>
              <a:gd name="connsiteX0" fmla="*/ 0 w 7007772"/>
              <a:gd name="connsiteY0" fmla="*/ 201573 h 1780752"/>
              <a:gd name="connsiteX1" fmla="*/ 717331 w 7007772"/>
              <a:gd name="connsiteY1" fmla="*/ 67566 h 1780752"/>
              <a:gd name="connsiteX2" fmla="*/ 2278117 w 7007772"/>
              <a:gd name="connsiteY2" fmla="*/ 193690 h 1780752"/>
              <a:gd name="connsiteX3" fmla="*/ 4569372 w 7007772"/>
              <a:gd name="connsiteY3" fmla="*/ 758136 h 1780752"/>
              <a:gd name="connsiteX4" fmla="*/ 7007772 w 7007772"/>
              <a:gd name="connsiteY4" fmla="*/ 1738711 h 1780752"/>
              <a:gd name="connsiteX0" fmla="*/ 0 w 7007772"/>
              <a:gd name="connsiteY0" fmla="*/ 135321 h 1714500"/>
              <a:gd name="connsiteX1" fmla="*/ 717331 w 7007772"/>
              <a:gd name="connsiteY1" fmla="*/ 1314 h 1714500"/>
              <a:gd name="connsiteX2" fmla="*/ 2278117 w 7007772"/>
              <a:gd name="connsiteY2" fmla="*/ 127438 h 1714500"/>
              <a:gd name="connsiteX3" fmla="*/ 4874172 w 7007772"/>
              <a:gd name="connsiteY3" fmla="*/ 953302 h 1714500"/>
              <a:gd name="connsiteX4" fmla="*/ 7007772 w 7007772"/>
              <a:gd name="connsiteY4" fmla="*/ 1672459 h 1714500"/>
              <a:gd name="connsiteX0" fmla="*/ 0 w 7007772"/>
              <a:gd name="connsiteY0" fmla="*/ 135321 h 1714500"/>
              <a:gd name="connsiteX1" fmla="*/ 717331 w 7007772"/>
              <a:gd name="connsiteY1" fmla="*/ 1314 h 1714500"/>
              <a:gd name="connsiteX2" fmla="*/ 2278117 w 7007772"/>
              <a:gd name="connsiteY2" fmla="*/ 127438 h 1714500"/>
              <a:gd name="connsiteX3" fmla="*/ 4874172 w 7007772"/>
              <a:gd name="connsiteY3" fmla="*/ 953302 h 1714500"/>
              <a:gd name="connsiteX4" fmla="*/ 7007772 w 7007772"/>
              <a:gd name="connsiteY4" fmla="*/ 1672459 h 1714500"/>
              <a:gd name="connsiteX0" fmla="*/ 0 w 7007772"/>
              <a:gd name="connsiteY0" fmla="*/ 135321 h 1714500"/>
              <a:gd name="connsiteX1" fmla="*/ 717331 w 7007772"/>
              <a:gd name="connsiteY1" fmla="*/ 1314 h 1714500"/>
              <a:gd name="connsiteX2" fmla="*/ 2278117 w 7007772"/>
              <a:gd name="connsiteY2" fmla="*/ 127438 h 1714500"/>
              <a:gd name="connsiteX3" fmla="*/ 4874172 w 7007772"/>
              <a:gd name="connsiteY3" fmla="*/ 953302 h 1714500"/>
              <a:gd name="connsiteX4" fmla="*/ 7007772 w 7007772"/>
              <a:gd name="connsiteY4" fmla="*/ 1672459 h 1714500"/>
              <a:gd name="connsiteX0" fmla="*/ 0 w 7007772"/>
              <a:gd name="connsiteY0" fmla="*/ 647874 h 2227053"/>
              <a:gd name="connsiteX1" fmla="*/ 717331 w 7007772"/>
              <a:gd name="connsiteY1" fmla="*/ 513867 h 2227053"/>
              <a:gd name="connsiteX2" fmla="*/ 2278117 w 7007772"/>
              <a:gd name="connsiteY2" fmla="*/ 639991 h 2227053"/>
              <a:gd name="connsiteX3" fmla="*/ 4815142 w 7007772"/>
              <a:gd name="connsiteY3" fmla="*/ 663005 h 2227053"/>
              <a:gd name="connsiteX4" fmla="*/ 7007772 w 7007772"/>
              <a:gd name="connsiteY4" fmla="*/ 2185012 h 2227053"/>
              <a:gd name="connsiteX0" fmla="*/ 0 w 7007772"/>
              <a:gd name="connsiteY0" fmla="*/ 553843 h 2133022"/>
              <a:gd name="connsiteX1" fmla="*/ 717331 w 7007772"/>
              <a:gd name="connsiteY1" fmla="*/ 419836 h 2133022"/>
              <a:gd name="connsiteX2" fmla="*/ 2278117 w 7007772"/>
              <a:gd name="connsiteY2" fmla="*/ 545960 h 2133022"/>
              <a:gd name="connsiteX3" fmla="*/ 4815142 w 7007772"/>
              <a:gd name="connsiteY3" fmla="*/ 568974 h 2133022"/>
              <a:gd name="connsiteX4" fmla="*/ 7007772 w 7007772"/>
              <a:gd name="connsiteY4" fmla="*/ 2090981 h 2133022"/>
              <a:gd name="connsiteX0" fmla="*/ 0 w 7007772"/>
              <a:gd name="connsiteY0" fmla="*/ 553843 h 2090981"/>
              <a:gd name="connsiteX1" fmla="*/ 717331 w 7007772"/>
              <a:gd name="connsiteY1" fmla="*/ 419836 h 2090981"/>
              <a:gd name="connsiteX2" fmla="*/ 2278117 w 7007772"/>
              <a:gd name="connsiteY2" fmla="*/ 545960 h 2090981"/>
              <a:gd name="connsiteX3" fmla="*/ 4815142 w 7007772"/>
              <a:gd name="connsiteY3" fmla="*/ 568974 h 2090981"/>
              <a:gd name="connsiteX4" fmla="*/ 5755992 w 7007772"/>
              <a:gd name="connsiteY4" fmla="*/ 531359 h 2090981"/>
              <a:gd name="connsiteX5" fmla="*/ 7007772 w 7007772"/>
              <a:gd name="connsiteY5" fmla="*/ 2090981 h 2090981"/>
              <a:gd name="connsiteX0" fmla="*/ 0 w 7007772"/>
              <a:gd name="connsiteY0" fmla="*/ 553843 h 2090981"/>
              <a:gd name="connsiteX1" fmla="*/ 717331 w 7007772"/>
              <a:gd name="connsiteY1" fmla="*/ 419836 h 2090981"/>
              <a:gd name="connsiteX2" fmla="*/ 2278117 w 7007772"/>
              <a:gd name="connsiteY2" fmla="*/ 545960 h 2090981"/>
              <a:gd name="connsiteX3" fmla="*/ 4815142 w 7007772"/>
              <a:gd name="connsiteY3" fmla="*/ 568974 h 2090981"/>
              <a:gd name="connsiteX4" fmla="*/ 5755992 w 7007772"/>
              <a:gd name="connsiteY4" fmla="*/ 531359 h 2090981"/>
              <a:gd name="connsiteX5" fmla="*/ 6644085 w 7007772"/>
              <a:gd name="connsiteY5" fmla="*/ 550167 h 2090981"/>
              <a:gd name="connsiteX6" fmla="*/ 7007772 w 7007772"/>
              <a:gd name="connsiteY6" fmla="*/ 2090981 h 2090981"/>
              <a:gd name="connsiteX0" fmla="*/ 0 w 7007772"/>
              <a:gd name="connsiteY0" fmla="*/ 553843 h 2090981"/>
              <a:gd name="connsiteX1" fmla="*/ 717331 w 7007772"/>
              <a:gd name="connsiteY1" fmla="*/ 419836 h 2090981"/>
              <a:gd name="connsiteX2" fmla="*/ 2278117 w 7007772"/>
              <a:gd name="connsiteY2" fmla="*/ 545960 h 2090981"/>
              <a:gd name="connsiteX3" fmla="*/ 4815142 w 7007772"/>
              <a:gd name="connsiteY3" fmla="*/ 568974 h 2090981"/>
              <a:gd name="connsiteX4" fmla="*/ 5755992 w 7007772"/>
              <a:gd name="connsiteY4" fmla="*/ 531359 h 2090981"/>
              <a:gd name="connsiteX5" fmla="*/ 6644085 w 7007772"/>
              <a:gd name="connsiteY5" fmla="*/ 550167 h 2090981"/>
              <a:gd name="connsiteX6" fmla="*/ 7007772 w 7007772"/>
              <a:gd name="connsiteY6" fmla="*/ 2090981 h 2090981"/>
              <a:gd name="connsiteX0" fmla="*/ 0 w 7007772"/>
              <a:gd name="connsiteY0" fmla="*/ 403393 h 1940531"/>
              <a:gd name="connsiteX1" fmla="*/ 717331 w 7007772"/>
              <a:gd name="connsiteY1" fmla="*/ 269386 h 1940531"/>
              <a:gd name="connsiteX2" fmla="*/ 2278117 w 7007772"/>
              <a:gd name="connsiteY2" fmla="*/ 395510 h 1940531"/>
              <a:gd name="connsiteX3" fmla="*/ 4815142 w 7007772"/>
              <a:gd name="connsiteY3" fmla="*/ 568974 h 1940531"/>
              <a:gd name="connsiteX4" fmla="*/ 5755992 w 7007772"/>
              <a:gd name="connsiteY4" fmla="*/ 380909 h 1940531"/>
              <a:gd name="connsiteX5" fmla="*/ 6644085 w 7007772"/>
              <a:gd name="connsiteY5" fmla="*/ 399717 h 1940531"/>
              <a:gd name="connsiteX6" fmla="*/ 7007772 w 7007772"/>
              <a:gd name="connsiteY6" fmla="*/ 1940531 h 1940531"/>
              <a:gd name="connsiteX0" fmla="*/ 0 w 7007772"/>
              <a:gd name="connsiteY0" fmla="*/ 276152 h 1813290"/>
              <a:gd name="connsiteX1" fmla="*/ 717331 w 7007772"/>
              <a:gd name="connsiteY1" fmla="*/ 142145 h 1813290"/>
              <a:gd name="connsiteX2" fmla="*/ 2278117 w 7007772"/>
              <a:gd name="connsiteY2" fmla="*/ 268269 h 1813290"/>
              <a:gd name="connsiteX3" fmla="*/ 4815142 w 7007772"/>
              <a:gd name="connsiteY3" fmla="*/ 441733 h 1813290"/>
              <a:gd name="connsiteX4" fmla="*/ 5755992 w 7007772"/>
              <a:gd name="connsiteY4" fmla="*/ 253668 h 1813290"/>
              <a:gd name="connsiteX5" fmla="*/ 6644085 w 7007772"/>
              <a:gd name="connsiteY5" fmla="*/ 272476 h 1813290"/>
              <a:gd name="connsiteX6" fmla="*/ 7007772 w 7007772"/>
              <a:gd name="connsiteY6" fmla="*/ 1813290 h 1813290"/>
              <a:gd name="connsiteX0" fmla="*/ 0 w 7007772"/>
              <a:gd name="connsiteY0" fmla="*/ 276152 h 1813290"/>
              <a:gd name="connsiteX1" fmla="*/ 717331 w 7007772"/>
              <a:gd name="connsiteY1" fmla="*/ 142145 h 1813290"/>
              <a:gd name="connsiteX2" fmla="*/ 2278117 w 7007772"/>
              <a:gd name="connsiteY2" fmla="*/ 268269 h 1813290"/>
              <a:gd name="connsiteX3" fmla="*/ 4815142 w 7007772"/>
              <a:gd name="connsiteY3" fmla="*/ 441733 h 1813290"/>
              <a:gd name="connsiteX4" fmla="*/ 5755992 w 7007772"/>
              <a:gd name="connsiteY4" fmla="*/ 253668 h 1813290"/>
              <a:gd name="connsiteX5" fmla="*/ 6644085 w 7007772"/>
              <a:gd name="connsiteY5" fmla="*/ 272476 h 1813290"/>
              <a:gd name="connsiteX6" fmla="*/ 7007772 w 7007772"/>
              <a:gd name="connsiteY6" fmla="*/ 1813290 h 1813290"/>
              <a:gd name="connsiteX0" fmla="*/ 0 w 7007772"/>
              <a:gd name="connsiteY0" fmla="*/ 276152 h 1813290"/>
              <a:gd name="connsiteX1" fmla="*/ 717331 w 7007772"/>
              <a:gd name="connsiteY1" fmla="*/ 142145 h 1813290"/>
              <a:gd name="connsiteX2" fmla="*/ 2278117 w 7007772"/>
              <a:gd name="connsiteY2" fmla="*/ 268269 h 1813290"/>
              <a:gd name="connsiteX3" fmla="*/ 4815142 w 7007772"/>
              <a:gd name="connsiteY3" fmla="*/ 291281 h 1813290"/>
              <a:gd name="connsiteX4" fmla="*/ 5755992 w 7007772"/>
              <a:gd name="connsiteY4" fmla="*/ 253668 h 1813290"/>
              <a:gd name="connsiteX5" fmla="*/ 6644085 w 7007772"/>
              <a:gd name="connsiteY5" fmla="*/ 272476 h 1813290"/>
              <a:gd name="connsiteX6" fmla="*/ 7007772 w 7007772"/>
              <a:gd name="connsiteY6" fmla="*/ 1813290 h 1813290"/>
              <a:gd name="connsiteX0" fmla="*/ 0 w 7007772"/>
              <a:gd name="connsiteY0" fmla="*/ 263613 h 1800751"/>
              <a:gd name="connsiteX1" fmla="*/ 717331 w 7007772"/>
              <a:gd name="connsiteY1" fmla="*/ 129606 h 1800751"/>
              <a:gd name="connsiteX2" fmla="*/ 2278117 w 7007772"/>
              <a:gd name="connsiteY2" fmla="*/ 255730 h 1800751"/>
              <a:gd name="connsiteX3" fmla="*/ 4815142 w 7007772"/>
              <a:gd name="connsiteY3" fmla="*/ 278742 h 1800751"/>
              <a:gd name="connsiteX4" fmla="*/ 5755992 w 7007772"/>
              <a:gd name="connsiteY4" fmla="*/ 241129 h 1800751"/>
              <a:gd name="connsiteX5" fmla="*/ 6644085 w 7007772"/>
              <a:gd name="connsiteY5" fmla="*/ 259937 h 1800751"/>
              <a:gd name="connsiteX6" fmla="*/ 7007772 w 7007772"/>
              <a:gd name="connsiteY6" fmla="*/ 1800751 h 1800751"/>
              <a:gd name="connsiteX0" fmla="*/ 0 w 7488212"/>
              <a:gd name="connsiteY0" fmla="*/ 135322 h 683294"/>
              <a:gd name="connsiteX1" fmla="*/ 717331 w 7488212"/>
              <a:gd name="connsiteY1" fmla="*/ 1315 h 683294"/>
              <a:gd name="connsiteX2" fmla="*/ 2278117 w 7488212"/>
              <a:gd name="connsiteY2" fmla="*/ 127439 h 683294"/>
              <a:gd name="connsiteX3" fmla="*/ 4815142 w 7488212"/>
              <a:gd name="connsiteY3" fmla="*/ 150451 h 683294"/>
              <a:gd name="connsiteX4" fmla="*/ 5755992 w 7488212"/>
              <a:gd name="connsiteY4" fmla="*/ 112838 h 683294"/>
              <a:gd name="connsiteX5" fmla="*/ 6644085 w 7488212"/>
              <a:gd name="connsiteY5" fmla="*/ 131646 h 683294"/>
              <a:gd name="connsiteX6" fmla="*/ 7488212 w 7488212"/>
              <a:gd name="connsiteY6" fmla="*/ 451350 h 683294"/>
              <a:gd name="connsiteX0" fmla="*/ 0 w 7488212"/>
              <a:gd name="connsiteY0" fmla="*/ 135320 h 683292"/>
              <a:gd name="connsiteX1" fmla="*/ 717331 w 7488212"/>
              <a:gd name="connsiteY1" fmla="*/ 1313 h 683292"/>
              <a:gd name="connsiteX2" fmla="*/ 2278117 w 7488212"/>
              <a:gd name="connsiteY2" fmla="*/ 127437 h 683292"/>
              <a:gd name="connsiteX3" fmla="*/ 4815142 w 7488212"/>
              <a:gd name="connsiteY3" fmla="*/ 150449 h 683292"/>
              <a:gd name="connsiteX4" fmla="*/ 5755992 w 7488212"/>
              <a:gd name="connsiteY4" fmla="*/ 112836 h 683292"/>
              <a:gd name="connsiteX5" fmla="*/ 6644085 w 7488212"/>
              <a:gd name="connsiteY5" fmla="*/ 131644 h 683292"/>
              <a:gd name="connsiteX6" fmla="*/ 7488212 w 7488212"/>
              <a:gd name="connsiteY6" fmla="*/ 451348 h 683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8212" h="683292">
                <a:moveTo>
                  <a:pt x="0" y="135320"/>
                </a:moveTo>
                <a:cubicBezTo>
                  <a:pt x="168822" y="68973"/>
                  <a:pt x="337645" y="2627"/>
                  <a:pt x="717331" y="1313"/>
                </a:cubicBezTo>
                <a:cubicBezTo>
                  <a:pt x="1097017" y="-1"/>
                  <a:pt x="2278117" y="127437"/>
                  <a:pt x="2278117" y="127437"/>
                </a:cubicBezTo>
                <a:cubicBezTo>
                  <a:pt x="3486807" y="318375"/>
                  <a:pt x="4314596" y="653431"/>
                  <a:pt x="4815142" y="150449"/>
                </a:cubicBezTo>
                <a:cubicBezTo>
                  <a:pt x="5309790" y="536679"/>
                  <a:pt x="5416933" y="498581"/>
                  <a:pt x="5755992" y="112836"/>
                </a:cubicBezTo>
                <a:cubicBezTo>
                  <a:pt x="6227883" y="683292"/>
                  <a:pt x="6381762" y="319706"/>
                  <a:pt x="6644085" y="131644"/>
                </a:cubicBezTo>
                <a:cubicBezTo>
                  <a:pt x="6932788" y="188063"/>
                  <a:pt x="7401219" y="335593"/>
                  <a:pt x="7488212" y="451348"/>
                </a:cubicBezTo>
              </a:path>
            </a:pathLst>
          </a:cu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971800" y="2286000"/>
            <a:ext cx="4495800" cy="2819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546614" y="2060574"/>
            <a:ext cx="806186" cy="2254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MBES</a:t>
            </a:r>
            <a:endParaRPr lang="en-US" sz="1600" dirty="0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87"/>
          <a:stretch/>
        </p:blipFill>
        <p:spPr bwMode="auto">
          <a:xfrm rot="1912102">
            <a:off x="1854003" y="2728679"/>
            <a:ext cx="7721995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3" name="Straight Connector 52"/>
          <p:cNvCxnSpPr/>
          <p:nvPr/>
        </p:nvCxnSpPr>
        <p:spPr>
          <a:xfrm flipH="1">
            <a:off x="5715000" y="2355849"/>
            <a:ext cx="1511649" cy="2209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 rot="1796165">
            <a:off x="7340811" y="412343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 rot="1796165">
            <a:off x="6595305" y="4811005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pic>
        <p:nvPicPr>
          <p:cNvPr id="46088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30" b="54589"/>
          <a:stretch/>
        </p:blipFill>
        <p:spPr bwMode="auto">
          <a:xfrm rot="5400000">
            <a:off x="1250964" y="2924198"/>
            <a:ext cx="4408885" cy="126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2820814" y="2286000"/>
            <a:ext cx="0" cy="347723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5400000">
            <a:off x="2300364" y="364131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76608" y="1266809"/>
            <a:ext cx="7772400" cy="555744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2900" kern="1200">
                <a:solidFill>
                  <a:srgbClr val="006CB7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GB" dirty="0" smtClean="0"/>
              <a:t>What’s that Nadir striping?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599076" y="5882684"/>
            <a:ext cx="272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Few samples (low res) </a:t>
            </a:r>
          </a:p>
          <a:p>
            <a:r>
              <a:rPr lang="en-GB" dirty="0" smtClean="0"/>
              <a:t>But strong specular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142429" y="5872200"/>
            <a:ext cx="2725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Many samples (high res) </a:t>
            </a:r>
          </a:p>
          <a:p>
            <a:r>
              <a:rPr lang="en-GB" dirty="0" smtClean="0"/>
              <a:t>Weak specular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8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altLang="en-US" sz="3200" dirty="0" smtClean="0"/>
              <a:t>Water Column: Backscatter Time Series Mapped</a:t>
            </a:r>
            <a:endParaRPr lang="en-US" altLang="en-US" sz="3200" dirty="0" smtClean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28" y="1491425"/>
            <a:ext cx="710858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3" y="1650175"/>
            <a:ext cx="1778977" cy="39497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4589585" y="1820038"/>
            <a:ext cx="104043" cy="1981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693627" y="1820038"/>
            <a:ext cx="0" cy="1981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56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331" y="1640651"/>
            <a:ext cx="1786304" cy="39671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4665785" y="1820039"/>
            <a:ext cx="1395046" cy="2052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93628" y="1820039"/>
            <a:ext cx="1532792" cy="2052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2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Tips For Snippets Backscatter Acquisition (1)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Snippets data is centred around the bottom detection so settings to ensure good bottom detection is key.</a:t>
            </a:r>
          </a:p>
          <a:p>
            <a:r>
              <a:rPr lang="en-GB" dirty="0" smtClean="0"/>
              <a:t>Do not over gain (7125), </a:t>
            </a:r>
            <a:r>
              <a:rPr lang="en-GB" dirty="0" err="1" smtClean="0"/>
              <a:t>i.e</a:t>
            </a:r>
            <a:r>
              <a:rPr lang="en-GB" dirty="0" smtClean="0"/>
              <a:t> reach saturation.</a:t>
            </a:r>
          </a:p>
          <a:p>
            <a:r>
              <a:rPr lang="en-GB" dirty="0" smtClean="0"/>
              <a:t>CW gives best snippets quality</a:t>
            </a:r>
          </a:p>
          <a:p>
            <a:r>
              <a:rPr lang="en-GB" dirty="0" smtClean="0"/>
              <a:t>Run straight lines, doe not use infill's or cross lines in the mosaic</a:t>
            </a:r>
          </a:p>
          <a:p>
            <a:r>
              <a:rPr lang="en-GB" dirty="0" smtClean="0"/>
              <a:t>(if not using Normalized Backscatter:) Keep constant settings. Find the right power/gain/pulse/abs/spread settings and change only if in a different survey block (</a:t>
            </a:r>
            <a:r>
              <a:rPr lang="en-GB" dirty="0" err="1" smtClean="0"/>
              <a:t>ie</a:t>
            </a:r>
            <a:r>
              <a:rPr lang="en-GB" dirty="0" smtClean="0"/>
              <a:t>. Not throughout a line).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76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Automatic snippet window – flat seabed</a:t>
            </a:r>
            <a:endParaRPr lang="en-US" sz="36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3933" y="4997513"/>
            <a:ext cx="5930020" cy="18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</p:cNvCxnSpPr>
          <p:nvPr/>
        </p:nvCxnSpPr>
        <p:spPr>
          <a:xfrm>
            <a:off x="552180" y="2409825"/>
            <a:ext cx="2444541" cy="259674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2"/>
          </p:cNvCxnSpPr>
          <p:nvPr/>
        </p:nvCxnSpPr>
        <p:spPr>
          <a:xfrm>
            <a:off x="552180" y="2409825"/>
            <a:ext cx="1964708" cy="260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4"/>
          </p:cNvCxnSpPr>
          <p:nvPr/>
        </p:nvCxnSpPr>
        <p:spPr>
          <a:xfrm>
            <a:off x="549863" y="2403475"/>
            <a:ext cx="2962906" cy="260309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453513" y="4970752"/>
            <a:ext cx="81481" cy="71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72028" y="4971152"/>
            <a:ext cx="81481" cy="716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55980" y="4970751"/>
            <a:ext cx="81481" cy="716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1205" y="2282825"/>
            <a:ext cx="481949" cy="127000"/>
            <a:chOff x="1563761" y="2216150"/>
            <a:chExt cx="481949" cy="127000"/>
          </a:xfrm>
        </p:grpSpPr>
        <p:sp>
          <p:nvSpPr>
            <p:cNvPr id="5" name="Rectangle 4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23062" y="3338863"/>
            <a:ext cx="12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Beam (n)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41" y="3860595"/>
            <a:ext cx="124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Beam (n-1)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4925" y="3996278"/>
            <a:ext cx="130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Beam (n+1)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289690" y="5142371"/>
            <a:ext cx="288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rgbClr val="FF0000"/>
                </a:solidFill>
              </a:rPr>
              <a:t>Bottom detection @ sample (n-1)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10154" y="5266093"/>
            <a:ext cx="339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2D050"/>
                </a:solidFill>
              </a:rPr>
              <a:t>Bottom detection @ sample (n)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82951" y="4705973"/>
            <a:ext cx="3189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Bottom detection @ sample (n+1)</a:t>
            </a:r>
            <a:endParaRPr lang="en-US" sz="1400" dirty="0">
              <a:solidFill>
                <a:srgbClr val="00B0F0"/>
              </a:solidFill>
            </a:endParaRPr>
          </a:p>
        </p:txBody>
      </p:sp>
      <p:cxnSp>
        <p:nvCxnSpPr>
          <p:cNvPr id="30" name="Straight Connector 29"/>
          <p:cNvCxnSpPr>
            <a:stCxn id="20" idx="0"/>
          </p:cNvCxnSpPr>
          <p:nvPr/>
        </p:nvCxnSpPr>
        <p:spPr>
          <a:xfrm flipV="1">
            <a:off x="2494254" y="4705973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44152" y="5012274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endCxn id="22" idx="4"/>
          </p:cNvCxnSpPr>
          <p:nvPr/>
        </p:nvCxnSpPr>
        <p:spPr>
          <a:xfrm flipH="1" flipV="1">
            <a:off x="2996721" y="5042378"/>
            <a:ext cx="247431" cy="2538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42812" y="4618601"/>
            <a:ext cx="534878" cy="53331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59695" y="4414712"/>
            <a:ext cx="191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Snippet window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r="26898" b="52287"/>
          <a:stretch/>
        </p:blipFill>
        <p:spPr bwMode="auto">
          <a:xfrm>
            <a:off x="4852661" y="1419813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5" r="29224" b="52287"/>
          <a:stretch/>
        </p:blipFill>
        <p:spPr bwMode="auto">
          <a:xfrm>
            <a:off x="4852660" y="2061075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31668" b="52287"/>
          <a:stretch/>
        </p:blipFill>
        <p:spPr bwMode="auto">
          <a:xfrm>
            <a:off x="4852660" y="2747602"/>
            <a:ext cx="4137435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Oval 49"/>
          <p:cNvSpPr>
            <a:spLocks noChangeAspect="1"/>
          </p:cNvSpPr>
          <p:nvPr/>
        </p:nvSpPr>
        <p:spPr>
          <a:xfrm>
            <a:off x="7804091" y="202395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>
            <a:spLocks noChangeAspect="1"/>
          </p:cNvSpPr>
          <p:nvPr/>
        </p:nvSpPr>
        <p:spPr>
          <a:xfrm>
            <a:off x="7983650" y="2674265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8182816" y="3344187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7712030" y="2074246"/>
            <a:ext cx="0" cy="471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956922" y="2074246"/>
            <a:ext cx="0" cy="471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7873483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8208905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8072649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8317541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852661" y="1928389"/>
            <a:ext cx="0" cy="21190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852661" y="4045261"/>
            <a:ext cx="4137435" cy="21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699592" y="4047415"/>
            <a:ext cx="160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time samples</a:t>
            </a:r>
            <a:endParaRPr lang="en-US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591645" y="5649374"/>
            <a:ext cx="325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Window = (</a:t>
            </a:r>
            <a:r>
              <a:rPr lang="en-GB" b="1" dirty="0" smtClean="0">
                <a:solidFill>
                  <a:srgbClr val="00B0F0"/>
                </a:solidFill>
              </a:rPr>
              <a:t>S</a:t>
            </a:r>
            <a:r>
              <a:rPr lang="en-GB" b="1" baseline="-25000" dirty="0" smtClean="0">
                <a:solidFill>
                  <a:srgbClr val="00B0F0"/>
                </a:solidFill>
              </a:rPr>
              <a:t>n+1</a:t>
            </a:r>
            <a:r>
              <a:rPr lang="en-GB" dirty="0" smtClean="0"/>
              <a:t> – </a:t>
            </a:r>
            <a:r>
              <a:rPr lang="en-GB" b="1" dirty="0" err="1" smtClean="0">
                <a:solidFill>
                  <a:srgbClr val="00B050"/>
                </a:solidFill>
              </a:rPr>
              <a:t>S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n</a:t>
            </a:r>
            <a:r>
              <a:rPr lang="en-GB" dirty="0" smtClean="0"/>
              <a:t>) + (</a:t>
            </a:r>
            <a:r>
              <a:rPr lang="en-GB" b="1" dirty="0" err="1" smtClean="0">
                <a:solidFill>
                  <a:srgbClr val="00B050"/>
                </a:solidFill>
              </a:rPr>
              <a:t>S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n</a:t>
            </a:r>
            <a:r>
              <a:rPr lang="en-GB" dirty="0" smtClean="0"/>
              <a:t> – </a:t>
            </a:r>
            <a:r>
              <a:rPr lang="en-GB" b="1" dirty="0" smtClean="0">
                <a:solidFill>
                  <a:srgbClr val="FF0000"/>
                </a:solidFill>
              </a:rPr>
              <a:t>S</a:t>
            </a:r>
            <a:r>
              <a:rPr lang="en-GB" b="1" baseline="-25000" dirty="0" smtClean="0">
                <a:solidFill>
                  <a:srgbClr val="FF0000"/>
                </a:solidFill>
              </a:rPr>
              <a:t>n-1</a:t>
            </a:r>
            <a:r>
              <a:rPr lang="en-GB" dirty="0" smtClean="0"/>
              <a:t>) </a:t>
            </a:r>
            <a:endParaRPr lang="en-US" dirty="0"/>
          </a:p>
        </p:txBody>
      </p:sp>
      <p:cxnSp>
        <p:nvCxnSpPr>
          <p:cNvPr id="72" name="Straight Connector 71"/>
          <p:cNvCxnSpPr>
            <a:stCxn id="50" idx="4"/>
          </p:cNvCxnSpPr>
          <p:nvPr/>
        </p:nvCxnSpPr>
        <p:spPr>
          <a:xfrm>
            <a:off x="7840091" y="2095950"/>
            <a:ext cx="36000" cy="10820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42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6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2652665" y="4762123"/>
            <a:ext cx="525101" cy="253497"/>
          </a:xfrm>
          <a:custGeom>
            <a:avLst/>
            <a:gdLst>
              <a:gd name="connsiteX0" fmla="*/ 0 w 525101"/>
              <a:gd name="connsiteY0" fmla="*/ 253497 h 253497"/>
              <a:gd name="connsiteX1" fmla="*/ 153909 w 525101"/>
              <a:gd name="connsiteY1" fmla="*/ 18107 h 253497"/>
              <a:gd name="connsiteX2" fmla="*/ 217284 w 525101"/>
              <a:gd name="connsiteY2" fmla="*/ 0 h 253497"/>
              <a:gd name="connsiteX3" fmla="*/ 334979 w 525101"/>
              <a:gd name="connsiteY3" fmla="*/ 81481 h 253497"/>
              <a:gd name="connsiteX4" fmla="*/ 362139 w 525101"/>
              <a:gd name="connsiteY4" fmla="*/ 99588 h 253497"/>
              <a:gd name="connsiteX5" fmla="*/ 461727 w 525101"/>
              <a:gd name="connsiteY5" fmla="*/ 162962 h 253497"/>
              <a:gd name="connsiteX6" fmla="*/ 497941 w 525101"/>
              <a:gd name="connsiteY6" fmla="*/ 181069 h 253497"/>
              <a:gd name="connsiteX7" fmla="*/ 525101 w 525101"/>
              <a:gd name="connsiteY7" fmla="*/ 235390 h 253497"/>
              <a:gd name="connsiteX8" fmla="*/ 153909 w 525101"/>
              <a:gd name="connsiteY8" fmla="*/ 217283 h 253497"/>
              <a:gd name="connsiteX9" fmla="*/ 0 w 525101"/>
              <a:gd name="connsiteY9" fmla="*/ 253497 h 25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5101" h="253497">
                <a:moveTo>
                  <a:pt x="0" y="253497"/>
                </a:moveTo>
                <a:lnTo>
                  <a:pt x="153909" y="18107"/>
                </a:lnTo>
                <a:lnTo>
                  <a:pt x="217284" y="0"/>
                </a:lnTo>
                <a:lnTo>
                  <a:pt x="334979" y="81481"/>
                </a:lnTo>
                <a:lnTo>
                  <a:pt x="362139" y="99588"/>
                </a:lnTo>
                <a:cubicBezTo>
                  <a:pt x="395335" y="120713"/>
                  <a:pt x="427987" y="142718"/>
                  <a:pt x="461727" y="162962"/>
                </a:cubicBezTo>
                <a:cubicBezTo>
                  <a:pt x="473300" y="169906"/>
                  <a:pt x="489843" y="170272"/>
                  <a:pt x="497941" y="181069"/>
                </a:cubicBezTo>
                <a:cubicBezTo>
                  <a:pt x="540829" y="238253"/>
                  <a:pt x="493194" y="235390"/>
                  <a:pt x="525101" y="235390"/>
                </a:cubicBezTo>
                <a:lnTo>
                  <a:pt x="153909" y="217283"/>
                </a:lnTo>
                <a:lnTo>
                  <a:pt x="0" y="253497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Automatic snippet window – target on seabed</a:t>
            </a:r>
            <a:endParaRPr lang="en-US" sz="32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3933" y="4997513"/>
            <a:ext cx="5930020" cy="18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  <a:endCxn id="9" idx="1"/>
          </p:cNvCxnSpPr>
          <p:nvPr/>
        </p:nvCxnSpPr>
        <p:spPr>
          <a:xfrm>
            <a:off x="552180" y="2409825"/>
            <a:ext cx="2254394" cy="237040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2"/>
          </p:cNvCxnSpPr>
          <p:nvPr/>
        </p:nvCxnSpPr>
        <p:spPr>
          <a:xfrm>
            <a:off x="552180" y="2409825"/>
            <a:ext cx="1964708" cy="26057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4"/>
          </p:cNvCxnSpPr>
          <p:nvPr/>
        </p:nvCxnSpPr>
        <p:spPr>
          <a:xfrm>
            <a:off x="549863" y="2403475"/>
            <a:ext cx="2962906" cy="260309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453513" y="4970752"/>
            <a:ext cx="81481" cy="716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72028" y="4971152"/>
            <a:ext cx="81481" cy="716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756814" y="4726320"/>
            <a:ext cx="81481" cy="716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1205" y="2282825"/>
            <a:ext cx="481949" cy="127000"/>
            <a:chOff x="1563761" y="2216150"/>
            <a:chExt cx="481949" cy="127000"/>
          </a:xfrm>
        </p:grpSpPr>
        <p:sp>
          <p:nvSpPr>
            <p:cNvPr id="5" name="Rectangle 4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23062" y="3338863"/>
            <a:ext cx="12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Beam (n)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9241" y="3860595"/>
            <a:ext cx="124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Beam (n-1)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4925" y="3996278"/>
            <a:ext cx="130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Beam (n+1)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289690" y="5142371"/>
            <a:ext cx="288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rgbClr val="FF0000"/>
                </a:solidFill>
              </a:rPr>
              <a:t>Bottom detection @ sample (n-1)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10154" y="5266093"/>
            <a:ext cx="339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2D050"/>
                </a:solidFill>
              </a:rPr>
              <a:t>Bottom detection @ sample (n)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82951" y="4705973"/>
            <a:ext cx="3189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Bottom detection @ sample (n+1)</a:t>
            </a:r>
            <a:endParaRPr lang="en-US" sz="1400" dirty="0">
              <a:solidFill>
                <a:srgbClr val="00B0F0"/>
              </a:solidFill>
            </a:endParaRPr>
          </a:p>
        </p:txBody>
      </p:sp>
      <p:cxnSp>
        <p:nvCxnSpPr>
          <p:cNvPr id="30" name="Straight Connector 29"/>
          <p:cNvCxnSpPr>
            <a:stCxn id="20" idx="0"/>
          </p:cNvCxnSpPr>
          <p:nvPr/>
        </p:nvCxnSpPr>
        <p:spPr>
          <a:xfrm flipV="1">
            <a:off x="2494254" y="4705973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44152" y="5012274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023880" y="4988060"/>
            <a:ext cx="247431" cy="2538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842812" y="4618601"/>
            <a:ext cx="534878" cy="53331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59695" y="4414712"/>
            <a:ext cx="191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Snippet window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r="26898" b="52287"/>
          <a:stretch/>
        </p:blipFill>
        <p:spPr bwMode="auto">
          <a:xfrm>
            <a:off x="4852661" y="1419813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r="27466" b="52287"/>
          <a:stretch/>
        </p:blipFill>
        <p:spPr bwMode="auto">
          <a:xfrm>
            <a:off x="4852661" y="2061075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31668" b="52287"/>
          <a:stretch/>
        </p:blipFill>
        <p:spPr bwMode="auto">
          <a:xfrm>
            <a:off x="4852660" y="2747602"/>
            <a:ext cx="4137435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Oval 52"/>
          <p:cNvSpPr>
            <a:spLocks noChangeAspect="1"/>
          </p:cNvSpPr>
          <p:nvPr/>
        </p:nvSpPr>
        <p:spPr>
          <a:xfrm>
            <a:off x="7804091" y="2023950"/>
            <a:ext cx="72000" cy="72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7847855" y="2674265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8182816" y="3344187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7712030" y="2074246"/>
            <a:ext cx="0" cy="471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956922" y="2074246"/>
            <a:ext cx="0" cy="47158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8190338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7566142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8072649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8317541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4852661" y="1928389"/>
            <a:ext cx="0" cy="21190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852661" y="4045261"/>
            <a:ext cx="4137435" cy="21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699592" y="4047415"/>
            <a:ext cx="160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time samples</a:t>
            </a:r>
            <a:endParaRPr lang="en-US" sz="1600" dirty="0"/>
          </a:p>
        </p:txBody>
      </p:sp>
      <p:cxnSp>
        <p:nvCxnSpPr>
          <p:cNvPr id="74" name="Straight Connector 73"/>
          <p:cNvCxnSpPr/>
          <p:nvPr/>
        </p:nvCxnSpPr>
        <p:spPr>
          <a:xfrm>
            <a:off x="7704296" y="2095950"/>
            <a:ext cx="36000" cy="108208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8173763" y="2545826"/>
            <a:ext cx="35788" cy="8389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91645" y="5631268"/>
            <a:ext cx="325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Window = (</a:t>
            </a:r>
            <a:r>
              <a:rPr lang="en-GB" b="1" dirty="0" smtClean="0">
                <a:solidFill>
                  <a:srgbClr val="00B0F0"/>
                </a:solidFill>
              </a:rPr>
              <a:t>S</a:t>
            </a:r>
            <a:r>
              <a:rPr lang="en-GB" b="1" baseline="-25000" dirty="0" smtClean="0">
                <a:solidFill>
                  <a:srgbClr val="00B0F0"/>
                </a:solidFill>
              </a:rPr>
              <a:t>n+1</a:t>
            </a:r>
            <a:r>
              <a:rPr lang="en-GB" dirty="0" smtClean="0"/>
              <a:t> – </a:t>
            </a:r>
            <a:r>
              <a:rPr lang="en-GB" b="1" dirty="0" err="1" smtClean="0">
                <a:solidFill>
                  <a:srgbClr val="00B050"/>
                </a:solidFill>
              </a:rPr>
              <a:t>S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n</a:t>
            </a:r>
            <a:r>
              <a:rPr lang="en-GB" dirty="0" smtClean="0"/>
              <a:t>) + </a:t>
            </a:r>
            <a:r>
              <a:rPr lang="en-GB" dirty="0"/>
              <a:t>(</a:t>
            </a:r>
            <a:r>
              <a:rPr lang="en-GB" b="1" dirty="0">
                <a:solidFill>
                  <a:srgbClr val="00B0F0"/>
                </a:solidFill>
              </a:rPr>
              <a:t>S</a:t>
            </a:r>
            <a:r>
              <a:rPr lang="en-GB" b="1" baseline="-25000" dirty="0">
                <a:solidFill>
                  <a:srgbClr val="00B0F0"/>
                </a:solidFill>
              </a:rPr>
              <a:t>n+1</a:t>
            </a:r>
            <a:r>
              <a:rPr lang="en-GB" dirty="0"/>
              <a:t> – </a:t>
            </a:r>
            <a:r>
              <a:rPr lang="en-GB" b="1" dirty="0" err="1">
                <a:solidFill>
                  <a:srgbClr val="00B050"/>
                </a:solidFill>
              </a:rPr>
              <a:t>S</a:t>
            </a:r>
            <a:r>
              <a:rPr lang="en-GB" b="1" baseline="-25000" dirty="0" err="1">
                <a:solidFill>
                  <a:srgbClr val="00B050"/>
                </a:solidFill>
              </a:rPr>
              <a:t>n</a:t>
            </a:r>
            <a:r>
              <a:rPr lang="en-GB" dirty="0"/>
              <a:t>) 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60" idx="6"/>
          </p:cNvCxnSpPr>
          <p:nvPr/>
        </p:nvCxnSpPr>
        <p:spPr>
          <a:xfrm flipV="1">
            <a:off x="7919855" y="2706455"/>
            <a:ext cx="289696" cy="381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7556234" y="2714007"/>
            <a:ext cx="289696" cy="381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22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0" grpId="0" animBg="1"/>
      <p:bldP spid="62" grpId="0" animBg="1"/>
      <p:bldP spid="7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Automatic snippet window – no neighbouring beam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53933" y="4997513"/>
            <a:ext cx="5930020" cy="18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2"/>
          </p:cNvCxnSpPr>
          <p:nvPr/>
        </p:nvCxnSpPr>
        <p:spPr>
          <a:xfrm>
            <a:off x="552180" y="2409825"/>
            <a:ext cx="2471700" cy="259674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4"/>
          </p:cNvCxnSpPr>
          <p:nvPr/>
        </p:nvCxnSpPr>
        <p:spPr>
          <a:xfrm>
            <a:off x="549863" y="2403475"/>
            <a:ext cx="2962906" cy="260309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3472028" y="4971152"/>
            <a:ext cx="81481" cy="71627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974086" y="4970751"/>
            <a:ext cx="81481" cy="71627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1205" y="2282825"/>
            <a:ext cx="481949" cy="127000"/>
            <a:chOff x="1563761" y="2216150"/>
            <a:chExt cx="481949" cy="127000"/>
          </a:xfrm>
        </p:grpSpPr>
        <p:sp>
          <p:nvSpPr>
            <p:cNvPr id="5" name="Rectangle 4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23062" y="3338863"/>
            <a:ext cx="125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Beam (n)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4925" y="3996278"/>
            <a:ext cx="130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Beam (n+1)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10154" y="5266093"/>
            <a:ext cx="339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92D050"/>
                </a:solidFill>
              </a:rPr>
              <a:t>Bottom detection @ sample (n)</a:t>
            </a:r>
            <a:endParaRPr lang="en-US" sz="1400" dirty="0">
              <a:solidFill>
                <a:srgbClr val="92D05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82951" y="4705973"/>
            <a:ext cx="31890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B0F0"/>
                </a:solidFill>
              </a:rPr>
              <a:t>Bottom detection @ sample (n+1)</a:t>
            </a:r>
            <a:endParaRPr lang="en-US" sz="1400" dirty="0">
              <a:solidFill>
                <a:srgbClr val="00B0F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3244152" y="5012274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3023880" y="4988060"/>
            <a:ext cx="247431" cy="2538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110251" y="4885259"/>
            <a:ext cx="267439" cy="26665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59695" y="4414712"/>
            <a:ext cx="191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>
                    <a:lumMod val="50000"/>
                  </a:schemeClr>
                </a:solidFill>
              </a:rPr>
              <a:t>Snippet window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4" r="27466" b="52287"/>
          <a:stretch/>
        </p:blipFill>
        <p:spPr bwMode="auto">
          <a:xfrm>
            <a:off x="5033721" y="2061075"/>
            <a:ext cx="4137434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r="31668" b="52287"/>
          <a:stretch/>
        </p:blipFill>
        <p:spPr bwMode="auto">
          <a:xfrm>
            <a:off x="4852660" y="2747602"/>
            <a:ext cx="4137435" cy="130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Oval 59"/>
          <p:cNvSpPr>
            <a:spLocks noChangeAspect="1"/>
          </p:cNvSpPr>
          <p:nvPr/>
        </p:nvSpPr>
        <p:spPr>
          <a:xfrm>
            <a:off x="8019862" y="2674265"/>
            <a:ext cx="72000" cy="72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8182816" y="3344187"/>
            <a:ext cx="72000" cy="720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8190338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7937315" y="2706455"/>
            <a:ext cx="0" cy="471580"/>
          </a:xfrm>
          <a:prstGeom prst="line">
            <a:avLst/>
          </a:prstGeom>
          <a:ln w="190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8072649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8317541" y="3403536"/>
            <a:ext cx="0" cy="471580"/>
          </a:xfrm>
          <a:prstGeom prst="line">
            <a:avLst/>
          </a:prstGeom>
          <a:ln w="1905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4852661" y="1928389"/>
            <a:ext cx="0" cy="21190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852661" y="4045261"/>
            <a:ext cx="4137435" cy="21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699592" y="4047415"/>
            <a:ext cx="1600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time samples</a:t>
            </a:r>
            <a:endParaRPr lang="en-US" sz="1600" dirty="0"/>
          </a:p>
        </p:txBody>
      </p:sp>
      <p:cxnSp>
        <p:nvCxnSpPr>
          <p:cNvPr id="75" name="Straight Connector 74"/>
          <p:cNvCxnSpPr/>
          <p:nvPr/>
        </p:nvCxnSpPr>
        <p:spPr>
          <a:xfrm>
            <a:off x="8173763" y="2545826"/>
            <a:ext cx="35788" cy="8389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591645" y="5604109"/>
            <a:ext cx="325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Window = (</a:t>
            </a:r>
            <a:r>
              <a:rPr lang="en-GB" b="1" dirty="0" smtClean="0">
                <a:solidFill>
                  <a:srgbClr val="00B0F0"/>
                </a:solidFill>
              </a:rPr>
              <a:t>S</a:t>
            </a:r>
            <a:r>
              <a:rPr lang="en-GB" b="1" baseline="-25000" dirty="0" smtClean="0">
                <a:solidFill>
                  <a:srgbClr val="00B0F0"/>
                </a:solidFill>
              </a:rPr>
              <a:t>n+1</a:t>
            </a:r>
            <a:r>
              <a:rPr lang="en-GB" dirty="0" smtClean="0"/>
              <a:t> – </a:t>
            </a:r>
            <a:r>
              <a:rPr lang="en-GB" b="1" dirty="0" err="1" smtClean="0">
                <a:solidFill>
                  <a:srgbClr val="00B050"/>
                </a:solidFill>
              </a:rPr>
              <a:t>S</a:t>
            </a:r>
            <a:r>
              <a:rPr lang="en-GB" b="1" baseline="-25000" dirty="0" err="1" smtClean="0">
                <a:solidFill>
                  <a:srgbClr val="00B050"/>
                </a:solidFill>
              </a:rPr>
              <a:t>n</a:t>
            </a:r>
            <a:r>
              <a:rPr lang="en-GB" dirty="0" smtClean="0"/>
              <a:t>) + </a:t>
            </a:r>
            <a:r>
              <a:rPr lang="en-GB" dirty="0"/>
              <a:t>(</a:t>
            </a:r>
            <a:r>
              <a:rPr lang="en-GB" b="1" dirty="0">
                <a:solidFill>
                  <a:srgbClr val="00B0F0"/>
                </a:solidFill>
              </a:rPr>
              <a:t>S</a:t>
            </a:r>
            <a:r>
              <a:rPr lang="en-GB" b="1" baseline="-25000" dirty="0">
                <a:solidFill>
                  <a:srgbClr val="00B0F0"/>
                </a:solidFill>
              </a:rPr>
              <a:t>n+1</a:t>
            </a:r>
            <a:r>
              <a:rPr lang="en-GB" dirty="0"/>
              <a:t> – </a:t>
            </a:r>
            <a:r>
              <a:rPr lang="en-GB" b="1" dirty="0" err="1">
                <a:solidFill>
                  <a:srgbClr val="00B050"/>
                </a:solidFill>
              </a:rPr>
              <a:t>S</a:t>
            </a:r>
            <a:r>
              <a:rPr lang="en-GB" b="1" baseline="-25000" dirty="0" err="1">
                <a:solidFill>
                  <a:srgbClr val="00B050"/>
                </a:solidFill>
              </a:rPr>
              <a:t>n</a:t>
            </a:r>
            <a:r>
              <a:rPr lang="en-GB" dirty="0"/>
              <a:t>) 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744736" y="4476646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032931" y="4737682"/>
            <a:ext cx="267077" cy="26477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855266" y="4630274"/>
            <a:ext cx="267439" cy="26665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5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2" grpId="0" animBg="1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/>
              <a:t>Sound striking bodies in the water and being reflected from:</a:t>
            </a:r>
          </a:p>
          <a:p>
            <a:pPr lvl="1"/>
            <a:r>
              <a:rPr lang="en-GB" altLang="en-US" smtClean="0"/>
              <a:t>Surface, bottom and land</a:t>
            </a:r>
          </a:p>
          <a:p>
            <a:pPr lvl="1"/>
            <a:r>
              <a:rPr lang="en-GB" altLang="en-US" smtClean="0"/>
              <a:t>Organic particles</a:t>
            </a:r>
          </a:p>
          <a:p>
            <a:pPr lvl="1"/>
            <a:r>
              <a:rPr lang="en-GB" altLang="en-US" smtClean="0"/>
              <a:t>Marine life</a:t>
            </a:r>
          </a:p>
          <a:p>
            <a:pPr lvl="1"/>
            <a:r>
              <a:rPr lang="en-GB" altLang="en-US" smtClean="0"/>
              <a:t>Bubbles</a:t>
            </a:r>
          </a:p>
          <a:p>
            <a:pPr lvl="1"/>
            <a:r>
              <a:rPr lang="en-GB" altLang="en-US" smtClean="0"/>
              <a:t>Temperature variations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6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Backscatter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mtClean="0"/>
              <a:t>Of all energy scattered, only intensities registered by the receiver is coined as “backscatter”.</a:t>
            </a:r>
          </a:p>
          <a:p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4300989" y="5597527"/>
            <a:ext cx="4358640" cy="434340"/>
          </a:xfrm>
          <a:custGeom>
            <a:avLst/>
            <a:gdLst>
              <a:gd name="connsiteX0" fmla="*/ 0 w 4358640"/>
              <a:gd name="connsiteY0" fmla="*/ 68580 h 434340"/>
              <a:gd name="connsiteX1" fmla="*/ 0 w 4358640"/>
              <a:gd name="connsiteY1" fmla="*/ 68580 h 434340"/>
              <a:gd name="connsiteX2" fmla="*/ 68580 w 4358640"/>
              <a:gd name="connsiteY2" fmla="*/ 60960 h 434340"/>
              <a:gd name="connsiteX3" fmla="*/ 114300 w 4358640"/>
              <a:gd name="connsiteY3" fmla="*/ 45720 h 434340"/>
              <a:gd name="connsiteX4" fmla="*/ 160020 w 4358640"/>
              <a:gd name="connsiteY4" fmla="*/ 30480 h 434340"/>
              <a:gd name="connsiteX5" fmla="*/ 182880 w 4358640"/>
              <a:gd name="connsiteY5" fmla="*/ 22860 h 434340"/>
              <a:gd name="connsiteX6" fmla="*/ 259080 w 4358640"/>
              <a:gd name="connsiteY6" fmla="*/ 15240 h 434340"/>
              <a:gd name="connsiteX7" fmla="*/ 434340 w 4358640"/>
              <a:gd name="connsiteY7" fmla="*/ 22860 h 434340"/>
              <a:gd name="connsiteX8" fmla="*/ 472440 w 4358640"/>
              <a:gd name="connsiteY8" fmla="*/ 60960 h 434340"/>
              <a:gd name="connsiteX9" fmla="*/ 495300 w 4358640"/>
              <a:gd name="connsiteY9" fmla="*/ 76200 h 434340"/>
              <a:gd name="connsiteX10" fmla="*/ 716280 w 4358640"/>
              <a:gd name="connsiteY10" fmla="*/ 53340 h 434340"/>
              <a:gd name="connsiteX11" fmla="*/ 792480 w 4358640"/>
              <a:gd name="connsiteY11" fmla="*/ 30480 h 434340"/>
              <a:gd name="connsiteX12" fmla="*/ 815340 w 4358640"/>
              <a:gd name="connsiteY12" fmla="*/ 22860 h 434340"/>
              <a:gd name="connsiteX13" fmla="*/ 838200 w 4358640"/>
              <a:gd name="connsiteY13" fmla="*/ 15240 h 434340"/>
              <a:gd name="connsiteX14" fmla="*/ 1097280 w 4358640"/>
              <a:gd name="connsiteY14" fmla="*/ 22860 h 434340"/>
              <a:gd name="connsiteX15" fmla="*/ 1165860 w 4358640"/>
              <a:gd name="connsiteY15" fmla="*/ 60960 h 434340"/>
              <a:gd name="connsiteX16" fmla="*/ 1249680 w 4358640"/>
              <a:gd name="connsiteY16" fmla="*/ 76200 h 434340"/>
              <a:gd name="connsiteX17" fmla="*/ 1485900 w 4358640"/>
              <a:gd name="connsiteY17" fmla="*/ 60960 h 434340"/>
              <a:gd name="connsiteX18" fmla="*/ 1562100 w 4358640"/>
              <a:gd name="connsiteY18" fmla="*/ 30480 h 434340"/>
              <a:gd name="connsiteX19" fmla="*/ 1607820 w 4358640"/>
              <a:gd name="connsiteY19" fmla="*/ 15240 h 434340"/>
              <a:gd name="connsiteX20" fmla="*/ 1630680 w 4358640"/>
              <a:gd name="connsiteY20" fmla="*/ 7620 h 434340"/>
              <a:gd name="connsiteX21" fmla="*/ 1676400 w 4358640"/>
              <a:gd name="connsiteY21" fmla="*/ 0 h 434340"/>
              <a:gd name="connsiteX22" fmla="*/ 1790700 w 4358640"/>
              <a:gd name="connsiteY22" fmla="*/ 7620 h 434340"/>
              <a:gd name="connsiteX23" fmla="*/ 1927860 w 4358640"/>
              <a:gd name="connsiteY23" fmla="*/ 15240 h 434340"/>
              <a:gd name="connsiteX24" fmla="*/ 1973580 w 4358640"/>
              <a:gd name="connsiteY24" fmla="*/ 45720 h 434340"/>
              <a:gd name="connsiteX25" fmla="*/ 2042160 w 4358640"/>
              <a:gd name="connsiteY25" fmla="*/ 76200 h 434340"/>
              <a:gd name="connsiteX26" fmla="*/ 2118360 w 4358640"/>
              <a:gd name="connsiteY26" fmla="*/ 106680 h 434340"/>
              <a:gd name="connsiteX27" fmla="*/ 2286000 w 4358640"/>
              <a:gd name="connsiteY27" fmla="*/ 99060 h 434340"/>
              <a:gd name="connsiteX28" fmla="*/ 2316480 w 4358640"/>
              <a:gd name="connsiteY28" fmla="*/ 91440 h 434340"/>
              <a:gd name="connsiteX29" fmla="*/ 2430780 w 4358640"/>
              <a:gd name="connsiteY29" fmla="*/ 83820 h 434340"/>
              <a:gd name="connsiteX30" fmla="*/ 2537460 w 4358640"/>
              <a:gd name="connsiteY30" fmla="*/ 60960 h 434340"/>
              <a:gd name="connsiteX31" fmla="*/ 2651760 w 4358640"/>
              <a:gd name="connsiteY31" fmla="*/ 45720 h 434340"/>
              <a:gd name="connsiteX32" fmla="*/ 2827020 w 4358640"/>
              <a:gd name="connsiteY32" fmla="*/ 53340 h 434340"/>
              <a:gd name="connsiteX33" fmla="*/ 2887980 w 4358640"/>
              <a:gd name="connsiteY33" fmla="*/ 68580 h 434340"/>
              <a:gd name="connsiteX34" fmla="*/ 2926080 w 4358640"/>
              <a:gd name="connsiteY34" fmla="*/ 76200 h 434340"/>
              <a:gd name="connsiteX35" fmla="*/ 2948940 w 4358640"/>
              <a:gd name="connsiteY35" fmla="*/ 83820 h 434340"/>
              <a:gd name="connsiteX36" fmla="*/ 2979420 w 4358640"/>
              <a:gd name="connsiteY36" fmla="*/ 91440 h 434340"/>
              <a:gd name="connsiteX37" fmla="*/ 3002280 w 4358640"/>
              <a:gd name="connsiteY37" fmla="*/ 106680 h 434340"/>
              <a:gd name="connsiteX38" fmla="*/ 3063240 w 4358640"/>
              <a:gd name="connsiteY38" fmla="*/ 121920 h 434340"/>
              <a:gd name="connsiteX39" fmla="*/ 3131820 w 4358640"/>
              <a:gd name="connsiteY39" fmla="*/ 137160 h 434340"/>
              <a:gd name="connsiteX40" fmla="*/ 3352800 w 4358640"/>
              <a:gd name="connsiteY40" fmla="*/ 129540 h 434340"/>
              <a:gd name="connsiteX41" fmla="*/ 3375660 w 4358640"/>
              <a:gd name="connsiteY41" fmla="*/ 121920 h 434340"/>
              <a:gd name="connsiteX42" fmla="*/ 3535680 w 4358640"/>
              <a:gd name="connsiteY42" fmla="*/ 106680 h 434340"/>
              <a:gd name="connsiteX43" fmla="*/ 3566160 w 4358640"/>
              <a:gd name="connsiteY43" fmla="*/ 99060 h 434340"/>
              <a:gd name="connsiteX44" fmla="*/ 3589020 w 4358640"/>
              <a:gd name="connsiteY44" fmla="*/ 91440 h 434340"/>
              <a:gd name="connsiteX45" fmla="*/ 3931920 w 4358640"/>
              <a:gd name="connsiteY45" fmla="*/ 99060 h 434340"/>
              <a:gd name="connsiteX46" fmla="*/ 3977640 w 4358640"/>
              <a:gd name="connsiteY46" fmla="*/ 121920 h 434340"/>
              <a:gd name="connsiteX47" fmla="*/ 4008120 w 4358640"/>
              <a:gd name="connsiteY47" fmla="*/ 129540 h 434340"/>
              <a:gd name="connsiteX48" fmla="*/ 4358640 w 4358640"/>
              <a:gd name="connsiteY48" fmla="*/ 137160 h 434340"/>
              <a:gd name="connsiteX49" fmla="*/ 4358640 w 4358640"/>
              <a:gd name="connsiteY49" fmla="*/ 434340 h 434340"/>
              <a:gd name="connsiteX50" fmla="*/ 15240 w 4358640"/>
              <a:gd name="connsiteY50" fmla="*/ 403860 h 434340"/>
              <a:gd name="connsiteX51" fmla="*/ 22860 w 4358640"/>
              <a:gd name="connsiteY51" fmla="*/ 121920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358640" h="434340">
                <a:moveTo>
                  <a:pt x="0" y="68580"/>
                </a:moveTo>
                <a:lnTo>
                  <a:pt x="0" y="68580"/>
                </a:lnTo>
                <a:cubicBezTo>
                  <a:pt x="22860" y="66040"/>
                  <a:pt x="46026" y="65471"/>
                  <a:pt x="68580" y="60960"/>
                </a:cubicBezTo>
                <a:cubicBezTo>
                  <a:pt x="84332" y="57810"/>
                  <a:pt x="99060" y="50800"/>
                  <a:pt x="114300" y="45720"/>
                </a:cubicBezTo>
                <a:lnTo>
                  <a:pt x="160020" y="30480"/>
                </a:lnTo>
                <a:cubicBezTo>
                  <a:pt x="167640" y="27940"/>
                  <a:pt x="174888" y="23659"/>
                  <a:pt x="182880" y="22860"/>
                </a:cubicBezTo>
                <a:lnTo>
                  <a:pt x="259080" y="15240"/>
                </a:lnTo>
                <a:cubicBezTo>
                  <a:pt x="317500" y="17780"/>
                  <a:pt x="376250" y="16157"/>
                  <a:pt x="434340" y="22860"/>
                </a:cubicBezTo>
                <a:cubicBezTo>
                  <a:pt x="457310" y="25510"/>
                  <a:pt x="459630" y="48150"/>
                  <a:pt x="472440" y="60960"/>
                </a:cubicBezTo>
                <a:cubicBezTo>
                  <a:pt x="478916" y="67436"/>
                  <a:pt x="487680" y="71120"/>
                  <a:pt x="495300" y="76200"/>
                </a:cubicBezTo>
                <a:cubicBezTo>
                  <a:pt x="676242" y="67584"/>
                  <a:pt x="603514" y="81532"/>
                  <a:pt x="716280" y="53340"/>
                </a:cubicBezTo>
                <a:cubicBezTo>
                  <a:pt x="762345" y="41824"/>
                  <a:pt x="736825" y="49032"/>
                  <a:pt x="792480" y="30480"/>
                </a:cubicBezTo>
                <a:lnTo>
                  <a:pt x="815340" y="22860"/>
                </a:lnTo>
                <a:lnTo>
                  <a:pt x="838200" y="15240"/>
                </a:lnTo>
                <a:cubicBezTo>
                  <a:pt x="924560" y="17780"/>
                  <a:pt x="1011009" y="18197"/>
                  <a:pt x="1097280" y="22860"/>
                </a:cubicBezTo>
                <a:cubicBezTo>
                  <a:pt x="1129034" y="24576"/>
                  <a:pt x="1132799" y="52695"/>
                  <a:pt x="1165860" y="60960"/>
                </a:cubicBezTo>
                <a:cubicBezTo>
                  <a:pt x="1213764" y="72936"/>
                  <a:pt x="1185973" y="67099"/>
                  <a:pt x="1249680" y="76200"/>
                </a:cubicBezTo>
                <a:cubicBezTo>
                  <a:pt x="1278672" y="75040"/>
                  <a:pt x="1420512" y="77307"/>
                  <a:pt x="1485900" y="60960"/>
                </a:cubicBezTo>
                <a:cubicBezTo>
                  <a:pt x="1553293" y="44112"/>
                  <a:pt x="1509546" y="51501"/>
                  <a:pt x="1562100" y="30480"/>
                </a:cubicBezTo>
                <a:cubicBezTo>
                  <a:pt x="1577015" y="24514"/>
                  <a:pt x="1592580" y="20320"/>
                  <a:pt x="1607820" y="15240"/>
                </a:cubicBezTo>
                <a:cubicBezTo>
                  <a:pt x="1615440" y="12700"/>
                  <a:pt x="1622757" y="8940"/>
                  <a:pt x="1630680" y="7620"/>
                </a:cubicBezTo>
                <a:lnTo>
                  <a:pt x="1676400" y="0"/>
                </a:lnTo>
                <a:lnTo>
                  <a:pt x="1790700" y="7620"/>
                </a:lnTo>
                <a:cubicBezTo>
                  <a:pt x="1836407" y="10390"/>
                  <a:pt x="1883032" y="5901"/>
                  <a:pt x="1927860" y="15240"/>
                </a:cubicBezTo>
                <a:cubicBezTo>
                  <a:pt x="1945791" y="18976"/>
                  <a:pt x="1956204" y="39928"/>
                  <a:pt x="1973580" y="45720"/>
                </a:cubicBezTo>
                <a:cubicBezTo>
                  <a:pt x="2129661" y="97747"/>
                  <a:pt x="1947971" y="32728"/>
                  <a:pt x="2042160" y="76200"/>
                </a:cubicBezTo>
                <a:cubicBezTo>
                  <a:pt x="2066999" y="87664"/>
                  <a:pt x="2118360" y="106680"/>
                  <a:pt x="2118360" y="106680"/>
                </a:cubicBezTo>
                <a:cubicBezTo>
                  <a:pt x="2174240" y="104140"/>
                  <a:pt x="2230227" y="103350"/>
                  <a:pt x="2286000" y="99060"/>
                </a:cubicBezTo>
                <a:cubicBezTo>
                  <a:pt x="2296442" y="98257"/>
                  <a:pt x="2306065" y="92536"/>
                  <a:pt x="2316480" y="91440"/>
                </a:cubicBezTo>
                <a:cubicBezTo>
                  <a:pt x="2354455" y="87443"/>
                  <a:pt x="2392680" y="86360"/>
                  <a:pt x="2430780" y="83820"/>
                </a:cubicBezTo>
                <a:cubicBezTo>
                  <a:pt x="2476732" y="72332"/>
                  <a:pt x="2493206" y="66492"/>
                  <a:pt x="2537460" y="60960"/>
                </a:cubicBezTo>
                <a:cubicBezTo>
                  <a:pt x="2656243" y="46112"/>
                  <a:pt x="2573562" y="61360"/>
                  <a:pt x="2651760" y="45720"/>
                </a:cubicBezTo>
                <a:cubicBezTo>
                  <a:pt x="2710180" y="48260"/>
                  <a:pt x="2768817" y="47707"/>
                  <a:pt x="2827020" y="53340"/>
                </a:cubicBezTo>
                <a:cubicBezTo>
                  <a:pt x="2847868" y="55358"/>
                  <a:pt x="2867441" y="64472"/>
                  <a:pt x="2887980" y="68580"/>
                </a:cubicBezTo>
                <a:cubicBezTo>
                  <a:pt x="2900680" y="71120"/>
                  <a:pt x="2913515" y="73059"/>
                  <a:pt x="2926080" y="76200"/>
                </a:cubicBezTo>
                <a:cubicBezTo>
                  <a:pt x="2933872" y="78148"/>
                  <a:pt x="2941217" y="81613"/>
                  <a:pt x="2948940" y="83820"/>
                </a:cubicBezTo>
                <a:cubicBezTo>
                  <a:pt x="2959010" y="86697"/>
                  <a:pt x="2969260" y="88900"/>
                  <a:pt x="2979420" y="91440"/>
                </a:cubicBezTo>
                <a:cubicBezTo>
                  <a:pt x="2987040" y="96520"/>
                  <a:pt x="2993673" y="103550"/>
                  <a:pt x="3002280" y="106680"/>
                </a:cubicBezTo>
                <a:cubicBezTo>
                  <a:pt x="3021964" y="113838"/>
                  <a:pt x="3043369" y="115296"/>
                  <a:pt x="3063240" y="121920"/>
                </a:cubicBezTo>
                <a:cubicBezTo>
                  <a:pt x="3100757" y="134426"/>
                  <a:pt x="3078177" y="128220"/>
                  <a:pt x="3131820" y="137160"/>
                </a:cubicBezTo>
                <a:cubicBezTo>
                  <a:pt x="3205480" y="134620"/>
                  <a:pt x="3279240" y="134138"/>
                  <a:pt x="3352800" y="129540"/>
                </a:cubicBezTo>
                <a:cubicBezTo>
                  <a:pt x="3360817" y="129039"/>
                  <a:pt x="3367757" y="123357"/>
                  <a:pt x="3375660" y="121920"/>
                </a:cubicBezTo>
                <a:cubicBezTo>
                  <a:pt x="3418662" y="114102"/>
                  <a:pt x="3498389" y="109549"/>
                  <a:pt x="3535680" y="106680"/>
                </a:cubicBezTo>
                <a:cubicBezTo>
                  <a:pt x="3545840" y="104140"/>
                  <a:pt x="3556090" y="101937"/>
                  <a:pt x="3566160" y="99060"/>
                </a:cubicBezTo>
                <a:cubicBezTo>
                  <a:pt x="3573883" y="96853"/>
                  <a:pt x="3580988" y="91440"/>
                  <a:pt x="3589020" y="91440"/>
                </a:cubicBezTo>
                <a:cubicBezTo>
                  <a:pt x="3703348" y="91440"/>
                  <a:pt x="3817620" y="96520"/>
                  <a:pt x="3931920" y="99060"/>
                </a:cubicBezTo>
                <a:cubicBezTo>
                  <a:pt x="4028246" y="131169"/>
                  <a:pt x="3874239" y="77605"/>
                  <a:pt x="3977640" y="121920"/>
                </a:cubicBezTo>
                <a:cubicBezTo>
                  <a:pt x="3987266" y="126045"/>
                  <a:pt x="3997897" y="127268"/>
                  <a:pt x="4008120" y="129540"/>
                </a:cubicBezTo>
                <a:cubicBezTo>
                  <a:pt x="4134316" y="157584"/>
                  <a:pt x="4146014" y="137160"/>
                  <a:pt x="4358640" y="137160"/>
                </a:cubicBezTo>
                <a:lnTo>
                  <a:pt x="4358640" y="434340"/>
                </a:lnTo>
                <a:lnTo>
                  <a:pt x="15240" y="403860"/>
                </a:lnTo>
                <a:lnTo>
                  <a:pt x="22860" y="121920"/>
                </a:lnTo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stCxn id="63" idx="2"/>
            <a:endCxn id="29" idx="18"/>
          </p:cNvCxnSpPr>
          <p:nvPr/>
        </p:nvCxnSpPr>
        <p:spPr>
          <a:xfrm>
            <a:off x="4354106" y="2749552"/>
            <a:ext cx="1508983" cy="2878455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63" idx="2"/>
            <a:endCxn id="29" idx="23"/>
          </p:cNvCxnSpPr>
          <p:nvPr/>
        </p:nvCxnSpPr>
        <p:spPr>
          <a:xfrm>
            <a:off x="4354106" y="2749552"/>
            <a:ext cx="1874743" cy="2863215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6350769" y="5249865"/>
            <a:ext cx="129540" cy="34766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6350769" y="5370356"/>
            <a:ext cx="508573" cy="242411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6386902" y="5544902"/>
            <a:ext cx="449580" cy="52625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198182" y="5143184"/>
            <a:ext cx="508573" cy="454342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5198182" y="5370355"/>
            <a:ext cx="508573" cy="242411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5234315" y="5544901"/>
            <a:ext cx="449580" cy="52625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5586802" y="5386249"/>
            <a:ext cx="97094" cy="21127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eft Arrow 55"/>
          <p:cNvSpPr/>
          <p:nvPr/>
        </p:nvSpPr>
        <p:spPr>
          <a:xfrm rot="3565080">
            <a:off x="5528609" y="4970680"/>
            <a:ext cx="399847" cy="23915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 rot="3487440">
            <a:off x="5576930" y="4718341"/>
            <a:ext cx="1044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Seabed</a:t>
            </a:r>
            <a:r>
              <a:rPr lang="en-GB" sz="1400" dirty="0" smtClean="0"/>
              <a:t> Backscatter</a:t>
            </a:r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6611692" y="4242899"/>
            <a:ext cx="196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Specular reflection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59" name="Straight Connector 58"/>
          <p:cNvCxnSpPr>
            <a:endCxn id="29" idx="23"/>
          </p:cNvCxnSpPr>
          <p:nvPr/>
        </p:nvCxnSpPr>
        <p:spPr>
          <a:xfrm flipH="1">
            <a:off x="6228849" y="4612231"/>
            <a:ext cx="1282730" cy="1000536"/>
          </a:xfrm>
          <a:prstGeom prst="line">
            <a:avLst/>
          </a:prstGeom>
          <a:ln w="1905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806002" y="5248435"/>
            <a:ext cx="61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7030A0"/>
                </a:solidFill>
              </a:rPr>
              <a:t>scatter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36157" y="5180510"/>
            <a:ext cx="61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7030A0"/>
                </a:solidFill>
              </a:rPr>
              <a:t>scatter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4113131" y="2622552"/>
            <a:ext cx="481949" cy="127000"/>
            <a:chOff x="1563761" y="2216150"/>
            <a:chExt cx="481949" cy="127000"/>
          </a:xfrm>
        </p:grpSpPr>
        <p:sp>
          <p:nvSpPr>
            <p:cNvPr id="63" name="Rectangle 62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099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Backscatter</a:t>
            </a:r>
            <a:endParaRPr lang="en-US" dirty="0"/>
          </a:p>
        </p:txBody>
      </p:sp>
      <p:sp>
        <p:nvSpPr>
          <p:cNvPr id="30" name="Content Placeholder 2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219575" cy="4525963"/>
          </a:xfrm>
        </p:spPr>
        <p:txBody>
          <a:bodyPr/>
          <a:lstStyle/>
          <a:p>
            <a:r>
              <a:rPr lang="en-GB" dirty="0" err="1" smtClean="0"/>
              <a:t>SeaBat</a:t>
            </a:r>
            <a:r>
              <a:rPr lang="en-GB" dirty="0" smtClean="0"/>
              <a:t> creates 3 types of backscatter:</a:t>
            </a:r>
          </a:p>
          <a:p>
            <a:pPr lvl="1"/>
            <a:r>
              <a:rPr lang="en-GB" dirty="0" smtClean="0"/>
              <a:t>Side Scan backscatter</a:t>
            </a:r>
          </a:p>
          <a:p>
            <a:pPr lvl="1"/>
            <a:r>
              <a:rPr lang="en-GB" dirty="0" smtClean="0"/>
              <a:t>Snippets backscatter</a:t>
            </a:r>
          </a:p>
          <a:p>
            <a:pPr lvl="1"/>
            <a:r>
              <a:rPr lang="en-GB" dirty="0" smtClean="0"/>
              <a:t>Water column backscatter</a:t>
            </a:r>
          </a:p>
          <a:p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1818613" y="5615357"/>
            <a:ext cx="4358640" cy="434340"/>
          </a:xfrm>
          <a:custGeom>
            <a:avLst/>
            <a:gdLst>
              <a:gd name="connsiteX0" fmla="*/ 0 w 4358640"/>
              <a:gd name="connsiteY0" fmla="*/ 68580 h 434340"/>
              <a:gd name="connsiteX1" fmla="*/ 0 w 4358640"/>
              <a:gd name="connsiteY1" fmla="*/ 68580 h 434340"/>
              <a:gd name="connsiteX2" fmla="*/ 68580 w 4358640"/>
              <a:gd name="connsiteY2" fmla="*/ 60960 h 434340"/>
              <a:gd name="connsiteX3" fmla="*/ 114300 w 4358640"/>
              <a:gd name="connsiteY3" fmla="*/ 45720 h 434340"/>
              <a:gd name="connsiteX4" fmla="*/ 160020 w 4358640"/>
              <a:gd name="connsiteY4" fmla="*/ 30480 h 434340"/>
              <a:gd name="connsiteX5" fmla="*/ 182880 w 4358640"/>
              <a:gd name="connsiteY5" fmla="*/ 22860 h 434340"/>
              <a:gd name="connsiteX6" fmla="*/ 259080 w 4358640"/>
              <a:gd name="connsiteY6" fmla="*/ 15240 h 434340"/>
              <a:gd name="connsiteX7" fmla="*/ 434340 w 4358640"/>
              <a:gd name="connsiteY7" fmla="*/ 22860 h 434340"/>
              <a:gd name="connsiteX8" fmla="*/ 472440 w 4358640"/>
              <a:gd name="connsiteY8" fmla="*/ 60960 h 434340"/>
              <a:gd name="connsiteX9" fmla="*/ 495300 w 4358640"/>
              <a:gd name="connsiteY9" fmla="*/ 76200 h 434340"/>
              <a:gd name="connsiteX10" fmla="*/ 716280 w 4358640"/>
              <a:gd name="connsiteY10" fmla="*/ 53340 h 434340"/>
              <a:gd name="connsiteX11" fmla="*/ 792480 w 4358640"/>
              <a:gd name="connsiteY11" fmla="*/ 30480 h 434340"/>
              <a:gd name="connsiteX12" fmla="*/ 815340 w 4358640"/>
              <a:gd name="connsiteY12" fmla="*/ 22860 h 434340"/>
              <a:gd name="connsiteX13" fmla="*/ 838200 w 4358640"/>
              <a:gd name="connsiteY13" fmla="*/ 15240 h 434340"/>
              <a:gd name="connsiteX14" fmla="*/ 1097280 w 4358640"/>
              <a:gd name="connsiteY14" fmla="*/ 22860 h 434340"/>
              <a:gd name="connsiteX15" fmla="*/ 1165860 w 4358640"/>
              <a:gd name="connsiteY15" fmla="*/ 60960 h 434340"/>
              <a:gd name="connsiteX16" fmla="*/ 1249680 w 4358640"/>
              <a:gd name="connsiteY16" fmla="*/ 76200 h 434340"/>
              <a:gd name="connsiteX17" fmla="*/ 1485900 w 4358640"/>
              <a:gd name="connsiteY17" fmla="*/ 60960 h 434340"/>
              <a:gd name="connsiteX18" fmla="*/ 1562100 w 4358640"/>
              <a:gd name="connsiteY18" fmla="*/ 30480 h 434340"/>
              <a:gd name="connsiteX19" fmla="*/ 1607820 w 4358640"/>
              <a:gd name="connsiteY19" fmla="*/ 15240 h 434340"/>
              <a:gd name="connsiteX20" fmla="*/ 1630680 w 4358640"/>
              <a:gd name="connsiteY20" fmla="*/ 7620 h 434340"/>
              <a:gd name="connsiteX21" fmla="*/ 1676400 w 4358640"/>
              <a:gd name="connsiteY21" fmla="*/ 0 h 434340"/>
              <a:gd name="connsiteX22" fmla="*/ 1790700 w 4358640"/>
              <a:gd name="connsiteY22" fmla="*/ 7620 h 434340"/>
              <a:gd name="connsiteX23" fmla="*/ 1927860 w 4358640"/>
              <a:gd name="connsiteY23" fmla="*/ 15240 h 434340"/>
              <a:gd name="connsiteX24" fmla="*/ 1973580 w 4358640"/>
              <a:gd name="connsiteY24" fmla="*/ 45720 h 434340"/>
              <a:gd name="connsiteX25" fmla="*/ 2042160 w 4358640"/>
              <a:gd name="connsiteY25" fmla="*/ 76200 h 434340"/>
              <a:gd name="connsiteX26" fmla="*/ 2118360 w 4358640"/>
              <a:gd name="connsiteY26" fmla="*/ 106680 h 434340"/>
              <a:gd name="connsiteX27" fmla="*/ 2286000 w 4358640"/>
              <a:gd name="connsiteY27" fmla="*/ 99060 h 434340"/>
              <a:gd name="connsiteX28" fmla="*/ 2316480 w 4358640"/>
              <a:gd name="connsiteY28" fmla="*/ 91440 h 434340"/>
              <a:gd name="connsiteX29" fmla="*/ 2430780 w 4358640"/>
              <a:gd name="connsiteY29" fmla="*/ 83820 h 434340"/>
              <a:gd name="connsiteX30" fmla="*/ 2537460 w 4358640"/>
              <a:gd name="connsiteY30" fmla="*/ 60960 h 434340"/>
              <a:gd name="connsiteX31" fmla="*/ 2651760 w 4358640"/>
              <a:gd name="connsiteY31" fmla="*/ 45720 h 434340"/>
              <a:gd name="connsiteX32" fmla="*/ 2827020 w 4358640"/>
              <a:gd name="connsiteY32" fmla="*/ 53340 h 434340"/>
              <a:gd name="connsiteX33" fmla="*/ 2887980 w 4358640"/>
              <a:gd name="connsiteY33" fmla="*/ 68580 h 434340"/>
              <a:gd name="connsiteX34" fmla="*/ 2926080 w 4358640"/>
              <a:gd name="connsiteY34" fmla="*/ 76200 h 434340"/>
              <a:gd name="connsiteX35" fmla="*/ 2948940 w 4358640"/>
              <a:gd name="connsiteY35" fmla="*/ 83820 h 434340"/>
              <a:gd name="connsiteX36" fmla="*/ 2979420 w 4358640"/>
              <a:gd name="connsiteY36" fmla="*/ 91440 h 434340"/>
              <a:gd name="connsiteX37" fmla="*/ 3002280 w 4358640"/>
              <a:gd name="connsiteY37" fmla="*/ 106680 h 434340"/>
              <a:gd name="connsiteX38" fmla="*/ 3063240 w 4358640"/>
              <a:gd name="connsiteY38" fmla="*/ 121920 h 434340"/>
              <a:gd name="connsiteX39" fmla="*/ 3131820 w 4358640"/>
              <a:gd name="connsiteY39" fmla="*/ 137160 h 434340"/>
              <a:gd name="connsiteX40" fmla="*/ 3352800 w 4358640"/>
              <a:gd name="connsiteY40" fmla="*/ 129540 h 434340"/>
              <a:gd name="connsiteX41" fmla="*/ 3375660 w 4358640"/>
              <a:gd name="connsiteY41" fmla="*/ 121920 h 434340"/>
              <a:gd name="connsiteX42" fmla="*/ 3535680 w 4358640"/>
              <a:gd name="connsiteY42" fmla="*/ 106680 h 434340"/>
              <a:gd name="connsiteX43" fmla="*/ 3566160 w 4358640"/>
              <a:gd name="connsiteY43" fmla="*/ 99060 h 434340"/>
              <a:gd name="connsiteX44" fmla="*/ 3589020 w 4358640"/>
              <a:gd name="connsiteY44" fmla="*/ 91440 h 434340"/>
              <a:gd name="connsiteX45" fmla="*/ 3931920 w 4358640"/>
              <a:gd name="connsiteY45" fmla="*/ 99060 h 434340"/>
              <a:gd name="connsiteX46" fmla="*/ 3977640 w 4358640"/>
              <a:gd name="connsiteY46" fmla="*/ 121920 h 434340"/>
              <a:gd name="connsiteX47" fmla="*/ 4008120 w 4358640"/>
              <a:gd name="connsiteY47" fmla="*/ 129540 h 434340"/>
              <a:gd name="connsiteX48" fmla="*/ 4358640 w 4358640"/>
              <a:gd name="connsiteY48" fmla="*/ 137160 h 434340"/>
              <a:gd name="connsiteX49" fmla="*/ 4358640 w 4358640"/>
              <a:gd name="connsiteY49" fmla="*/ 434340 h 434340"/>
              <a:gd name="connsiteX50" fmla="*/ 15240 w 4358640"/>
              <a:gd name="connsiteY50" fmla="*/ 403860 h 434340"/>
              <a:gd name="connsiteX51" fmla="*/ 22860 w 4358640"/>
              <a:gd name="connsiteY51" fmla="*/ 121920 h 434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358640" h="434340">
                <a:moveTo>
                  <a:pt x="0" y="68580"/>
                </a:moveTo>
                <a:lnTo>
                  <a:pt x="0" y="68580"/>
                </a:lnTo>
                <a:cubicBezTo>
                  <a:pt x="22860" y="66040"/>
                  <a:pt x="46026" y="65471"/>
                  <a:pt x="68580" y="60960"/>
                </a:cubicBezTo>
                <a:cubicBezTo>
                  <a:pt x="84332" y="57810"/>
                  <a:pt x="99060" y="50800"/>
                  <a:pt x="114300" y="45720"/>
                </a:cubicBezTo>
                <a:lnTo>
                  <a:pt x="160020" y="30480"/>
                </a:lnTo>
                <a:cubicBezTo>
                  <a:pt x="167640" y="27940"/>
                  <a:pt x="174888" y="23659"/>
                  <a:pt x="182880" y="22860"/>
                </a:cubicBezTo>
                <a:lnTo>
                  <a:pt x="259080" y="15240"/>
                </a:lnTo>
                <a:cubicBezTo>
                  <a:pt x="317500" y="17780"/>
                  <a:pt x="376250" y="16157"/>
                  <a:pt x="434340" y="22860"/>
                </a:cubicBezTo>
                <a:cubicBezTo>
                  <a:pt x="457310" y="25510"/>
                  <a:pt x="459630" y="48150"/>
                  <a:pt x="472440" y="60960"/>
                </a:cubicBezTo>
                <a:cubicBezTo>
                  <a:pt x="478916" y="67436"/>
                  <a:pt x="487680" y="71120"/>
                  <a:pt x="495300" y="76200"/>
                </a:cubicBezTo>
                <a:cubicBezTo>
                  <a:pt x="676242" y="67584"/>
                  <a:pt x="603514" y="81532"/>
                  <a:pt x="716280" y="53340"/>
                </a:cubicBezTo>
                <a:cubicBezTo>
                  <a:pt x="762345" y="41824"/>
                  <a:pt x="736825" y="49032"/>
                  <a:pt x="792480" y="30480"/>
                </a:cubicBezTo>
                <a:lnTo>
                  <a:pt x="815340" y="22860"/>
                </a:lnTo>
                <a:lnTo>
                  <a:pt x="838200" y="15240"/>
                </a:lnTo>
                <a:cubicBezTo>
                  <a:pt x="924560" y="17780"/>
                  <a:pt x="1011009" y="18197"/>
                  <a:pt x="1097280" y="22860"/>
                </a:cubicBezTo>
                <a:cubicBezTo>
                  <a:pt x="1129034" y="24576"/>
                  <a:pt x="1132799" y="52695"/>
                  <a:pt x="1165860" y="60960"/>
                </a:cubicBezTo>
                <a:cubicBezTo>
                  <a:pt x="1213764" y="72936"/>
                  <a:pt x="1185973" y="67099"/>
                  <a:pt x="1249680" y="76200"/>
                </a:cubicBezTo>
                <a:cubicBezTo>
                  <a:pt x="1278672" y="75040"/>
                  <a:pt x="1420512" y="77307"/>
                  <a:pt x="1485900" y="60960"/>
                </a:cubicBezTo>
                <a:cubicBezTo>
                  <a:pt x="1553293" y="44112"/>
                  <a:pt x="1509546" y="51501"/>
                  <a:pt x="1562100" y="30480"/>
                </a:cubicBezTo>
                <a:cubicBezTo>
                  <a:pt x="1577015" y="24514"/>
                  <a:pt x="1592580" y="20320"/>
                  <a:pt x="1607820" y="15240"/>
                </a:cubicBezTo>
                <a:cubicBezTo>
                  <a:pt x="1615440" y="12700"/>
                  <a:pt x="1622757" y="8940"/>
                  <a:pt x="1630680" y="7620"/>
                </a:cubicBezTo>
                <a:lnTo>
                  <a:pt x="1676400" y="0"/>
                </a:lnTo>
                <a:lnTo>
                  <a:pt x="1790700" y="7620"/>
                </a:lnTo>
                <a:cubicBezTo>
                  <a:pt x="1836407" y="10390"/>
                  <a:pt x="1883032" y="5901"/>
                  <a:pt x="1927860" y="15240"/>
                </a:cubicBezTo>
                <a:cubicBezTo>
                  <a:pt x="1945791" y="18976"/>
                  <a:pt x="1956204" y="39928"/>
                  <a:pt x="1973580" y="45720"/>
                </a:cubicBezTo>
                <a:cubicBezTo>
                  <a:pt x="2129661" y="97747"/>
                  <a:pt x="1947971" y="32728"/>
                  <a:pt x="2042160" y="76200"/>
                </a:cubicBezTo>
                <a:cubicBezTo>
                  <a:pt x="2066999" y="87664"/>
                  <a:pt x="2118360" y="106680"/>
                  <a:pt x="2118360" y="106680"/>
                </a:cubicBezTo>
                <a:cubicBezTo>
                  <a:pt x="2174240" y="104140"/>
                  <a:pt x="2230227" y="103350"/>
                  <a:pt x="2286000" y="99060"/>
                </a:cubicBezTo>
                <a:cubicBezTo>
                  <a:pt x="2296442" y="98257"/>
                  <a:pt x="2306065" y="92536"/>
                  <a:pt x="2316480" y="91440"/>
                </a:cubicBezTo>
                <a:cubicBezTo>
                  <a:pt x="2354455" y="87443"/>
                  <a:pt x="2392680" y="86360"/>
                  <a:pt x="2430780" y="83820"/>
                </a:cubicBezTo>
                <a:cubicBezTo>
                  <a:pt x="2476732" y="72332"/>
                  <a:pt x="2493206" y="66492"/>
                  <a:pt x="2537460" y="60960"/>
                </a:cubicBezTo>
                <a:cubicBezTo>
                  <a:pt x="2656243" y="46112"/>
                  <a:pt x="2573562" y="61360"/>
                  <a:pt x="2651760" y="45720"/>
                </a:cubicBezTo>
                <a:cubicBezTo>
                  <a:pt x="2710180" y="48260"/>
                  <a:pt x="2768817" y="47707"/>
                  <a:pt x="2827020" y="53340"/>
                </a:cubicBezTo>
                <a:cubicBezTo>
                  <a:pt x="2847868" y="55358"/>
                  <a:pt x="2867441" y="64472"/>
                  <a:pt x="2887980" y="68580"/>
                </a:cubicBezTo>
                <a:cubicBezTo>
                  <a:pt x="2900680" y="71120"/>
                  <a:pt x="2913515" y="73059"/>
                  <a:pt x="2926080" y="76200"/>
                </a:cubicBezTo>
                <a:cubicBezTo>
                  <a:pt x="2933872" y="78148"/>
                  <a:pt x="2941217" y="81613"/>
                  <a:pt x="2948940" y="83820"/>
                </a:cubicBezTo>
                <a:cubicBezTo>
                  <a:pt x="2959010" y="86697"/>
                  <a:pt x="2969260" y="88900"/>
                  <a:pt x="2979420" y="91440"/>
                </a:cubicBezTo>
                <a:cubicBezTo>
                  <a:pt x="2987040" y="96520"/>
                  <a:pt x="2993673" y="103550"/>
                  <a:pt x="3002280" y="106680"/>
                </a:cubicBezTo>
                <a:cubicBezTo>
                  <a:pt x="3021964" y="113838"/>
                  <a:pt x="3043369" y="115296"/>
                  <a:pt x="3063240" y="121920"/>
                </a:cubicBezTo>
                <a:cubicBezTo>
                  <a:pt x="3100757" y="134426"/>
                  <a:pt x="3078177" y="128220"/>
                  <a:pt x="3131820" y="137160"/>
                </a:cubicBezTo>
                <a:cubicBezTo>
                  <a:pt x="3205480" y="134620"/>
                  <a:pt x="3279240" y="134138"/>
                  <a:pt x="3352800" y="129540"/>
                </a:cubicBezTo>
                <a:cubicBezTo>
                  <a:pt x="3360817" y="129039"/>
                  <a:pt x="3367757" y="123357"/>
                  <a:pt x="3375660" y="121920"/>
                </a:cubicBezTo>
                <a:cubicBezTo>
                  <a:pt x="3418662" y="114102"/>
                  <a:pt x="3498389" y="109549"/>
                  <a:pt x="3535680" y="106680"/>
                </a:cubicBezTo>
                <a:cubicBezTo>
                  <a:pt x="3545840" y="104140"/>
                  <a:pt x="3556090" y="101937"/>
                  <a:pt x="3566160" y="99060"/>
                </a:cubicBezTo>
                <a:cubicBezTo>
                  <a:pt x="3573883" y="96853"/>
                  <a:pt x="3580988" y="91440"/>
                  <a:pt x="3589020" y="91440"/>
                </a:cubicBezTo>
                <a:cubicBezTo>
                  <a:pt x="3703348" y="91440"/>
                  <a:pt x="3817620" y="96520"/>
                  <a:pt x="3931920" y="99060"/>
                </a:cubicBezTo>
                <a:cubicBezTo>
                  <a:pt x="4028246" y="131169"/>
                  <a:pt x="3874239" y="77605"/>
                  <a:pt x="3977640" y="121920"/>
                </a:cubicBezTo>
                <a:cubicBezTo>
                  <a:pt x="3987266" y="126045"/>
                  <a:pt x="3997897" y="127268"/>
                  <a:pt x="4008120" y="129540"/>
                </a:cubicBezTo>
                <a:cubicBezTo>
                  <a:pt x="4134316" y="157584"/>
                  <a:pt x="4146014" y="137160"/>
                  <a:pt x="4358640" y="137160"/>
                </a:cubicBezTo>
                <a:lnTo>
                  <a:pt x="4358640" y="434340"/>
                </a:lnTo>
                <a:lnTo>
                  <a:pt x="15240" y="403860"/>
                </a:lnTo>
                <a:lnTo>
                  <a:pt x="22860" y="121920"/>
                </a:lnTo>
              </a:path>
            </a:pathLst>
          </a:cu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26" idx="2"/>
            <a:endCxn id="5" idx="18"/>
          </p:cNvCxnSpPr>
          <p:nvPr/>
        </p:nvCxnSpPr>
        <p:spPr>
          <a:xfrm>
            <a:off x="1871730" y="2767382"/>
            <a:ext cx="1508983" cy="2878455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6" idx="2"/>
            <a:endCxn id="5" idx="23"/>
          </p:cNvCxnSpPr>
          <p:nvPr/>
        </p:nvCxnSpPr>
        <p:spPr>
          <a:xfrm>
            <a:off x="1871730" y="2767382"/>
            <a:ext cx="1874743" cy="2863215"/>
          </a:xfrm>
          <a:prstGeom prst="line">
            <a:avLst/>
          </a:pr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ight Brace 7"/>
          <p:cNvSpPr/>
          <p:nvPr/>
        </p:nvSpPr>
        <p:spPr>
          <a:xfrm rot="10800000">
            <a:off x="1517494" y="2861679"/>
            <a:ext cx="226521" cy="267462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6906" y="3857995"/>
            <a:ext cx="1626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Water column Backscatter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68393" y="5267695"/>
            <a:ext cx="129540" cy="34766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68393" y="5388186"/>
            <a:ext cx="508573" cy="242411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904526" y="5562732"/>
            <a:ext cx="449580" cy="52625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2715806" y="5161014"/>
            <a:ext cx="508573" cy="454342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715806" y="5388185"/>
            <a:ext cx="508573" cy="242411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751939" y="5562731"/>
            <a:ext cx="449580" cy="52625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04426" y="5404079"/>
            <a:ext cx="97094" cy="21127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Brace 16"/>
          <p:cNvSpPr/>
          <p:nvPr/>
        </p:nvSpPr>
        <p:spPr>
          <a:xfrm rot="10800000">
            <a:off x="1487015" y="5723943"/>
            <a:ext cx="226521" cy="32575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-19774" y="5686795"/>
            <a:ext cx="162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Volume scatter</a:t>
            </a:r>
            <a:endParaRPr lang="en-US" dirty="0"/>
          </a:p>
        </p:txBody>
      </p:sp>
      <p:sp>
        <p:nvSpPr>
          <p:cNvPr id="19" name="Left Arrow 18"/>
          <p:cNvSpPr/>
          <p:nvPr/>
        </p:nvSpPr>
        <p:spPr>
          <a:xfrm rot="3565080">
            <a:off x="3046233" y="4988510"/>
            <a:ext cx="399847" cy="239150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3487440">
            <a:off x="3094554" y="4736171"/>
            <a:ext cx="1044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Seabed</a:t>
            </a:r>
            <a:r>
              <a:rPr lang="en-GB" sz="1400" dirty="0" smtClean="0"/>
              <a:t> Backscatter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79942" y="4630061"/>
            <a:ext cx="196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Specular reflection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22" name="Straight Connector 21"/>
          <p:cNvCxnSpPr>
            <a:endCxn id="5" idx="23"/>
          </p:cNvCxnSpPr>
          <p:nvPr/>
        </p:nvCxnSpPr>
        <p:spPr>
          <a:xfrm flipH="1">
            <a:off x="3746473" y="4630061"/>
            <a:ext cx="1282730" cy="1000536"/>
          </a:xfrm>
          <a:prstGeom prst="line">
            <a:avLst/>
          </a:prstGeom>
          <a:ln w="1905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23626" y="5266265"/>
            <a:ext cx="61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7030A0"/>
                </a:solidFill>
              </a:rPr>
              <a:t>scatter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53781" y="5198340"/>
            <a:ext cx="617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7030A0"/>
                </a:solidFill>
              </a:rPr>
              <a:t>scatter</a:t>
            </a:r>
            <a:endParaRPr lang="en-US" sz="1200" b="1" dirty="0">
              <a:solidFill>
                <a:srgbClr val="7030A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30755" y="2640382"/>
            <a:ext cx="481949" cy="127000"/>
            <a:chOff x="1563761" y="2216150"/>
            <a:chExt cx="481949" cy="127000"/>
          </a:xfrm>
        </p:grpSpPr>
        <p:sp>
          <p:nvSpPr>
            <p:cNvPr id="26" name="Rectangle 25"/>
            <p:cNvSpPr/>
            <p:nvPr/>
          </p:nvSpPr>
          <p:spPr>
            <a:xfrm>
              <a:off x="1563761" y="2216150"/>
              <a:ext cx="481949" cy="127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751619" y="2228850"/>
              <a:ext cx="101600" cy="1079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55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altLang="en-US" dirty="0" smtClean="0"/>
              <a:t>Backscatter types</a:t>
            </a:r>
            <a:endParaRPr lang="en-US" altLang="en-US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0660" name="Group 6"/>
          <p:cNvGrpSpPr>
            <a:grpSpLocks/>
          </p:cNvGrpSpPr>
          <p:nvPr/>
        </p:nvGrpSpPr>
        <p:grpSpPr bwMode="auto">
          <a:xfrm>
            <a:off x="408843" y="1288006"/>
            <a:ext cx="8406911" cy="4554537"/>
            <a:chOff x="342900" y="1846659"/>
            <a:chExt cx="8407646" cy="4554142"/>
          </a:xfrm>
        </p:grpSpPr>
        <p:grpSp>
          <p:nvGrpSpPr>
            <p:cNvPr id="70661" name="Group 5"/>
            <p:cNvGrpSpPr>
              <a:grpSpLocks/>
            </p:cNvGrpSpPr>
            <p:nvPr/>
          </p:nvGrpSpPr>
          <p:grpSpPr bwMode="auto">
            <a:xfrm>
              <a:off x="342900" y="1846659"/>
              <a:ext cx="8407646" cy="4554142"/>
              <a:chOff x="342900" y="1846659"/>
              <a:chExt cx="8407646" cy="4554142"/>
            </a:xfrm>
          </p:grpSpPr>
          <p:pic>
            <p:nvPicPr>
              <p:cNvPr id="70663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2900" y="1846659"/>
                <a:ext cx="8407646" cy="4554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664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3786" y="2082153"/>
                <a:ext cx="4697186" cy="2344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066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786" y="4457700"/>
              <a:ext cx="4697186" cy="185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796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LEDYNE RESON Template Confidential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LEDYNE RESON Template Confidential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LEDYNE RESON Template Confidential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015-tm-ppt-white-R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TELEDYNE RESON Template final</Template>
  <TotalTime>5163</TotalTime>
  <Words>1468</Words>
  <Application>Microsoft Office PowerPoint</Application>
  <PresentationFormat>On-screen Show (4:3)</PresentationFormat>
  <Paragraphs>326</Paragraphs>
  <Slides>55</Slides>
  <Notes>4</Notes>
  <HiddenSlides>5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1_TELEDYNE RESON Template Confidential</vt:lpstr>
      <vt:lpstr>2_TELEDYNE RESON Template Confidential</vt:lpstr>
      <vt:lpstr>3_TELEDYNE RESON Template Confidential</vt:lpstr>
      <vt:lpstr>2015-tm-ppt-white-R1</vt:lpstr>
      <vt:lpstr>Multiple Data Deliveries from one Data Source the Multibeam System</vt:lpstr>
      <vt:lpstr>Multiple Deliverables from the MB</vt:lpstr>
      <vt:lpstr>Multiple Deliverables</vt:lpstr>
      <vt:lpstr>Bathymetry</vt:lpstr>
      <vt:lpstr>Depth information</vt:lpstr>
      <vt:lpstr>Scattering</vt:lpstr>
      <vt:lpstr>Backscatter</vt:lpstr>
      <vt:lpstr>Types of Backscatter</vt:lpstr>
      <vt:lpstr>Backscatter types</vt:lpstr>
      <vt:lpstr>SeaBat Backscatter type 1): Side scan</vt:lpstr>
      <vt:lpstr>SeaBat Backscatter type 2): Snippets</vt:lpstr>
      <vt:lpstr>Snippets Data</vt:lpstr>
      <vt:lpstr>How are snippets (automatically) determined?</vt:lpstr>
      <vt:lpstr>Automatic snippet window – flat seabed</vt:lpstr>
      <vt:lpstr>Automatic snippet window – target on seabed</vt:lpstr>
      <vt:lpstr>Differences Sidescan and Snippets</vt:lpstr>
      <vt:lpstr>Snippets Backscatter</vt:lpstr>
      <vt:lpstr>Depth information</vt:lpstr>
      <vt:lpstr>Snippets Backscatter for Feature Detection</vt:lpstr>
      <vt:lpstr>Bottom characterization using Snippets</vt:lpstr>
      <vt:lpstr>Influences to backscatter</vt:lpstr>
      <vt:lpstr>Can we account for all this? We try ….</vt:lpstr>
      <vt:lpstr>Conclusion: Not all Backscatter is created equal  </vt:lpstr>
      <vt:lpstr>SeaBat T50 Normalized Backscatter (NBS)</vt:lpstr>
      <vt:lpstr>Harbour Survey</vt:lpstr>
      <vt:lpstr>Harbour Survey</vt:lpstr>
      <vt:lpstr>Salmon Fish farm</vt:lpstr>
      <vt:lpstr>Salmon Fish farm - Bathymetry</vt:lpstr>
      <vt:lpstr>Salmon Fish farm - Backscatter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SeaBat Backscatter type 3):  Water Column Backscatter</vt:lpstr>
      <vt:lpstr>PowerPoint Presentation</vt:lpstr>
      <vt:lpstr>PowerPoint Presentation</vt:lpstr>
      <vt:lpstr>Applications of Water Column data</vt:lpstr>
      <vt:lpstr>Multidetect</vt:lpstr>
      <vt:lpstr>Multi-Detect Turbine Data</vt:lpstr>
      <vt:lpstr>Multi detect on Bridge Pillar</vt:lpstr>
      <vt:lpstr>Pipe Detection</vt:lpstr>
      <vt:lpstr>Feedback to Bottom Detection</vt:lpstr>
      <vt:lpstr>Summary</vt:lpstr>
      <vt:lpstr>Thank you  Questions?  You can also visit  our booth L4</vt:lpstr>
      <vt:lpstr>PowerPoint Presentation</vt:lpstr>
      <vt:lpstr>PowerPoint Presentation</vt:lpstr>
      <vt:lpstr>What’s that Nadir striping?</vt:lpstr>
      <vt:lpstr>PowerPoint Presentation</vt:lpstr>
      <vt:lpstr>Water Column: Backscatter Time Series Mapped</vt:lpstr>
      <vt:lpstr>Tips For Snippets Backscatter Acquisition (1)</vt:lpstr>
      <vt:lpstr>Automatic snippet window – flat seabed</vt:lpstr>
      <vt:lpstr>Automatic snippet window – target on seabed</vt:lpstr>
      <vt:lpstr>Automatic snippet window – no neighbouring beam</vt:lpstr>
    </vt:vector>
  </TitlesOfParts>
  <Company>RESON A/S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Barchard</dc:creator>
  <cp:lastModifiedBy>Matthieu Vrakking - Periplus Group</cp:lastModifiedBy>
  <cp:revision>266</cp:revision>
  <cp:lastPrinted>2017-08-21T13:55:58Z</cp:lastPrinted>
  <dcterms:created xsi:type="dcterms:W3CDTF">2013-04-04T15:54:30Z</dcterms:created>
  <dcterms:modified xsi:type="dcterms:W3CDTF">2017-11-21T07:30:01Z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