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4" r:id="rId2"/>
  </p:sldMasterIdLst>
  <p:notesMasterIdLst>
    <p:notesMasterId r:id="rId28"/>
  </p:notesMasterIdLst>
  <p:sldIdLst>
    <p:sldId id="256" r:id="rId3"/>
    <p:sldId id="257" r:id="rId4"/>
    <p:sldId id="283" r:id="rId5"/>
    <p:sldId id="258" r:id="rId6"/>
    <p:sldId id="260" r:id="rId7"/>
    <p:sldId id="280" r:id="rId8"/>
    <p:sldId id="281" r:id="rId9"/>
    <p:sldId id="293" r:id="rId10"/>
    <p:sldId id="282" r:id="rId11"/>
    <p:sldId id="284" r:id="rId12"/>
    <p:sldId id="285" r:id="rId13"/>
    <p:sldId id="301" r:id="rId14"/>
    <p:sldId id="302" r:id="rId15"/>
    <p:sldId id="291" r:id="rId16"/>
    <p:sldId id="287" r:id="rId17"/>
    <p:sldId id="265" r:id="rId18"/>
    <p:sldId id="294" r:id="rId19"/>
    <p:sldId id="295" r:id="rId20"/>
    <p:sldId id="296" r:id="rId21"/>
    <p:sldId id="297" r:id="rId22"/>
    <p:sldId id="298" r:id="rId23"/>
    <p:sldId id="299" r:id="rId24"/>
    <p:sldId id="300" r:id="rId25"/>
    <p:sldId id="269" r:id="rId26"/>
    <p:sldId id="270" r:id="rId2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696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43"/>
    <p:restoredTop sz="76964" autoAdjust="0"/>
  </p:normalViewPr>
  <p:slideViewPr>
    <p:cSldViewPr snapToGrid="0">
      <p:cViewPr>
        <p:scale>
          <a:sx n="39" d="100"/>
          <a:sy n="39" d="100"/>
        </p:scale>
        <p:origin x="-3702" y="-120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it-IT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Fai clic per modificare il formato delle note</a:t>
            </a:r>
          </a:p>
        </p:txBody>
      </p:sp>
      <p:sp>
        <p:nvSpPr>
          <p:cNvPr id="118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it-IT" sz="1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&lt;intestazione&gt;</a:t>
            </a:r>
          </a:p>
        </p:txBody>
      </p:sp>
      <p:sp>
        <p:nvSpPr>
          <p:cNvPr id="119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it-IT" sz="1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&lt;data/ora&gt;</a:t>
            </a:r>
          </a:p>
        </p:txBody>
      </p:sp>
      <p:sp>
        <p:nvSpPr>
          <p:cNvPr id="120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it-IT" sz="1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&lt;piè di pagina&gt;</a:t>
            </a:r>
          </a:p>
        </p:txBody>
      </p:sp>
      <p:sp>
        <p:nvSpPr>
          <p:cNvPr id="121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3AA418BB-BAF5-47CF-8D54-5CA189995E97}" type="slidenum">
              <a:rPr lang="it-IT" sz="1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algn="r"/>
              <a:t>‹#›</a:t>
            </a:fld>
            <a:endParaRPr lang="it-IT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8675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960" cy="411336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0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3" name="CustomShape 2"/>
          <p:cNvSpPr/>
          <p:nvPr/>
        </p:nvSpPr>
        <p:spPr>
          <a:xfrm>
            <a:off x="3884760" y="8685360"/>
            <a:ext cx="2970360" cy="45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098BF89B-8E1E-42BF-A997-0154B1A8C339}" type="slidenum">
              <a:rPr lang="it-IT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pPr algn="r">
                <a:lnSpc>
                  <a:spcPct val="100000"/>
                </a:lnSpc>
              </a:pPr>
              <a:t>1</a:t>
            </a:fld>
            <a:endParaRPr lang="it-IT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4" name="CustomShape 3"/>
          <p:cNvSpPr/>
          <p:nvPr/>
        </p:nvSpPr>
        <p:spPr>
          <a:xfrm>
            <a:off x="0" y="0"/>
            <a:ext cx="2970360" cy="45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</a:rPr>
              <a:t>Prova intestazione</a:t>
            </a:r>
            <a:endParaRPr lang="it-IT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23415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Slower</a:t>
            </a:r>
            <a:r>
              <a:rPr lang="it-IT" dirty="0" smtClean="0"/>
              <a:t> </a:t>
            </a:r>
            <a:r>
              <a:rPr lang="it-IT" dirty="0" err="1" smtClean="0"/>
              <a:t>speed</a:t>
            </a:r>
            <a:r>
              <a:rPr lang="it-IT" dirty="0" smtClean="0"/>
              <a:t> for </a:t>
            </a:r>
            <a:r>
              <a:rPr lang="it-IT" dirty="0" err="1" smtClean="0"/>
              <a:t>backscattering</a:t>
            </a:r>
            <a:endParaRPr lang="it-IT" dirty="0" smtClean="0"/>
          </a:p>
          <a:p>
            <a:r>
              <a:rPr lang="it-IT" dirty="0" smtClean="0"/>
              <a:t>Instruments are </a:t>
            </a:r>
            <a:r>
              <a:rPr lang="it-IT" dirty="0" err="1" smtClean="0"/>
              <a:t>expensive</a:t>
            </a:r>
            <a:r>
              <a:rPr lang="it-IT" dirty="0" smtClean="0"/>
              <a:t>,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same</a:t>
            </a:r>
            <a:r>
              <a:rPr lang="it-IT" baseline="0" dirty="0" smtClean="0"/>
              <a:t> performance</a:t>
            </a:r>
          </a:p>
          <a:p>
            <a:r>
              <a:rPr lang="it-IT" baseline="0" dirty="0" smtClean="0"/>
              <a:t>Processing CARIS </a:t>
            </a:r>
            <a:r>
              <a:rPr lang="it-IT" baseline="0" dirty="0" err="1" smtClean="0"/>
              <a:t>same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project</a:t>
            </a:r>
            <a:endParaRPr lang="it-IT" baseline="0" dirty="0" smtClean="0"/>
          </a:p>
          <a:p>
            <a:r>
              <a:rPr lang="it-IT" baseline="0" dirty="0" err="1" smtClean="0"/>
              <a:t>Different</a:t>
            </a:r>
            <a:r>
              <a:rPr lang="it-IT" baseline="0" dirty="0" smtClean="0"/>
              <a:t> </a:t>
            </a:r>
            <a:r>
              <a:rPr lang="it-IT" baseline="0" smtClean="0"/>
              <a:t>resolutions</a:t>
            </a:r>
            <a:endParaRPr lang="it-IT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3AA418BB-BAF5-47CF-8D54-5CA189995E97}" type="slidenum">
              <a:rPr lang="it-IT" sz="140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algn="r"/>
              <a:t>15</a:t>
            </a:fld>
            <a:endParaRPr lang="it-IT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205650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960" cy="411336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4920">
              <a:lnSpc>
                <a:spcPct val="100000"/>
              </a:lnSpc>
            </a:pPr>
            <a:endParaRPr lang="it-IT" sz="20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9" name="CustomShape 2"/>
          <p:cNvSpPr/>
          <p:nvPr/>
        </p:nvSpPr>
        <p:spPr>
          <a:xfrm>
            <a:off x="0" y="0"/>
            <a:ext cx="2970360" cy="45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</a:rPr>
              <a:t>Prova intestazione</a:t>
            </a:r>
            <a:endParaRPr lang="it-IT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88148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960" cy="411336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0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1" name="CustomShape 2"/>
          <p:cNvSpPr/>
          <p:nvPr/>
        </p:nvSpPr>
        <p:spPr>
          <a:xfrm>
            <a:off x="0" y="0"/>
            <a:ext cx="2970360" cy="45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</a:rPr>
              <a:t>Prova intestazione</a:t>
            </a:r>
            <a:endParaRPr lang="it-IT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1547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CustomShape 1"/>
          <p:cNvSpPr/>
          <p:nvPr/>
        </p:nvSpPr>
        <p:spPr>
          <a:xfrm>
            <a:off x="3884760" y="8685360"/>
            <a:ext cx="2970360" cy="45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CB6CF560-20F4-4D0B-9690-115BC8EF7820}" type="slidenum">
              <a:rPr lang="it-IT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pPr algn="r">
                <a:lnSpc>
                  <a:spcPct val="100000"/>
                </a:lnSpc>
              </a:pPr>
              <a:t>2</a:t>
            </a:fld>
            <a:endParaRPr lang="it-IT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914400" y="4348080"/>
            <a:ext cx="5027760" cy="4131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the biggest coastal lagoon of the whole Mediterranean area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Scarton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2016, covering a surface of 550 km</a:t>
            </a:r>
            <a:r>
              <a:rPr lang="en-GB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it develops for 50 km along the coastline, with a mean width of 15 km and an average depth of 1.5 m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Every tidal cycle 12 hours the lagoon exchanges about the 60% of its water with the Adriatic Sea through three wide inlets; they are from north to south Lido,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Malamocco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Chioggia, and they assure a sediment exchange between the lagoon and the sea too</a:t>
            </a:r>
            <a:endParaRPr lang="it-IT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77" name="CustomShape 3"/>
          <p:cNvSpPr/>
          <p:nvPr/>
        </p:nvSpPr>
        <p:spPr>
          <a:xfrm>
            <a:off x="0" y="0"/>
            <a:ext cx="2970360" cy="45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</a:rPr>
              <a:t>Prova intestazione</a:t>
            </a:r>
            <a:endParaRPr lang="it-IT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22198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CustomShape 1"/>
          <p:cNvSpPr/>
          <p:nvPr/>
        </p:nvSpPr>
        <p:spPr>
          <a:xfrm>
            <a:off x="3884760" y="8685360"/>
            <a:ext cx="2970360" cy="45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CB6CF560-20F4-4D0B-9690-115BC8EF7820}" type="slidenum">
              <a:rPr lang="it-IT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pPr algn="r">
                <a:lnSpc>
                  <a:spcPct val="100000"/>
                </a:lnSpc>
              </a:pPr>
              <a:t>3</a:t>
            </a:fld>
            <a:endParaRPr lang="it-IT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914400" y="4348080"/>
            <a:ext cx="5027760" cy="4131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the biggest coastal lagoon of the whole Mediterranean area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Scarton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2016, covering a surface of 550 km</a:t>
            </a:r>
            <a:r>
              <a:rPr lang="en-GB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it develops for 50 km along the coastline, with a mean width of 15 km and an average depth of 1.5 m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Every tidal cycle 12 hours the lagoon exchanges about the 60% of its water with the Adriatic Sea through three wide inlets; they are from north to south Lido,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Malamocco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Chioggia, and they assure a sediment exchange between the lagoon and the sea too</a:t>
            </a:r>
            <a:endParaRPr lang="it-IT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77" name="CustomShape 3"/>
          <p:cNvSpPr/>
          <p:nvPr/>
        </p:nvSpPr>
        <p:spPr>
          <a:xfrm>
            <a:off x="0" y="0"/>
            <a:ext cx="2970360" cy="45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</a:rPr>
              <a:t>Prova intestazione</a:t>
            </a:r>
            <a:endParaRPr lang="it-IT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53671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6920" cy="481032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0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9" name="CustomShape 2"/>
          <p:cNvSpPr/>
          <p:nvPr/>
        </p:nvSpPr>
        <p:spPr>
          <a:xfrm>
            <a:off x="4278960" y="10157400"/>
            <a:ext cx="3279960" cy="533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20E1BFE8-CB1E-4506-8D18-AC25C99DCA69}" type="slidenum">
              <a:rPr lang="it-IT" sz="1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</a:rPr>
              <a:pPr algn="r">
                <a:lnSpc>
                  <a:spcPct val="100000"/>
                </a:lnSpc>
              </a:pPr>
              <a:t>4</a:t>
            </a:fld>
            <a:endParaRPr lang="it-IT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97510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960" cy="411336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it-IT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Misure grezze: pointing angle e travel time</a:t>
            </a:r>
          </a:p>
          <a:p>
            <a:r>
              <a:rPr lang="it-IT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 vs ray tracing</a:t>
            </a:r>
          </a:p>
          <a:p>
            <a:r>
              <a:rPr lang="it-IT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Alla fine xyz rispetto al trasduttore</a:t>
            </a:r>
          </a:p>
        </p:txBody>
      </p:sp>
      <p:sp>
        <p:nvSpPr>
          <p:cNvPr id="184" name="CustomShape 2"/>
          <p:cNvSpPr/>
          <p:nvPr/>
        </p:nvSpPr>
        <p:spPr>
          <a:xfrm>
            <a:off x="0" y="0"/>
            <a:ext cx="2970360" cy="45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</a:rPr>
              <a:t>Prova intestazione</a:t>
            </a:r>
            <a:endParaRPr lang="it-IT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5" name="CustomShape 3"/>
          <p:cNvSpPr/>
          <p:nvPr/>
        </p:nvSpPr>
        <p:spPr>
          <a:xfrm>
            <a:off x="3884760" y="8685360"/>
            <a:ext cx="2970360" cy="45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B2833338-87A5-4617-9109-CFE8D1D2D69A}" type="slidenum">
              <a:rPr lang="it-IT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pPr algn="r">
                <a:lnSpc>
                  <a:spcPct val="100000"/>
                </a:lnSpc>
              </a:pPr>
              <a:t>5</a:t>
            </a:fld>
            <a:endParaRPr lang="it-IT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51102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Only</a:t>
            </a:r>
            <a:r>
              <a:rPr lang="it-IT" dirty="0" smtClean="0"/>
              <a:t> IIM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3AA418BB-BAF5-47CF-8D54-5CA189995E97}" type="slidenum">
              <a:rPr lang="it-IT" sz="140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algn="r"/>
              <a:t>7</a:t>
            </a:fld>
            <a:endParaRPr lang="it-IT" sz="1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888415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CustomShape 1"/>
          <p:cNvSpPr/>
          <p:nvPr/>
        </p:nvSpPr>
        <p:spPr>
          <a:xfrm>
            <a:off x="3884760" y="8685360"/>
            <a:ext cx="2970360" cy="45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C681B5D2-ABC9-473A-9198-1C6FEEC813F6}" type="slidenum">
              <a:rPr lang="it-IT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pPr algn="r">
                <a:lnSpc>
                  <a:spcPct val="100000"/>
                </a:lnSpc>
              </a:pPr>
              <a:t>12</a:t>
            </a:fld>
            <a:endParaRPr lang="it-IT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960" cy="411336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0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7" name="CustomShape 3"/>
          <p:cNvSpPr/>
          <p:nvPr/>
        </p:nvSpPr>
        <p:spPr>
          <a:xfrm>
            <a:off x="0" y="0"/>
            <a:ext cx="2970360" cy="45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</a:rPr>
              <a:t>Prova intestazione</a:t>
            </a:r>
            <a:endParaRPr lang="it-IT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05682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CustomShape 1"/>
          <p:cNvSpPr/>
          <p:nvPr/>
        </p:nvSpPr>
        <p:spPr>
          <a:xfrm>
            <a:off x="3884760" y="8685360"/>
            <a:ext cx="2970360" cy="45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C681B5D2-ABC9-473A-9198-1C6FEEC813F6}" type="slidenum">
              <a:rPr lang="it-IT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pPr algn="r">
                <a:lnSpc>
                  <a:spcPct val="100000"/>
                </a:lnSpc>
              </a:pPr>
              <a:t>13</a:t>
            </a:fld>
            <a:endParaRPr lang="it-IT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960" cy="411336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it-IT" sz="2000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Planimetric</a:t>
            </a:r>
            <a:r>
              <a:rPr lang="it-IT" sz="2000" strike="noStrike" spc="-1" baseline="0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it-IT" sz="2000" strike="noStrike" spc="-1" baseline="0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dimension</a:t>
            </a:r>
            <a:r>
              <a:rPr lang="it-IT" sz="2000" strike="noStrike" spc="-1" baseline="0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2 to 3 </a:t>
            </a:r>
            <a:r>
              <a:rPr lang="it-IT" sz="2000" strike="noStrike" spc="-1" baseline="0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meters</a:t>
            </a:r>
            <a:endParaRPr lang="it-IT" sz="2000" strike="noStrike" spc="-1" baseline="0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it-IT" sz="2000" strike="noStrike" spc="-1" baseline="0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Vertical 15 to 20 </a:t>
            </a:r>
            <a:r>
              <a:rPr lang="it-IT" sz="2000" strike="noStrike" spc="-1" baseline="0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centimeter</a:t>
            </a:r>
            <a:endParaRPr lang="it-IT" sz="20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7" name="CustomShape 3"/>
          <p:cNvSpPr/>
          <p:nvPr/>
        </p:nvSpPr>
        <p:spPr>
          <a:xfrm>
            <a:off x="0" y="0"/>
            <a:ext cx="2970360" cy="45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</a:rPr>
              <a:t>Prova intestazione</a:t>
            </a:r>
            <a:endParaRPr lang="it-IT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25537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CustomShape 1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563B6DB9-7A71-49D1-AEBB-CCC89CEF72C5}" type="slidenum">
              <a:rPr lang="it-IT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ＭＳ Ｐゴシック"/>
              </a:rPr>
              <a:t>14</a:t>
            </a:fld>
            <a:endParaRPr lang="it-IT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0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3" name="CustomShape 3"/>
          <p:cNvSpPr/>
          <p:nvPr/>
        </p:nvSpPr>
        <p:spPr>
          <a:xfrm>
            <a:off x="0" y="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</a:rPr>
              <a:t>Prova intestazione</a:t>
            </a:r>
            <a:endParaRPr lang="it-IT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5220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7" name="Immagine 36"/>
          <p:cNvPicPr/>
          <p:nvPr/>
        </p:nvPicPr>
        <p:blipFill>
          <a:blip r:embed="rId2" cstate="print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38" name="Immagine 37"/>
          <p:cNvPicPr/>
          <p:nvPr/>
        </p:nvPicPr>
        <p:blipFill>
          <a:blip r:embed="rId2" cstate="print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5" name="Immagine 114"/>
          <p:cNvPicPr/>
          <p:nvPr/>
        </p:nvPicPr>
        <p:blipFill>
          <a:blip r:embed="rId2" cstate="print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116" name="Immagine 115"/>
          <p:cNvPicPr/>
          <p:nvPr/>
        </p:nvPicPr>
        <p:blipFill>
          <a:blip r:embed="rId2" cstate="print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1"/>
          <p:cNvPicPr/>
          <p:nvPr/>
        </p:nvPicPr>
        <p:blipFill>
          <a:blip r:embed="rId15" cstate="print"/>
          <a:stretch/>
        </p:blipFill>
        <p:spPr>
          <a:xfrm>
            <a:off x="7956360" y="188640"/>
            <a:ext cx="1006560" cy="1005480"/>
          </a:xfrm>
          <a:prstGeom prst="rect">
            <a:avLst/>
          </a:prstGeom>
          <a:ln>
            <a:noFill/>
          </a:ln>
        </p:spPr>
      </p:pic>
      <p:sp>
        <p:nvSpPr>
          <p:cNvPr id="6" name="Line 1"/>
          <p:cNvSpPr/>
          <p:nvPr/>
        </p:nvSpPr>
        <p:spPr>
          <a:xfrm>
            <a:off x="0" y="1412640"/>
            <a:ext cx="9144000" cy="0"/>
          </a:xfrm>
          <a:prstGeom prst="line">
            <a:avLst/>
          </a:prstGeom>
          <a:ln>
            <a:solidFill>
              <a:srgbClr val="0000CC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pic>
        <p:nvPicPr>
          <p:cNvPr id="2" name="Picture 5"/>
          <p:cNvPicPr/>
          <p:nvPr/>
        </p:nvPicPr>
        <p:blipFill>
          <a:blip r:embed="rId16" cstate="print"/>
          <a:stretch/>
        </p:blipFill>
        <p:spPr>
          <a:xfrm>
            <a:off x="170280" y="311040"/>
            <a:ext cx="837360" cy="840600"/>
          </a:xfrm>
          <a:prstGeom prst="rect">
            <a:avLst/>
          </a:prstGeom>
          <a:ln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it-IT" sz="4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Fai clic per modificare il formato del testo del titolo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3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Fai clic per modificare il formato del testo della struttura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Secondo livello struttura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Terzo livello struttura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Quarto livello struttura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Quinto livello struttura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Sesto livello struttura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Settimo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Immagine 1"/>
          <p:cNvPicPr/>
          <p:nvPr/>
        </p:nvPicPr>
        <p:blipFill>
          <a:blip r:embed="rId15" cstate="print"/>
          <a:stretch/>
        </p:blipFill>
        <p:spPr>
          <a:xfrm>
            <a:off x="7956360" y="188640"/>
            <a:ext cx="1006560" cy="1005480"/>
          </a:xfrm>
          <a:prstGeom prst="rect">
            <a:avLst/>
          </a:prstGeom>
          <a:ln>
            <a:noFill/>
          </a:ln>
        </p:spPr>
      </p:pic>
      <p:sp>
        <p:nvSpPr>
          <p:cNvPr id="79" name="Line 1"/>
          <p:cNvSpPr/>
          <p:nvPr/>
        </p:nvSpPr>
        <p:spPr>
          <a:xfrm>
            <a:off x="0" y="1412640"/>
            <a:ext cx="9144000" cy="0"/>
          </a:xfrm>
          <a:prstGeom prst="line">
            <a:avLst/>
          </a:prstGeom>
          <a:ln>
            <a:solidFill>
              <a:srgbClr val="3333FF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pic>
        <p:nvPicPr>
          <p:cNvPr id="80" name="Picture 5"/>
          <p:cNvPicPr/>
          <p:nvPr/>
        </p:nvPicPr>
        <p:blipFill>
          <a:blip r:embed="rId16" cstate="print"/>
          <a:stretch/>
        </p:blipFill>
        <p:spPr>
          <a:xfrm>
            <a:off x="216000" y="239040"/>
            <a:ext cx="837360" cy="840600"/>
          </a:xfrm>
          <a:prstGeom prst="rect">
            <a:avLst/>
          </a:prstGeom>
          <a:ln>
            <a:noFill/>
          </a:ln>
        </p:spPr>
      </p:pic>
      <p:sp>
        <p:nvSpPr>
          <p:cNvPr id="81" name="PlaceHolder 2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44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2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Fai clic per modificare il formato del testo della struttura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Secondo livello struttura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Terzo livello struttura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Quarto livello struttura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Quinto livello struttura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Sesto livello struttura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Settimo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CustomShape 1"/>
          <p:cNvSpPr/>
          <p:nvPr/>
        </p:nvSpPr>
        <p:spPr>
          <a:xfrm>
            <a:off x="179640" y="6237360"/>
            <a:ext cx="6147000" cy="394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it-IT" sz="2000" spc="-1" dirty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Rotterdam, 16</a:t>
            </a:r>
            <a:r>
              <a:rPr lang="it-IT" sz="2000" spc="-1" baseline="30000" dirty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th</a:t>
            </a:r>
            <a:r>
              <a:rPr lang="it-IT" sz="2000" spc="-1" dirty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 </a:t>
            </a:r>
            <a:r>
              <a:rPr lang="it-IT" sz="2000" spc="-1" dirty="0" err="1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November</a:t>
            </a:r>
            <a:r>
              <a:rPr lang="it-IT" sz="2000" spc="-1" dirty="0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 2017</a:t>
            </a:r>
            <a:endParaRPr lang="it-IT" sz="2000" spc="-1" dirty="0">
              <a:solidFill>
                <a:srgbClr val="262699"/>
              </a:solidFill>
              <a:uFill>
                <a:solidFill>
                  <a:srgbClr val="FFFFFF"/>
                </a:solidFill>
              </a:uFill>
              <a:latin typeface="Calibri"/>
              <a:ea typeface="ＭＳ Ｐゴシック"/>
            </a:endParaRPr>
          </a:p>
        </p:txBody>
      </p:sp>
      <p:sp>
        <p:nvSpPr>
          <p:cNvPr id="123" name="CustomShape 2"/>
          <p:cNvSpPr/>
          <p:nvPr/>
        </p:nvSpPr>
        <p:spPr>
          <a:xfrm>
            <a:off x="1443742" y="5362543"/>
            <a:ext cx="8005058" cy="40094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/>
            <a:r>
              <a:rPr lang="it-IT" sz="2000" i="1" spc="-1" dirty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C. Toso, A. </a:t>
            </a:r>
            <a:r>
              <a:rPr lang="it-IT" sz="2000" i="1" spc="-1" dirty="0" err="1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Kruss</a:t>
            </a:r>
            <a:r>
              <a:rPr lang="it-IT" sz="2000" i="1" spc="-1" dirty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, F. </a:t>
            </a:r>
            <a:r>
              <a:rPr lang="it-IT" sz="2000" i="1" spc="-1" dirty="0" err="1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Madricardo</a:t>
            </a:r>
            <a:r>
              <a:rPr lang="it-IT" sz="2000" i="1" spc="-1" dirty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, N. </a:t>
            </a:r>
            <a:r>
              <a:rPr lang="it-IT" sz="2000" i="1" spc="-1" dirty="0" err="1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Pizzeghello</a:t>
            </a:r>
            <a:r>
              <a:rPr lang="it-IT" sz="2000" i="1" spc="-1" dirty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, F. </a:t>
            </a:r>
            <a:r>
              <a:rPr lang="it-IT" sz="2000" i="1" spc="-1" dirty="0" err="1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Trincardi</a:t>
            </a:r>
            <a:r>
              <a:rPr lang="it-IT" sz="2000" i="1" spc="-1" dirty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, L. Lamberti </a:t>
            </a:r>
          </a:p>
        </p:txBody>
      </p:sp>
      <p:sp>
        <p:nvSpPr>
          <p:cNvPr id="124" name="CustomShape 3"/>
          <p:cNvSpPr/>
          <p:nvPr/>
        </p:nvSpPr>
        <p:spPr>
          <a:xfrm>
            <a:off x="179640" y="1981080"/>
            <a:ext cx="8764560" cy="411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4400" spc="-1" dirty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THE HYDROGRAPHIC MONITORING OF VENICE INLET CHANNELS:</a:t>
            </a:r>
          </a:p>
          <a:p>
            <a:pPr algn="ctr">
              <a:lnSpc>
                <a:spcPct val="100000"/>
              </a:lnSpc>
            </a:pPr>
            <a:r>
              <a:rPr lang="en-US" sz="4400" spc="-1" dirty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THE GATEWAY TO THE LAGOON</a:t>
            </a:r>
            <a:endParaRPr lang="it-IT" sz="4400" spc="-1" dirty="0">
              <a:solidFill>
                <a:srgbClr val="262699"/>
              </a:solidFill>
              <a:uFill>
                <a:solidFill>
                  <a:srgbClr val="FFFFFF"/>
                </a:solidFill>
              </a:uFill>
              <a:latin typeface="Calibri"/>
              <a:ea typeface="ＭＳ Ｐゴシック"/>
            </a:endParaRP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2"/>
          <p:cNvSpPr/>
          <p:nvPr/>
        </p:nvSpPr>
        <p:spPr>
          <a:xfrm>
            <a:off x="1305920" y="368280"/>
            <a:ext cx="6335280" cy="698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sz="400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Last </a:t>
            </a:r>
            <a:r>
              <a:rPr lang="it-IT" sz="400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Survey</a:t>
            </a:r>
            <a:r>
              <a:rPr lang="it-IT" sz="400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: 2016</a:t>
            </a:r>
            <a:endParaRPr lang="it-IT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" name="CustomShape 1"/>
          <p:cNvSpPr/>
          <p:nvPr/>
        </p:nvSpPr>
        <p:spPr>
          <a:xfrm>
            <a:off x="3842965" y="1833507"/>
            <a:ext cx="5129583" cy="35195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200" indent="-457200">
              <a:lnSpc>
                <a:spcPct val="100000"/>
              </a:lnSpc>
              <a:buFontTx/>
              <a:buChar char="-"/>
            </a:pPr>
            <a:r>
              <a:rPr lang="it-IT" sz="3200" strike="noStrike" spc="-1" dirty="0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New </a:t>
            </a:r>
            <a:r>
              <a:rPr lang="it-IT" sz="3200" strike="noStrike" spc="-1" dirty="0" err="1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survey</a:t>
            </a:r>
            <a:r>
              <a:rPr lang="it-IT" sz="3200" strike="noStrike" spc="-1" dirty="0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 of the </a:t>
            </a:r>
            <a:r>
              <a:rPr lang="it-IT" sz="3200" strike="noStrike" spc="-1" dirty="0" err="1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main</a:t>
            </a:r>
            <a:r>
              <a:rPr lang="it-IT" sz="3200" strike="noStrike" spc="-1" dirty="0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 </a:t>
            </a:r>
            <a:r>
              <a:rPr lang="it-IT" sz="3200" strike="noStrike" spc="-1" dirty="0" err="1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critical</a:t>
            </a:r>
            <a:r>
              <a:rPr lang="it-IT" sz="3200" strike="noStrike" spc="-1" dirty="0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 </a:t>
            </a:r>
            <a:r>
              <a:rPr lang="it-IT" sz="3200" strike="noStrike" spc="-1" dirty="0" err="1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areas</a:t>
            </a:r>
            <a:r>
              <a:rPr lang="it-IT" sz="3200" spc="-1" dirty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:</a:t>
            </a:r>
            <a:r>
              <a:rPr lang="it-IT" sz="3200" strike="noStrike" spc="-1" dirty="0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 the </a:t>
            </a:r>
            <a:r>
              <a:rPr lang="it-IT" sz="3200" strike="noStrike" spc="-1" dirty="0" err="1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inlets</a:t>
            </a:r>
            <a:endParaRPr lang="it-IT" sz="3200" strike="noStrike" spc="-1" dirty="0" smtClean="0">
              <a:solidFill>
                <a:srgbClr val="262699"/>
              </a:solidFill>
              <a:uFill>
                <a:solidFill>
                  <a:srgbClr val="FFFFFF"/>
                </a:solidFill>
              </a:uFill>
              <a:latin typeface="Calibri"/>
              <a:ea typeface="ＭＳ Ｐゴシック"/>
            </a:endParaRPr>
          </a:p>
          <a:p>
            <a:pPr>
              <a:lnSpc>
                <a:spcPct val="100000"/>
              </a:lnSpc>
            </a:pPr>
            <a:endParaRPr lang="it-IT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457200">
              <a:buFontTx/>
              <a:buChar char="-"/>
            </a:pPr>
            <a:r>
              <a:rPr lang="it-IT" sz="3200" spc="-1" dirty="0" err="1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Coordination</a:t>
            </a:r>
            <a:r>
              <a:rPr lang="it-IT" sz="3200" spc="-1" dirty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 of </a:t>
            </a:r>
            <a:r>
              <a:rPr lang="it-IT" sz="3200" spc="-1" dirty="0" err="1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different</a:t>
            </a:r>
            <a:r>
              <a:rPr lang="it-IT" sz="3200" spc="-1" dirty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 </a:t>
            </a:r>
            <a:r>
              <a:rPr lang="it-IT" sz="3200" spc="-1" dirty="0" err="1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objectives</a:t>
            </a:r>
            <a:r>
              <a:rPr lang="it-IT" sz="3200" spc="-1" dirty="0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: </a:t>
            </a:r>
            <a:r>
              <a:rPr lang="it-IT" sz="3200" spc="-1" dirty="0" err="1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safety</a:t>
            </a:r>
            <a:r>
              <a:rPr lang="it-IT" sz="3200" spc="-1" dirty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 of </a:t>
            </a:r>
            <a:r>
              <a:rPr lang="it-IT" sz="3200" spc="-1" dirty="0" err="1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navigation</a:t>
            </a:r>
            <a:r>
              <a:rPr lang="it-IT" sz="3200" spc="-1" dirty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 and </a:t>
            </a:r>
            <a:r>
              <a:rPr lang="it-IT" sz="3200" spc="-1" dirty="0" err="1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research</a:t>
            </a:r>
            <a:endParaRPr lang="it-IT" sz="3200" spc="-1" dirty="0">
              <a:solidFill>
                <a:srgbClr val="262699"/>
              </a:solidFill>
              <a:uFill>
                <a:solidFill>
                  <a:srgbClr val="FFFFFF"/>
                </a:solidFill>
              </a:uFill>
              <a:latin typeface="Calibri"/>
              <a:ea typeface="ＭＳ Ｐゴシック"/>
            </a:endParaRPr>
          </a:p>
        </p:txBody>
      </p:sp>
      <p:pic>
        <p:nvPicPr>
          <p:cNvPr id="5" name="Immagine 4" descr="risultati_bati_tot.jpg"/>
          <p:cNvPicPr>
            <a:picLocks noChangeAspect="1"/>
          </p:cNvPicPr>
          <p:nvPr/>
        </p:nvPicPr>
        <p:blipFill>
          <a:blip r:embed="rId2" cstate="print"/>
          <a:srcRect l="24800" t="13241" r="11413" b="7671"/>
          <a:stretch>
            <a:fillRect/>
          </a:stretch>
        </p:blipFill>
        <p:spPr>
          <a:xfrm>
            <a:off x="111110" y="1785930"/>
            <a:ext cx="3743536" cy="328137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685452" y="4286255"/>
            <a:ext cx="528962" cy="43201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1214414" y="4071942"/>
            <a:ext cx="1095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Chioggia</a:t>
            </a:r>
          </a:p>
          <a:p>
            <a:r>
              <a:rPr lang="it-IT" dirty="0" smtClean="0">
                <a:solidFill>
                  <a:schemeClr val="bg1"/>
                </a:solidFill>
              </a:rPr>
              <a:t>Inlet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1782483" y="3238500"/>
            <a:ext cx="6206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Lido</a:t>
            </a:r>
          </a:p>
          <a:p>
            <a:r>
              <a:rPr lang="it-IT" dirty="0" smtClean="0">
                <a:solidFill>
                  <a:schemeClr val="bg1"/>
                </a:solidFill>
              </a:rPr>
              <a:t>Inlet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1282084" y="2671432"/>
            <a:ext cx="700794" cy="56706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71733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2"/>
          <p:cNvSpPr/>
          <p:nvPr/>
        </p:nvSpPr>
        <p:spPr>
          <a:xfrm>
            <a:off x="1305920" y="368280"/>
            <a:ext cx="6335280" cy="698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sz="400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Traditional</a:t>
            </a:r>
            <a:r>
              <a:rPr lang="it-IT" sz="400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 </a:t>
            </a:r>
            <a:r>
              <a:rPr lang="it-IT" sz="400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points</a:t>
            </a:r>
            <a:r>
              <a:rPr lang="it-IT" sz="400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 of </a:t>
            </a:r>
            <a:r>
              <a:rPr lang="it-IT" sz="400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view</a:t>
            </a:r>
            <a:endParaRPr lang="it-IT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" name="CustomShape 1"/>
          <p:cNvSpPr/>
          <p:nvPr/>
        </p:nvSpPr>
        <p:spPr>
          <a:xfrm>
            <a:off x="4949811" y="4019550"/>
            <a:ext cx="4518040" cy="35195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it-IT" sz="3200" spc="-1" dirty="0" err="1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Research</a:t>
            </a:r>
            <a:r>
              <a:rPr lang="it-IT" sz="3200" spc="-1" dirty="0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 </a:t>
            </a:r>
            <a:r>
              <a:rPr lang="it-IT" sz="3200" spc="-1" dirty="0" err="1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Institute</a:t>
            </a:r>
            <a:r>
              <a:rPr lang="it-IT" sz="3200" spc="-1" dirty="0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: </a:t>
            </a:r>
            <a:r>
              <a:rPr lang="it-IT" sz="3200" spc="-1" dirty="0" err="1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research</a:t>
            </a:r>
            <a:r>
              <a:rPr lang="it-IT" sz="3200" spc="-1" dirty="0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, minimum </a:t>
            </a:r>
            <a:r>
              <a:rPr lang="it-IT" sz="3200" spc="-1" dirty="0" err="1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resolution</a:t>
            </a:r>
            <a:r>
              <a:rPr lang="it-IT" sz="3200" spc="-1" dirty="0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 and </a:t>
            </a:r>
            <a:r>
              <a:rPr lang="it-IT" sz="3200" spc="-1" dirty="0" err="1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precision</a:t>
            </a:r>
            <a:endParaRPr lang="it-IT" sz="3200" spc="-1" dirty="0">
              <a:solidFill>
                <a:srgbClr val="262699"/>
              </a:solidFill>
              <a:uFill>
                <a:solidFill>
                  <a:srgbClr val="FFFFFF"/>
                </a:solidFill>
              </a:uFill>
              <a:latin typeface="Calibri"/>
              <a:ea typeface="ＭＳ Ｐゴシック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700" y="1600200"/>
            <a:ext cx="3629025" cy="2419350"/>
          </a:xfrm>
          <a:prstGeom prst="rect">
            <a:avLst/>
          </a:prstGeom>
        </p:spPr>
      </p:pic>
      <p:sp>
        <p:nvSpPr>
          <p:cNvPr id="12" name="CustomShape 1"/>
          <p:cNvSpPr/>
          <p:nvPr/>
        </p:nvSpPr>
        <p:spPr>
          <a:xfrm>
            <a:off x="397856" y="4019550"/>
            <a:ext cx="4551955" cy="35195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3200" strike="noStrike" spc="-1" dirty="0" err="1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Hydrographic</a:t>
            </a:r>
            <a:r>
              <a:rPr lang="it-IT" sz="3200" strike="noStrike" spc="-1" dirty="0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 </a:t>
            </a:r>
            <a:r>
              <a:rPr lang="it-IT" sz="3200" spc="-1" dirty="0" err="1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I</a:t>
            </a:r>
            <a:r>
              <a:rPr lang="it-IT" sz="3200" strike="noStrike" spc="-1" dirty="0" err="1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nstitute</a:t>
            </a:r>
            <a:r>
              <a:rPr lang="it-IT" sz="3200" strike="noStrike" spc="-1" dirty="0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: </a:t>
            </a:r>
            <a:r>
              <a:rPr lang="it-IT" sz="3200" strike="noStrike" spc="-1" dirty="0" err="1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safety</a:t>
            </a:r>
            <a:r>
              <a:rPr lang="it-IT" sz="3200" strike="noStrike" spc="-1" dirty="0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 of </a:t>
            </a:r>
            <a:r>
              <a:rPr lang="it-IT" sz="3200" strike="noStrike" spc="-1" dirty="0" err="1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navigation</a:t>
            </a:r>
            <a:r>
              <a:rPr lang="it-IT" sz="3200" strike="noStrike" spc="-1" dirty="0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, minimum </a:t>
            </a:r>
            <a:r>
              <a:rPr lang="it-IT" sz="3200" strike="noStrike" spc="-1" dirty="0" err="1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depth</a:t>
            </a:r>
            <a:r>
              <a:rPr lang="it-IT" sz="3200" strike="noStrike" spc="-1" dirty="0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, </a:t>
            </a:r>
            <a:r>
              <a:rPr lang="it-IT" sz="3200" strike="noStrike" spc="-1" dirty="0" err="1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hydrographic</a:t>
            </a:r>
            <a:r>
              <a:rPr lang="it-IT" sz="3200" strike="noStrike" spc="-1" dirty="0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 </a:t>
            </a:r>
            <a:r>
              <a:rPr lang="it-IT" sz="3200" strike="noStrike" spc="-1" dirty="0" err="1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standards</a:t>
            </a:r>
            <a:r>
              <a:rPr lang="it-IT" sz="3200" strike="noStrike" spc="-1" dirty="0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 and </a:t>
            </a:r>
            <a:r>
              <a:rPr lang="it-IT" sz="3200" strike="noStrike" spc="-1" dirty="0" err="1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accuracy</a:t>
            </a:r>
            <a:endParaRPr lang="it-IT" sz="3200" strike="noStrike" spc="-1" dirty="0" smtClean="0">
              <a:solidFill>
                <a:srgbClr val="262699"/>
              </a:solidFill>
              <a:uFill>
                <a:solidFill>
                  <a:srgbClr val="FFFFFF"/>
                </a:solidFill>
              </a:u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58580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082404" y="1366042"/>
            <a:ext cx="4687445" cy="237272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3" name="CustomShape 1"/>
          <p:cNvSpPr/>
          <p:nvPr/>
        </p:nvSpPr>
        <p:spPr>
          <a:xfrm>
            <a:off x="1835640" y="404640"/>
            <a:ext cx="5255280" cy="698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sz="40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Vertical reference frame</a:t>
            </a:r>
            <a:endParaRPr lang="it-IT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4" name="Immagine 153"/>
          <p:cNvPicPr/>
          <p:nvPr/>
        </p:nvPicPr>
        <p:blipFill>
          <a:blip r:embed="rId3" cstate="print"/>
          <a:stretch/>
        </p:blipFill>
        <p:spPr>
          <a:xfrm>
            <a:off x="306348" y="1478364"/>
            <a:ext cx="3407523" cy="2418387"/>
          </a:xfrm>
          <a:prstGeom prst="rect">
            <a:avLst/>
          </a:prstGeom>
          <a:ln>
            <a:noFill/>
          </a:ln>
        </p:spPr>
      </p:pic>
      <p:pic>
        <p:nvPicPr>
          <p:cNvPr id="155" name="Immagine 154"/>
          <p:cNvPicPr/>
          <p:nvPr/>
        </p:nvPicPr>
        <p:blipFill>
          <a:blip r:embed="rId4" cstate="print"/>
          <a:stretch/>
        </p:blipFill>
        <p:spPr>
          <a:xfrm>
            <a:off x="1729745" y="3939480"/>
            <a:ext cx="5723280" cy="2735640"/>
          </a:xfrm>
          <a:prstGeom prst="rect">
            <a:avLst/>
          </a:prstGeom>
          <a:ln>
            <a:noFill/>
          </a:ln>
        </p:spPr>
      </p:pic>
      <p:grpSp>
        <p:nvGrpSpPr>
          <p:cNvPr id="5" name="Gruppo 4"/>
          <p:cNvGrpSpPr/>
          <p:nvPr/>
        </p:nvGrpSpPr>
        <p:grpSpPr>
          <a:xfrm>
            <a:off x="3776007" y="1170430"/>
            <a:ext cx="5060472" cy="2585024"/>
            <a:chOff x="2361464" y="1619275"/>
            <a:chExt cx="6355759" cy="2745829"/>
          </a:xfrm>
          <a:noFill/>
        </p:grpSpPr>
        <p:sp>
          <p:nvSpPr>
            <p:cNvPr id="9" name="Triangolo isoscele 8"/>
            <p:cNvSpPr>
              <a:spLocks noChangeAspect="1"/>
            </p:cNvSpPr>
            <p:nvPr/>
          </p:nvSpPr>
          <p:spPr>
            <a:xfrm>
              <a:off x="7152368" y="1619275"/>
              <a:ext cx="180319" cy="155448"/>
            </a:xfrm>
            <a:prstGeom prst="triangl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0" name="Connettore 1 19"/>
            <p:cNvCxnSpPr/>
            <p:nvPr/>
          </p:nvCxnSpPr>
          <p:spPr>
            <a:xfrm>
              <a:off x="3656327" y="1772816"/>
              <a:ext cx="4067175" cy="0"/>
            </a:xfrm>
            <a:prstGeom prst="line">
              <a:avLst/>
            </a:prstGeom>
            <a:grpFill/>
            <a:ln w="22225">
              <a:solidFill>
                <a:schemeClr val="bg2">
                  <a:alpha val="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1 21"/>
            <p:cNvCxnSpPr/>
            <p:nvPr/>
          </p:nvCxnSpPr>
          <p:spPr>
            <a:xfrm flipH="1" flipV="1">
              <a:off x="4458362" y="3493399"/>
              <a:ext cx="752" cy="702319"/>
            </a:xfrm>
            <a:prstGeom prst="line">
              <a:avLst/>
            </a:prstGeom>
            <a:grpFill/>
            <a:ln w="22225">
              <a:solidFill>
                <a:schemeClr val="accent1"/>
              </a:solidFill>
              <a:prstDash val="sys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1 22"/>
            <p:cNvCxnSpPr/>
            <p:nvPr/>
          </p:nvCxnSpPr>
          <p:spPr>
            <a:xfrm flipV="1">
              <a:off x="7236296" y="1772816"/>
              <a:ext cx="0" cy="648072"/>
            </a:xfrm>
            <a:prstGeom prst="line">
              <a:avLst/>
            </a:prstGeom>
            <a:grpFill/>
            <a:ln w="22225">
              <a:solidFill>
                <a:schemeClr val="accent1"/>
              </a:solidFill>
              <a:prstDash val="sys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24"/>
            <p:cNvCxnSpPr/>
            <p:nvPr/>
          </p:nvCxnSpPr>
          <p:spPr>
            <a:xfrm flipV="1">
              <a:off x="4459114" y="3020225"/>
              <a:ext cx="0" cy="480461"/>
            </a:xfrm>
            <a:prstGeom prst="line">
              <a:avLst/>
            </a:prstGeom>
            <a:grpFill/>
            <a:ln w="22225">
              <a:solidFill>
                <a:schemeClr val="accent1"/>
              </a:solidFill>
              <a:prstDash val="sys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CasellaDiTesto 14"/>
            <p:cNvSpPr txBox="1"/>
            <p:nvPr/>
          </p:nvSpPr>
          <p:spPr>
            <a:xfrm>
              <a:off x="7271731" y="1916832"/>
              <a:ext cx="324605" cy="415636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txBody>
            <a:bodyPr vert="horz" wrap="none" lIns="91440" tIns="45720" rIns="91440" bIns="45720" numCol="1" rtlCol="0">
              <a:noAutofit/>
            </a:bodyPr>
            <a:lstStyle/>
            <a:p>
              <a:pPr marL="0" indent="0" algn="just">
                <a:buFont typeface="Arial" panose="020B0604020202020204" pitchFamily="34" charset="0"/>
                <a:buNone/>
              </a:pPr>
              <a:r>
                <a:rPr lang="it-IT" sz="2000" b="1" dirty="0" smtClean="0"/>
                <a:t>H</a:t>
              </a:r>
              <a:endParaRPr lang="en-GB" sz="2000" b="1" baseline="-25000" dirty="0" smtClean="0"/>
            </a:p>
          </p:txBody>
        </p:sp>
        <p:sp>
          <p:nvSpPr>
            <p:cNvPr id="16" name="CasellaDiTesto 15"/>
            <p:cNvSpPr txBox="1"/>
            <p:nvPr/>
          </p:nvSpPr>
          <p:spPr>
            <a:xfrm>
              <a:off x="3496443" y="2125731"/>
              <a:ext cx="1452358" cy="262934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txBody>
            <a:bodyPr vert="horz" wrap="none" lIns="91440" tIns="45720" rIns="91440" bIns="45720" numCol="1" rtlCol="0">
              <a:noAutofit/>
            </a:bodyPr>
            <a:lstStyle/>
            <a:p>
              <a:pPr marL="0" indent="0" algn="just">
                <a:buFont typeface="Arial" panose="020B0604020202020204" pitchFamily="34" charset="0"/>
                <a:buNone/>
              </a:pPr>
              <a:r>
                <a:rPr lang="it-IT" sz="1600" b="1" dirty="0" smtClean="0"/>
                <a:t>Local MSL</a:t>
              </a:r>
              <a:endParaRPr lang="en-GB" sz="1600" b="1" baseline="-25000" dirty="0" smtClean="0"/>
            </a:p>
          </p:txBody>
        </p:sp>
        <p:sp>
          <p:nvSpPr>
            <p:cNvPr id="17" name="CasellaDiTesto 16"/>
            <p:cNvSpPr txBox="1"/>
            <p:nvPr/>
          </p:nvSpPr>
          <p:spPr>
            <a:xfrm>
              <a:off x="3863732" y="3565407"/>
              <a:ext cx="514328" cy="415636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txBody>
            <a:bodyPr vert="horz" wrap="none" lIns="91440" tIns="45720" rIns="91440" bIns="45720" numCol="1" rtlCol="0">
              <a:noAutofit/>
            </a:bodyPr>
            <a:lstStyle/>
            <a:p>
              <a:pPr marL="0" indent="0" algn="just">
                <a:buFont typeface="Arial" panose="020B0604020202020204" pitchFamily="34" charset="0"/>
                <a:buNone/>
              </a:pPr>
              <a:r>
                <a:rPr lang="en-GB" sz="2000" b="1" baseline="-25000" dirty="0" smtClean="0"/>
                <a:t>  d</a:t>
              </a:r>
            </a:p>
          </p:txBody>
        </p:sp>
        <p:sp>
          <p:nvSpPr>
            <p:cNvPr id="18" name="Triangolo isoscele 17"/>
            <p:cNvSpPr>
              <a:spLocks noChangeAspect="1"/>
            </p:cNvSpPr>
            <p:nvPr/>
          </p:nvSpPr>
          <p:spPr>
            <a:xfrm rot="10800000">
              <a:off x="4366595" y="4209656"/>
              <a:ext cx="180319" cy="155448"/>
            </a:xfrm>
            <a:prstGeom prst="triangl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CasellaDiTesto 18"/>
            <p:cNvSpPr txBox="1"/>
            <p:nvPr/>
          </p:nvSpPr>
          <p:spPr>
            <a:xfrm>
              <a:off x="4618922" y="3178237"/>
              <a:ext cx="415504" cy="335984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txBody>
            <a:bodyPr vert="horz" wrap="none" lIns="91440" tIns="45720" rIns="91440" bIns="45720" numCol="1" rtlCol="0">
              <a:noAutofit/>
            </a:bodyPr>
            <a:lstStyle/>
            <a:p>
              <a:pPr marL="0" indent="0" algn="just">
                <a:buFont typeface="Arial" panose="020B0604020202020204" pitchFamily="34" charset="0"/>
                <a:buNone/>
              </a:pPr>
              <a:r>
                <a:rPr lang="it-IT" b="1" dirty="0" smtClean="0"/>
                <a:t>CD</a:t>
              </a:r>
              <a:endParaRPr lang="en-GB" b="1" baseline="-25000" dirty="0" smtClean="0"/>
            </a:p>
          </p:txBody>
        </p:sp>
        <p:cxnSp>
          <p:nvCxnSpPr>
            <p:cNvPr id="20" name="Connettore 1 20"/>
            <p:cNvCxnSpPr/>
            <p:nvPr/>
          </p:nvCxnSpPr>
          <p:spPr>
            <a:xfrm>
              <a:off x="3633519" y="2426221"/>
              <a:ext cx="4067175" cy="0"/>
            </a:xfrm>
            <a:prstGeom prst="line">
              <a:avLst/>
            </a:prstGeom>
            <a:grpFill/>
            <a:ln w="22225">
              <a:solidFill>
                <a:schemeClr val="accent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1 26"/>
            <p:cNvCxnSpPr/>
            <p:nvPr/>
          </p:nvCxnSpPr>
          <p:spPr>
            <a:xfrm>
              <a:off x="3618226" y="3030860"/>
              <a:ext cx="4067175" cy="0"/>
            </a:xfrm>
            <a:prstGeom prst="line">
              <a:avLst/>
            </a:prstGeom>
            <a:grpFill/>
            <a:ln w="22225">
              <a:solidFill>
                <a:schemeClr val="accent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CasellaDiTesto 22"/>
            <p:cNvSpPr txBox="1"/>
            <p:nvPr/>
          </p:nvSpPr>
          <p:spPr>
            <a:xfrm>
              <a:off x="6227043" y="2526806"/>
              <a:ext cx="2490180" cy="376714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txBody>
            <a:bodyPr vert="horz" wrap="none" lIns="91440" tIns="45720" rIns="91440" bIns="45720" numCol="1" rtlCol="0">
              <a:noAutofit/>
            </a:bodyPr>
            <a:lstStyle/>
            <a:p>
              <a:pPr marL="0" indent="0" algn="just">
                <a:buFont typeface="Arial" panose="020B0604020202020204" pitchFamily="34" charset="0"/>
                <a:buNone/>
              </a:pPr>
              <a:r>
                <a:rPr lang="it-IT" sz="1600" b="1" dirty="0" err="1" smtClean="0"/>
                <a:t>Instantaneous</a:t>
              </a:r>
              <a:r>
                <a:rPr lang="it-IT" sz="1600" b="1" dirty="0" smtClean="0"/>
                <a:t> </a:t>
              </a:r>
              <a:r>
                <a:rPr lang="it-IT" sz="1600" b="1" dirty="0" err="1" smtClean="0"/>
                <a:t>level</a:t>
              </a:r>
              <a:endParaRPr lang="en-GB" sz="1600" b="1" dirty="0" smtClean="0"/>
            </a:p>
          </p:txBody>
        </p:sp>
        <p:cxnSp>
          <p:nvCxnSpPr>
            <p:cNvPr id="24" name="Connettore 2 23"/>
            <p:cNvCxnSpPr>
              <a:stCxn id="23" idx="1"/>
            </p:cNvCxnSpPr>
            <p:nvPr/>
          </p:nvCxnSpPr>
          <p:spPr>
            <a:xfrm flipH="1">
              <a:off x="5868144" y="2715163"/>
              <a:ext cx="358899" cy="18140"/>
            </a:xfrm>
            <a:prstGeom prst="straightConnector1">
              <a:avLst/>
            </a:prstGeom>
            <a:grpFill/>
            <a:ln w="19050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ttore 1 10"/>
            <p:cNvCxnSpPr/>
            <p:nvPr/>
          </p:nvCxnSpPr>
          <p:spPr>
            <a:xfrm>
              <a:off x="3656327" y="3493399"/>
              <a:ext cx="4080164" cy="0"/>
            </a:xfrm>
            <a:prstGeom prst="line">
              <a:avLst/>
            </a:prstGeom>
            <a:grpFill/>
            <a:ln w="22225">
              <a:solidFill>
                <a:schemeClr val="accent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Figura a mano libera 6"/>
            <p:cNvSpPr/>
            <p:nvPr/>
          </p:nvSpPr>
          <p:spPr>
            <a:xfrm>
              <a:off x="3909070" y="2733303"/>
              <a:ext cx="1781175" cy="0"/>
            </a:xfrm>
            <a:custGeom>
              <a:avLst/>
              <a:gdLst>
                <a:gd name="connsiteX0" fmla="*/ 0 w 1781175"/>
                <a:gd name="connsiteY0" fmla="*/ 0 h 0"/>
                <a:gd name="connsiteX1" fmla="*/ 723900 w 1781175"/>
                <a:gd name="connsiteY1" fmla="*/ 0 h 0"/>
                <a:gd name="connsiteX2" fmla="*/ 1476375 w 1781175"/>
                <a:gd name="connsiteY2" fmla="*/ 0 h 0"/>
                <a:gd name="connsiteX3" fmla="*/ 1781175 w 1781175"/>
                <a:gd name="connsiteY3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81175">
                  <a:moveTo>
                    <a:pt x="0" y="0"/>
                  </a:moveTo>
                  <a:lnTo>
                    <a:pt x="723900" y="0"/>
                  </a:lnTo>
                  <a:lnTo>
                    <a:pt x="1476375" y="0"/>
                  </a:lnTo>
                  <a:lnTo>
                    <a:pt x="1781175" y="0"/>
                  </a:lnTo>
                </a:path>
              </a:pathLst>
            </a:custGeom>
            <a:grpFill/>
            <a:ln w="508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Figura a mano libera 5"/>
            <p:cNvSpPr/>
            <p:nvPr/>
          </p:nvSpPr>
          <p:spPr>
            <a:xfrm>
              <a:off x="3580127" y="1771907"/>
              <a:ext cx="4143375" cy="2423811"/>
            </a:xfrm>
            <a:custGeom>
              <a:avLst/>
              <a:gdLst>
                <a:gd name="connsiteX0" fmla="*/ 0 w 4143375"/>
                <a:gd name="connsiteY0" fmla="*/ 2362743 h 2423811"/>
                <a:gd name="connsiteX1" fmla="*/ 438150 w 4143375"/>
                <a:gd name="connsiteY1" fmla="*/ 2372268 h 2423811"/>
                <a:gd name="connsiteX2" fmla="*/ 1000125 w 4143375"/>
                <a:gd name="connsiteY2" fmla="*/ 2391318 h 2423811"/>
                <a:gd name="connsiteX3" fmla="*/ 1504950 w 4143375"/>
                <a:gd name="connsiteY3" fmla="*/ 1886493 h 2423811"/>
                <a:gd name="connsiteX4" fmla="*/ 1657350 w 4143375"/>
                <a:gd name="connsiteY4" fmla="*/ 1505493 h 2423811"/>
                <a:gd name="connsiteX5" fmla="*/ 2314575 w 4143375"/>
                <a:gd name="connsiteY5" fmla="*/ 857793 h 2423811"/>
                <a:gd name="connsiteX6" fmla="*/ 2895600 w 4143375"/>
                <a:gd name="connsiteY6" fmla="*/ 657768 h 2423811"/>
                <a:gd name="connsiteX7" fmla="*/ 3343275 w 4143375"/>
                <a:gd name="connsiteY7" fmla="*/ 152943 h 2423811"/>
                <a:gd name="connsiteX8" fmla="*/ 3705225 w 4143375"/>
                <a:gd name="connsiteY8" fmla="*/ 543 h 2423811"/>
                <a:gd name="connsiteX9" fmla="*/ 4143375 w 4143375"/>
                <a:gd name="connsiteY9" fmla="*/ 191043 h 242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43375" h="2423811">
                  <a:moveTo>
                    <a:pt x="0" y="2362743"/>
                  </a:moveTo>
                  <a:lnTo>
                    <a:pt x="438150" y="2372268"/>
                  </a:lnTo>
                  <a:cubicBezTo>
                    <a:pt x="604837" y="2377030"/>
                    <a:pt x="822325" y="2472280"/>
                    <a:pt x="1000125" y="2391318"/>
                  </a:cubicBezTo>
                  <a:cubicBezTo>
                    <a:pt x="1177925" y="2310356"/>
                    <a:pt x="1395413" y="2034130"/>
                    <a:pt x="1504950" y="1886493"/>
                  </a:cubicBezTo>
                  <a:cubicBezTo>
                    <a:pt x="1614487" y="1738856"/>
                    <a:pt x="1522413" y="1676943"/>
                    <a:pt x="1657350" y="1505493"/>
                  </a:cubicBezTo>
                  <a:cubicBezTo>
                    <a:pt x="1792287" y="1334043"/>
                    <a:pt x="2108200" y="999080"/>
                    <a:pt x="2314575" y="857793"/>
                  </a:cubicBezTo>
                  <a:cubicBezTo>
                    <a:pt x="2520950" y="716506"/>
                    <a:pt x="2724150" y="775243"/>
                    <a:pt x="2895600" y="657768"/>
                  </a:cubicBezTo>
                  <a:cubicBezTo>
                    <a:pt x="3067050" y="540293"/>
                    <a:pt x="3208338" y="262480"/>
                    <a:pt x="3343275" y="152943"/>
                  </a:cubicBezTo>
                  <a:cubicBezTo>
                    <a:pt x="3478213" y="43405"/>
                    <a:pt x="3571875" y="-5807"/>
                    <a:pt x="3705225" y="543"/>
                  </a:cubicBezTo>
                  <a:cubicBezTo>
                    <a:pt x="3838575" y="6893"/>
                    <a:pt x="3990975" y="98968"/>
                    <a:pt x="4143375" y="191043"/>
                  </a:cubicBezTo>
                </a:path>
              </a:pathLst>
            </a:custGeom>
            <a:grpFill/>
            <a:ln w="88900" cmpd="thickThin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CasellaDiTesto 20"/>
            <p:cNvSpPr txBox="1"/>
            <p:nvPr/>
          </p:nvSpPr>
          <p:spPr>
            <a:xfrm>
              <a:off x="2361464" y="2741385"/>
              <a:ext cx="4163404" cy="321938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txBody>
            <a:bodyPr vert="horz" wrap="none" lIns="91440" tIns="45720" rIns="91440" bIns="45720" numCol="1" rtlCol="0">
              <a:noAutofit/>
            </a:bodyPr>
            <a:lstStyle/>
            <a:p>
              <a:pPr marL="0" indent="0" algn="just">
                <a:buFont typeface="Arial" panose="020B0604020202020204" pitchFamily="34" charset="0"/>
                <a:buNone/>
              </a:pPr>
              <a:r>
                <a:rPr lang="it-IT" sz="1600" b="1" dirty="0" err="1" smtClean="0"/>
                <a:t>Conventional</a:t>
              </a:r>
              <a:r>
                <a:rPr lang="it-IT" sz="1600" b="1" dirty="0" smtClean="0"/>
                <a:t> MSL (ZMPS 1897)</a:t>
              </a:r>
              <a:endParaRPr lang="en-GB" sz="1600" b="1" baseline="-25000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817521268"/>
      </p:ext>
    </p:extLst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CustomShape 1"/>
          <p:cNvSpPr/>
          <p:nvPr/>
        </p:nvSpPr>
        <p:spPr>
          <a:xfrm>
            <a:off x="1835640" y="404640"/>
            <a:ext cx="5255280" cy="698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sz="400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Morphology</a:t>
            </a:r>
            <a:endParaRPr lang="it-IT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pSp>
        <p:nvGrpSpPr>
          <p:cNvPr id="25" name="Gruppo 17"/>
          <p:cNvGrpSpPr/>
          <p:nvPr/>
        </p:nvGrpSpPr>
        <p:grpSpPr>
          <a:xfrm>
            <a:off x="478165" y="1570869"/>
            <a:ext cx="4214806" cy="2857521"/>
            <a:chOff x="225188" y="3820480"/>
            <a:chExt cx="3870546" cy="2571768"/>
          </a:xfrm>
        </p:grpSpPr>
        <p:pic>
          <p:nvPicPr>
            <p:cNvPr id="26" name="Immagine 25" descr="large_dunes_chioggia.tif"/>
            <p:cNvPicPr>
              <a:picLocks noChangeAspect="1"/>
            </p:cNvPicPr>
            <p:nvPr/>
          </p:nvPicPr>
          <p:blipFill>
            <a:blip r:embed="rId3" cstate="print"/>
            <a:srcRect b="6013"/>
            <a:stretch>
              <a:fillRect/>
            </a:stretch>
          </p:blipFill>
          <p:spPr>
            <a:xfrm>
              <a:off x="225188" y="3820480"/>
              <a:ext cx="3870546" cy="2571768"/>
            </a:xfrm>
            <a:prstGeom prst="rect">
              <a:avLst/>
            </a:prstGeom>
          </p:spPr>
        </p:pic>
        <p:sp>
          <p:nvSpPr>
            <p:cNvPr id="27" name="CasellaDiTesto 26"/>
            <p:cNvSpPr txBox="1"/>
            <p:nvPr/>
          </p:nvSpPr>
          <p:spPr>
            <a:xfrm>
              <a:off x="1403648" y="441146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1</a:t>
              </a:r>
              <a:endParaRPr lang="en-GB" dirty="0"/>
            </a:p>
          </p:txBody>
        </p:sp>
      </p:grpSp>
      <p:pic>
        <p:nvPicPr>
          <p:cNvPr id="29" name="Immagine 28" descr="dune_profile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33798" y="4724410"/>
            <a:ext cx="4749776" cy="167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838558"/>
      </p:ext>
    </p:extLst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CustomShape 1"/>
          <p:cNvSpPr/>
          <p:nvPr/>
        </p:nvSpPr>
        <p:spPr>
          <a:xfrm>
            <a:off x="788592" y="1520729"/>
            <a:ext cx="7586629" cy="1553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360">
              <a:buClr>
                <a:srgbClr val="3333CC"/>
              </a:buClr>
              <a:buFont typeface="StarSymbol"/>
              <a:buChar char="-"/>
            </a:pPr>
            <a:r>
              <a:rPr lang="it-IT" sz="3200" spc="-1" dirty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  <a:cs typeface="Calibri"/>
              </a:rPr>
              <a:t>IHO S44 ED. 2008</a:t>
            </a:r>
          </a:p>
          <a:p>
            <a:pPr marL="343080" indent="-342360">
              <a:buClr>
                <a:srgbClr val="3333CC"/>
              </a:buClr>
              <a:buFont typeface="StarSymbol"/>
              <a:buChar char="-"/>
            </a:pPr>
            <a:r>
              <a:rPr lang="it-IT" sz="3200" spc="-1" dirty="0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  <a:cs typeface="Calibri"/>
              </a:rPr>
              <a:t>I.I. 3176 ED</a:t>
            </a:r>
            <a:r>
              <a:rPr lang="it-IT" sz="3200" spc="-1" dirty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  <a:cs typeface="Calibri"/>
              </a:rPr>
              <a:t>. </a:t>
            </a:r>
            <a:r>
              <a:rPr lang="it-IT" sz="3200" spc="-1" dirty="0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  <a:cs typeface="Calibri"/>
              </a:rPr>
              <a:t>2016</a:t>
            </a:r>
            <a:endParaRPr lang="it-IT" sz="3200" spc="-1" dirty="0">
              <a:solidFill>
                <a:srgbClr val="262699"/>
              </a:solidFill>
              <a:uFill>
                <a:solidFill>
                  <a:srgbClr val="FFFFFF"/>
                </a:solidFill>
              </a:uFill>
              <a:latin typeface="Calibri"/>
              <a:ea typeface="ＭＳ Ｐゴシック"/>
              <a:cs typeface="Calibri"/>
            </a:endParaRPr>
          </a:p>
          <a:p>
            <a:pPr>
              <a:lnSpc>
                <a:spcPct val="100000"/>
              </a:lnSpc>
            </a:pPr>
            <a:endParaRPr lang="it-IT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9" name="CustomShape 2"/>
          <p:cNvSpPr/>
          <p:nvPr/>
        </p:nvSpPr>
        <p:spPr>
          <a:xfrm>
            <a:off x="1835640" y="404640"/>
            <a:ext cx="5256000" cy="699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it-IT" sz="4000" spc="-1" dirty="0" err="1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262699">
                      <a:alpha val="35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  <a:cs typeface="Calibri"/>
              </a:rPr>
              <a:t>Hydrographic</a:t>
            </a:r>
            <a:r>
              <a:rPr lang="it-IT" sz="4000" spc="-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262699">
                      <a:alpha val="35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  <a:cs typeface="Calibri"/>
              </a:rPr>
              <a:t> </a:t>
            </a:r>
            <a:r>
              <a:rPr lang="it-IT" sz="4000" spc="-1" dirty="0" err="1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262699">
                      <a:alpha val="35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  <a:cs typeface="Calibri"/>
              </a:rPr>
              <a:t>standards</a:t>
            </a:r>
            <a:endParaRPr lang="it-IT" sz="4000" spc="-1" dirty="0">
              <a:solidFill>
                <a:srgbClr val="FFFFFF"/>
              </a:solidFill>
              <a:effectLst>
                <a:outerShdw blurRad="50800" dist="38100" dir="2700000" algn="tl" rotWithShape="0">
                  <a:srgbClr val="262699">
                    <a:alpha val="35000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Calibri"/>
              <a:ea typeface="ＭＳ Ｐゴシック"/>
              <a:cs typeface="Calibri"/>
            </a:endParaRPr>
          </a:p>
        </p:txBody>
      </p:sp>
      <p:pic>
        <p:nvPicPr>
          <p:cNvPr id="4" name="Immagine 2"/>
          <p:cNvPicPr/>
          <p:nvPr/>
        </p:nvPicPr>
        <p:blipFill>
          <a:blip r:embed="rId3"/>
          <a:stretch/>
        </p:blipFill>
        <p:spPr>
          <a:xfrm>
            <a:off x="1236655" y="2554965"/>
            <a:ext cx="2951640" cy="4177080"/>
          </a:xfrm>
          <a:prstGeom prst="rect">
            <a:avLst/>
          </a:prstGeom>
          <a:ln>
            <a:noFill/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917" y="2682339"/>
            <a:ext cx="2736304" cy="392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58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2"/>
          <p:cNvSpPr/>
          <p:nvPr/>
        </p:nvSpPr>
        <p:spPr>
          <a:xfrm>
            <a:off x="1305920" y="368280"/>
            <a:ext cx="6335280" cy="698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sz="40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New </a:t>
            </a:r>
            <a:r>
              <a:rPr lang="it-IT" sz="4000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p</a:t>
            </a:r>
            <a:r>
              <a:rPr lang="it-IT" sz="400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oint</a:t>
            </a:r>
            <a:r>
              <a:rPr lang="it-IT" sz="400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 of </a:t>
            </a:r>
            <a:r>
              <a:rPr lang="it-IT" sz="400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view</a:t>
            </a:r>
            <a:endParaRPr lang="it-IT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" name="CustomShape 1"/>
          <p:cNvSpPr/>
          <p:nvPr/>
        </p:nvSpPr>
        <p:spPr>
          <a:xfrm>
            <a:off x="863585" y="4009914"/>
            <a:ext cx="7219950" cy="35195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200" indent="-457200">
              <a:buFont typeface="Calibri" panose="020F0502020204030204" pitchFamily="34" charset="0"/>
              <a:buChar char="-"/>
            </a:pPr>
            <a:r>
              <a:rPr lang="it-IT" sz="3200" spc="-1" dirty="0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Best data </a:t>
            </a:r>
            <a:r>
              <a:rPr lang="it-IT" sz="3200" spc="-1" dirty="0" err="1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acquisition</a:t>
            </a:r>
            <a:r>
              <a:rPr lang="it-IT" sz="3200" spc="-1" dirty="0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 (</a:t>
            </a:r>
            <a:r>
              <a:rPr lang="it-IT" sz="3200" spc="-1" dirty="0" err="1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sharing</a:t>
            </a:r>
            <a:r>
              <a:rPr lang="it-IT" sz="3200" spc="-1" dirty="0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 </a:t>
            </a:r>
            <a:r>
              <a:rPr lang="it-IT" sz="3200" spc="-1" dirty="0" err="1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costs</a:t>
            </a:r>
            <a:r>
              <a:rPr lang="it-IT" sz="3200" spc="-1" dirty="0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)</a:t>
            </a:r>
          </a:p>
          <a:p>
            <a:pPr marL="457200" indent="-457200">
              <a:buFont typeface="Calibri" panose="020F0502020204030204" pitchFamily="34" charset="0"/>
              <a:buChar char="-"/>
            </a:pPr>
            <a:r>
              <a:rPr lang="it-IT" sz="3200" spc="-1" dirty="0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Basic common processing</a:t>
            </a:r>
          </a:p>
          <a:p>
            <a:pPr marL="457200" indent="-457200">
              <a:buFont typeface="Calibri" panose="020F0502020204030204" pitchFamily="34" charset="0"/>
              <a:buChar char="-"/>
            </a:pPr>
            <a:r>
              <a:rPr lang="it-IT" sz="3200" spc="-1" dirty="0" err="1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Different</a:t>
            </a:r>
            <a:r>
              <a:rPr lang="it-IT" sz="3200" spc="-1" dirty="0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 </a:t>
            </a:r>
            <a:r>
              <a:rPr lang="it-IT" sz="3200" spc="-1" dirty="0" err="1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advanced</a:t>
            </a:r>
            <a:r>
              <a:rPr lang="it-IT" sz="3200" spc="-1" dirty="0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 processing</a:t>
            </a:r>
          </a:p>
          <a:p>
            <a:endParaRPr lang="it-IT" sz="3200" spc="-1" dirty="0" smtClean="0">
              <a:solidFill>
                <a:srgbClr val="262699"/>
              </a:solidFill>
              <a:uFill>
                <a:solidFill>
                  <a:srgbClr val="FFFFFF"/>
                </a:solidFill>
              </a:uFill>
              <a:latin typeface="Calibri"/>
              <a:ea typeface="ＭＳ Ｐゴシック"/>
            </a:endParaRPr>
          </a:p>
          <a:p>
            <a:r>
              <a:rPr lang="it-IT" sz="3200" spc="-1" dirty="0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CONCEPT: MAP ONCE, USE MANY TIMES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303" y="1538408"/>
            <a:ext cx="2333514" cy="233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50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CustomShape 2"/>
          <p:cNvSpPr/>
          <p:nvPr/>
        </p:nvSpPr>
        <p:spPr>
          <a:xfrm>
            <a:off x="1483920" y="368280"/>
            <a:ext cx="6335280" cy="698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sz="400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Inlets</a:t>
            </a:r>
            <a:r>
              <a:rPr lang="it-IT" sz="400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 </a:t>
            </a:r>
            <a:r>
              <a:rPr lang="it-IT" sz="400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morphology</a:t>
            </a:r>
            <a:endParaRPr lang="it-IT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cxnSp>
        <p:nvCxnSpPr>
          <p:cNvPr id="11" name="Connettore 1 10"/>
          <p:cNvCxnSpPr/>
          <p:nvPr/>
        </p:nvCxnSpPr>
        <p:spPr>
          <a:xfrm>
            <a:off x="179388" y="6467475"/>
            <a:ext cx="87852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magine 11" descr="risultati_bati_tot.jpg"/>
          <p:cNvPicPr>
            <a:picLocks noChangeAspect="1"/>
          </p:cNvPicPr>
          <p:nvPr/>
        </p:nvPicPr>
        <p:blipFill>
          <a:blip r:embed="rId2" cstate="print"/>
          <a:srcRect l="24800" t="13241" r="11413" b="7671"/>
          <a:stretch>
            <a:fillRect/>
          </a:stretch>
        </p:blipFill>
        <p:spPr>
          <a:xfrm>
            <a:off x="179388" y="1507040"/>
            <a:ext cx="2840844" cy="2490122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662990" y="3426196"/>
            <a:ext cx="324000" cy="288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986990" y="3283173"/>
            <a:ext cx="1095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Chioggia</a:t>
            </a:r>
          </a:p>
          <a:p>
            <a:r>
              <a:rPr lang="it-IT" dirty="0" smtClean="0">
                <a:solidFill>
                  <a:schemeClr val="bg1"/>
                </a:solidFill>
              </a:rPr>
              <a:t>Inlet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5000628" y="2500306"/>
            <a:ext cx="1285884" cy="25179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36000" rtlCol="0">
            <a:spAutoFit/>
          </a:bodyPr>
          <a:lstStyle/>
          <a:p>
            <a:r>
              <a:rPr lang="it-IT" sz="1400" dirty="0" smtClean="0"/>
              <a:t>Bathymetry (m)</a:t>
            </a:r>
            <a:endParaRPr lang="it-IT" sz="1400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2213" y="1642494"/>
            <a:ext cx="5852370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Ovale 1"/>
          <p:cNvSpPr/>
          <p:nvPr/>
        </p:nvSpPr>
        <p:spPr>
          <a:xfrm>
            <a:off x="5000628" y="3171825"/>
            <a:ext cx="357185" cy="785813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CustomShape 1"/>
          <p:cNvSpPr/>
          <p:nvPr/>
        </p:nvSpPr>
        <p:spPr>
          <a:xfrm>
            <a:off x="0" y="4142091"/>
            <a:ext cx="3421603" cy="232538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it-IT" sz="3200" spc="-1" dirty="0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FACTORS:</a:t>
            </a:r>
          </a:p>
          <a:p>
            <a:pPr marL="457200" indent="-457200">
              <a:buFont typeface="Calibri" panose="020F0502020204030204" pitchFamily="34" charset="0"/>
              <a:buChar char="-"/>
            </a:pPr>
            <a:r>
              <a:rPr lang="it-IT" sz="3200" spc="-1" dirty="0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Sandy </a:t>
            </a:r>
            <a:r>
              <a:rPr lang="it-IT" sz="3200" spc="-1" dirty="0" err="1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seabed</a:t>
            </a:r>
            <a:endParaRPr lang="it-IT" sz="3200" spc="-1" dirty="0" smtClean="0">
              <a:solidFill>
                <a:srgbClr val="262699"/>
              </a:solidFill>
              <a:uFill>
                <a:solidFill>
                  <a:srgbClr val="FFFFFF"/>
                </a:solidFill>
              </a:uFill>
              <a:latin typeface="Calibri"/>
              <a:ea typeface="ＭＳ Ｐゴシック"/>
            </a:endParaRPr>
          </a:p>
          <a:p>
            <a:pPr marL="457200" indent="-457200">
              <a:buFont typeface="Calibri" panose="020F0502020204030204" pitchFamily="34" charset="0"/>
              <a:buChar char="-"/>
            </a:pPr>
            <a:r>
              <a:rPr lang="it-IT" sz="3200" spc="-1" dirty="0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MOSE (A)</a:t>
            </a:r>
          </a:p>
          <a:p>
            <a:pPr marL="457200" indent="-457200">
              <a:buFont typeface="Calibri" panose="020F0502020204030204" pitchFamily="34" charset="0"/>
              <a:buChar char="-"/>
            </a:pPr>
            <a:r>
              <a:rPr lang="it-IT" sz="3200" spc="-1" dirty="0" err="1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Breakwaters</a:t>
            </a:r>
            <a:r>
              <a:rPr lang="it-IT" sz="3200" spc="-1" dirty="0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 (B)</a:t>
            </a:r>
          </a:p>
        </p:txBody>
      </p:sp>
      <p:sp>
        <p:nvSpPr>
          <p:cNvPr id="22" name="CasellaDiTesto 21"/>
          <p:cNvSpPr txBox="1"/>
          <p:nvPr/>
        </p:nvSpPr>
        <p:spPr>
          <a:xfrm>
            <a:off x="5000628" y="2834113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A</a:t>
            </a:r>
            <a:endParaRPr lang="it-IT" dirty="0"/>
          </a:p>
        </p:txBody>
      </p:sp>
      <p:sp>
        <p:nvSpPr>
          <p:cNvPr id="24" name="Ovale 23"/>
          <p:cNvSpPr/>
          <p:nvPr/>
        </p:nvSpPr>
        <p:spPr>
          <a:xfrm>
            <a:off x="6779043" y="3788886"/>
            <a:ext cx="728616" cy="840264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CasellaDiTesto 24"/>
          <p:cNvSpPr txBox="1"/>
          <p:nvPr/>
        </p:nvSpPr>
        <p:spPr>
          <a:xfrm>
            <a:off x="6440489" y="4171950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B</a:t>
            </a:r>
            <a:endParaRPr lang="it-IT" dirty="0"/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CustomShape 2"/>
          <p:cNvSpPr/>
          <p:nvPr/>
        </p:nvSpPr>
        <p:spPr>
          <a:xfrm>
            <a:off x="1334314" y="63263"/>
            <a:ext cx="6335280" cy="698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sz="40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SCOURS </a:t>
            </a:r>
            <a:r>
              <a:rPr lang="it-IT" sz="40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at</a:t>
            </a:r>
            <a:r>
              <a:rPr lang="it-IT" sz="40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 the </a:t>
            </a:r>
            <a:r>
              <a:rPr lang="it-IT" sz="4000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breakwaters</a:t>
            </a:r>
            <a:r>
              <a:rPr lang="it-IT" sz="40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 </a:t>
            </a:r>
            <a:r>
              <a:rPr lang="it-IT" sz="40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(</a:t>
            </a:r>
            <a:r>
              <a:rPr lang="it-IT" sz="40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formed</a:t>
            </a:r>
            <a:r>
              <a:rPr lang="it-IT" sz="40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 in </a:t>
            </a:r>
            <a:r>
              <a:rPr lang="it-IT" sz="40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less</a:t>
            </a:r>
            <a:r>
              <a:rPr lang="it-IT" sz="40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 </a:t>
            </a:r>
            <a:r>
              <a:rPr lang="it-IT" sz="40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than</a:t>
            </a:r>
            <a:r>
              <a:rPr lang="it-IT" sz="40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 10 </a:t>
            </a:r>
            <a:r>
              <a:rPr lang="it-IT" sz="40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years</a:t>
            </a:r>
            <a:r>
              <a:rPr lang="it-IT" sz="40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)</a:t>
            </a:r>
          </a:p>
        </p:txBody>
      </p:sp>
      <p:cxnSp>
        <p:nvCxnSpPr>
          <p:cNvPr id="11" name="Connettore 1 10"/>
          <p:cNvCxnSpPr/>
          <p:nvPr/>
        </p:nvCxnSpPr>
        <p:spPr>
          <a:xfrm>
            <a:off x="179388" y="6467475"/>
            <a:ext cx="87852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e 23"/>
          <p:cNvSpPr/>
          <p:nvPr/>
        </p:nvSpPr>
        <p:spPr>
          <a:xfrm>
            <a:off x="2034862" y="2900868"/>
            <a:ext cx="476518" cy="383245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481" y="1469784"/>
            <a:ext cx="8286519" cy="2715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1" name="Connettore 2 20"/>
          <p:cNvCxnSpPr/>
          <p:nvPr/>
        </p:nvCxnSpPr>
        <p:spPr>
          <a:xfrm>
            <a:off x="4858009" y="1969850"/>
            <a:ext cx="3429024" cy="1588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sellaDiTesto 22"/>
          <p:cNvSpPr txBox="1"/>
          <p:nvPr/>
        </p:nvSpPr>
        <p:spPr>
          <a:xfrm>
            <a:off x="5858141" y="2041288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550 m</a:t>
            </a:r>
            <a:endParaRPr lang="it-IT" dirty="0"/>
          </a:p>
        </p:txBody>
      </p:sp>
      <p:cxnSp>
        <p:nvCxnSpPr>
          <p:cNvPr id="26" name="Connettore 2 25"/>
          <p:cNvCxnSpPr/>
          <p:nvPr/>
        </p:nvCxnSpPr>
        <p:spPr>
          <a:xfrm rot="5400000">
            <a:off x="7608372" y="2934263"/>
            <a:ext cx="1643868" cy="794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sellaDiTesto 26"/>
          <p:cNvSpPr txBox="1"/>
          <p:nvPr/>
        </p:nvSpPr>
        <p:spPr>
          <a:xfrm rot="5400000">
            <a:off x="8221559" y="3023314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5.5 m</a:t>
            </a:r>
            <a:endParaRPr lang="it-IT" dirty="0"/>
          </a:p>
        </p:txBody>
      </p:sp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4214818"/>
            <a:ext cx="6044564" cy="221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3" name="Connettore 2 32"/>
          <p:cNvCxnSpPr/>
          <p:nvPr/>
        </p:nvCxnSpPr>
        <p:spPr>
          <a:xfrm>
            <a:off x="4438648" y="4856172"/>
            <a:ext cx="3062310" cy="1588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asellaDiTesto 33"/>
          <p:cNvSpPr txBox="1"/>
          <p:nvPr/>
        </p:nvSpPr>
        <p:spPr>
          <a:xfrm>
            <a:off x="5357818" y="4845618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400 m</a:t>
            </a:r>
            <a:endParaRPr lang="it-IT" dirty="0"/>
          </a:p>
        </p:txBody>
      </p:sp>
      <p:cxnSp>
        <p:nvCxnSpPr>
          <p:cNvPr id="35" name="Connettore 2 34"/>
          <p:cNvCxnSpPr/>
          <p:nvPr/>
        </p:nvCxnSpPr>
        <p:spPr>
          <a:xfrm rot="5400000">
            <a:off x="3608381" y="5464189"/>
            <a:ext cx="1214446" cy="1588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asellaDiTesto 35"/>
          <p:cNvSpPr txBox="1"/>
          <p:nvPr/>
        </p:nvSpPr>
        <p:spPr>
          <a:xfrm rot="16200000">
            <a:off x="3947165" y="5339719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3.5 m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503556"/>
      </p:ext>
    </p:extLst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CustomShape 2"/>
          <p:cNvSpPr/>
          <p:nvPr/>
        </p:nvSpPr>
        <p:spPr>
          <a:xfrm>
            <a:off x="1345065" y="316794"/>
            <a:ext cx="6335280" cy="698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sz="4000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Dunes</a:t>
            </a:r>
            <a:endParaRPr lang="it-IT" sz="40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alibri"/>
              <a:ea typeface="ＭＳ Ｐゴシック"/>
            </a:endParaRPr>
          </a:p>
        </p:txBody>
      </p:sp>
      <p:cxnSp>
        <p:nvCxnSpPr>
          <p:cNvPr id="11" name="Connettore 1 10"/>
          <p:cNvCxnSpPr/>
          <p:nvPr/>
        </p:nvCxnSpPr>
        <p:spPr>
          <a:xfrm>
            <a:off x="179388" y="6467475"/>
            <a:ext cx="87852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magine 14" descr="chioggia_inlet_dunes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611" y="1692149"/>
            <a:ext cx="6063013" cy="4286280"/>
          </a:xfrm>
          <a:prstGeom prst="rect">
            <a:avLst/>
          </a:prstGeom>
        </p:spPr>
      </p:pic>
      <p:grpSp>
        <p:nvGrpSpPr>
          <p:cNvPr id="16" name="Gruppo 36"/>
          <p:cNvGrpSpPr/>
          <p:nvPr/>
        </p:nvGrpSpPr>
        <p:grpSpPr>
          <a:xfrm>
            <a:off x="6272841" y="1763587"/>
            <a:ext cx="2691772" cy="3929090"/>
            <a:chOff x="6286512" y="1714488"/>
            <a:chExt cx="2691772" cy="3929090"/>
          </a:xfrm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357950" y="1714488"/>
              <a:ext cx="2086953" cy="27860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286512" y="4643446"/>
              <a:ext cx="2691772" cy="1000132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0" name="Connettore 2 19"/>
            <p:cNvCxnSpPr/>
            <p:nvPr/>
          </p:nvCxnSpPr>
          <p:spPr>
            <a:xfrm>
              <a:off x="7143768" y="4714884"/>
              <a:ext cx="1143008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2 21"/>
            <p:cNvCxnSpPr/>
            <p:nvPr/>
          </p:nvCxnSpPr>
          <p:spPr>
            <a:xfrm rot="5400000">
              <a:off x="6786578" y="5072074"/>
              <a:ext cx="571504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CasellaDiTesto 24"/>
            <p:cNvSpPr txBox="1"/>
            <p:nvPr/>
          </p:nvSpPr>
          <p:spPr>
            <a:xfrm>
              <a:off x="7215206" y="4643446"/>
              <a:ext cx="8258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140 m</a:t>
              </a:r>
              <a:endParaRPr lang="it-IT" dirty="0"/>
            </a:p>
          </p:txBody>
        </p:sp>
        <p:sp>
          <p:nvSpPr>
            <p:cNvPr id="28" name="CasellaDiTesto 27"/>
            <p:cNvSpPr txBox="1"/>
            <p:nvPr/>
          </p:nvSpPr>
          <p:spPr>
            <a:xfrm rot="16200000">
              <a:off x="6518933" y="4911092"/>
              <a:ext cx="7617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2.5 m</a:t>
              </a:r>
              <a:endParaRPr lang="it-IT" dirty="0"/>
            </a:p>
          </p:txBody>
        </p:sp>
      </p:grpSp>
    </p:spTree>
    <p:extLst>
      <p:ext uri="{BB962C8B-B14F-4D97-AF65-F5344CB8AC3E}">
        <p14:creationId xmlns:p14="http://schemas.microsoft.com/office/powerpoint/2010/main" val="628627089"/>
      </p:ext>
    </p:extLst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CustomShape 2"/>
          <p:cNvSpPr/>
          <p:nvPr/>
        </p:nvSpPr>
        <p:spPr>
          <a:xfrm>
            <a:off x="1258924" y="366221"/>
            <a:ext cx="6335280" cy="698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sz="4000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Dunes</a:t>
            </a:r>
            <a:endParaRPr lang="it-IT" sz="40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alibri"/>
              <a:ea typeface="ＭＳ Ｐゴシック"/>
            </a:endParaRPr>
          </a:p>
        </p:txBody>
      </p:sp>
      <p:cxnSp>
        <p:nvCxnSpPr>
          <p:cNvPr id="11" name="Connettore 1 10"/>
          <p:cNvCxnSpPr/>
          <p:nvPr/>
        </p:nvCxnSpPr>
        <p:spPr>
          <a:xfrm>
            <a:off x="179388" y="6467475"/>
            <a:ext cx="87852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magine 11" descr="chioggia_inlet_dunes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388" y="1600693"/>
            <a:ext cx="4547260" cy="3214710"/>
          </a:xfrm>
          <a:prstGeom prst="rect">
            <a:avLst/>
          </a:prstGeom>
        </p:spPr>
      </p:pic>
      <p:grpSp>
        <p:nvGrpSpPr>
          <p:cNvPr id="13" name="Gruppo 17"/>
          <p:cNvGrpSpPr/>
          <p:nvPr/>
        </p:nvGrpSpPr>
        <p:grpSpPr>
          <a:xfrm>
            <a:off x="4751419" y="1672131"/>
            <a:ext cx="4214810" cy="2857520"/>
            <a:chOff x="107504" y="3786190"/>
            <a:chExt cx="3870546" cy="2571768"/>
          </a:xfrm>
        </p:grpSpPr>
        <p:pic>
          <p:nvPicPr>
            <p:cNvPr id="14" name="Immagine 13" descr="large_dunes_chioggia.tif"/>
            <p:cNvPicPr>
              <a:picLocks noChangeAspect="1"/>
            </p:cNvPicPr>
            <p:nvPr/>
          </p:nvPicPr>
          <p:blipFill>
            <a:blip r:embed="rId3" cstate="print"/>
            <a:srcRect b="6013"/>
            <a:stretch>
              <a:fillRect/>
            </a:stretch>
          </p:blipFill>
          <p:spPr>
            <a:xfrm>
              <a:off x="107504" y="3786190"/>
              <a:ext cx="3870546" cy="2571768"/>
            </a:xfrm>
            <a:prstGeom prst="rect">
              <a:avLst/>
            </a:prstGeom>
          </p:spPr>
        </p:pic>
        <p:sp>
          <p:nvSpPr>
            <p:cNvPr id="18" name="CasellaDiTesto 17"/>
            <p:cNvSpPr txBox="1"/>
            <p:nvPr/>
          </p:nvSpPr>
          <p:spPr>
            <a:xfrm>
              <a:off x="1403648" y="441146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1</a:t>
              </a:r>
              <a:endParaRPr lang="en-GB" dirty="0"/>
            </a:p>
          </p:txBody>
        </p:sp>
        <p:sp>
          <p:nvSpPr>
            <p:cNvPr id="21" name="CasellaDiTesto 20"/>
            <p:cNvSpPr txBox="1"/>
            <p:nvPr/>
          </p:nvSpPr>
          <p:spPr>
            <a:xfrm>
              <a:off x="1619672" y="577961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2</a:t>
              </a:r>
              <a:endParaRPr lang="en-GB" dirty="0"/>
            </a:p>
          </p:txBody>
        </p:sp>
      </p:grpSp>
      <p:grpSp>
        <p:nvGrpSpPr>
          <p:cNvPr id="23" name="Gruppo 41"/>
          <p:cNvGrpSpPr/>
          <p:nvPr/>
        </p:nvGrpSpPr>
        <p:grpSpPr>
          <a:xfrm>
            <a:off x="4894295" y="4886841"/>
            <a:ext cx="3714777" cy="1276955"/>
            <a:chOff x="4929190" y="5286388"/>
            <a:chExt cx="3714777" cy="1276955"/>
          </a:xfrm>
        </p:grpSpPr>
        <p:pic>
          <p:nvPicPr>
            <p:cNvPr id="24" name="Immagine 23" descr="dune_profile1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29190" y="5286388"/>
              <a:ext cx="3714777" cy="1276955"/>
            </a:xfrm>
            <a:prstGeom prst="rect">
              <a:avLst/>
            </a:prstGeom>
          </p:spPr>
        </p:pic>
        <p:sp>
          <p:nvSpPr>
            <p:cNvPr id="26" name="CasellaDiTesto 25"/>
            <p:cNvSpPr txBox="1"/>
            <p:nvPr/>
          </p:nvSpPr>
          <p:spPr>
            <a:xfrm>
              <a:off x="5286380" y="5357826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2</a:t>
              </a:r>
              <a:endParaRPr lang="en-GB" dirty="0"/>
            </a:p>
          </p:txBody>
        </p:sp>
        <p:cxnSp>
          <p:nvCxnSpPr>
            <p:cNvPr id="27" name="Connettore 2 26"/>
            <p:cNvCxnSpPr/>
            <p:nvPr/>
          </p:nvCxnSpPr>
          <p:spPr>
            <a:xfrm flipV="1">
              <a:off x="6572264" y="5990214"/>
              <a:ext cx="1214445" cy="10554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CasellaDiTesto 28"/>
            <p:cNvSpPr txBox="1"/>
            <p:nvPr/>
          </p:nvSpPr>
          <p:spPr>
            <a:xfrm>
              <a:off x="6715140" y="5917188"/>
              <a:ext cx="8258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smtClean="0"/>
                <a:t>90 m</a:t>
              </a:r>
              <a:endParaRPr lang="it-IT" dirty="0"/>
            </a:p>
          </p:txBody>
        </p:sp>
        <p:sp>
          <p:nvSpPr>
            <p:cNvPr id="30" name="CasellaDiTesto 29"/>
            <p:cNvSpPr txBox="1"/>
            <p:nvPr/>
          </p:nvSpPr>
          <p:spPr>
            <a:xfrm rot="5400000">
              <a:off x="7329492" y="5529292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2 m</a:t>
              </a:r>
              <a:endParaRPr lang="it-IT" dirty="0"/>
            </a:p>
          </p:txBody>
        </p:sp>
        <p:cxnSp>
          <p:nvCxnSpPr>
            <p:cNvPr id="31" name="Connettore 2 30"/>
            <p:cNvCxnSpPr/>
            <p:nvPr/>
          </p:nvCxnSpPr>
          <p:spPr>
            <a:xfrm rot="5400000" flipH="1" flipV="1">
              <a:off x="7071536" y="5714222"/>
              <a:ext cx="571504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uppo 40"/>
          <p:cNvGrpSpPr/>
          <p:nvPr/>
        </p:nvGrpSpPr>
        <p:grpSpPr>
          <a:xfrm>
            <a:off x="679453" y="4958279"/>
            <a:ext cx="3662149" cy="1292522"/>
            <a:chOff x="5000628" y="3929066"/>
            <a:chExt cx="3662149" cy="1292522"/>
          </a:xfrm>
        </p:grpSpPr>
        <p:pic>
          <p:nvPicPr>
            <p:cNvPr id="33" name="Immagine 32" descr="dune_profile2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00628" y="3929066"/>
              <a:ext cx="3662149" cy="1292522"/>
            </a:xfrm>
            <a:prstGeom prst="rect">
              <a:avLst/>
            </a:prstGeom>
          </p:spPr>
        </p:pic>
        <p:sp>
          <p:nvSpPr>
            <p:cNvPr id="34" name="CasellaDiTesto 33"/>
            <p:cNvSpPr txBox="1"/>
            <p:nvPr/>
          </p:nvSpPr>
          <p:spPr>
            <a:xfrm>
              <a:off x="5429256" y="400050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1</a:t>
              </a:r>
              <a:endParaRPr lang="en-GB" dirty="0"/>
            </a:p>
          </p:txBody>
        </p:sp>
        <p:sp>
          <p:nvSpPr>
            <p:cNvPr id="35" name="CasellaDiTesto 34"/>
            <p:cNvSpPr txBox="1"/>
            <p:nvPr/>
          </p:nvSpPr>
          <p:spPr>
            <a:xfrm>
              <a:off x="6072198" y="4071942"/>
              <a:ext cx="20441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/>
                <a:t>λ</a:t>
              </a:r>
              <a:r>
                <a:rPr lang="it-IT" dirty="0" smtClean="0"/>
                <a:t>= 4.5 m, h=0.3 m</a:t>
              </a:r>
              <a:endParaRPr lang="it-IT" dirty="0"/>
            </a:p>
          </p:txBody>
        </p:sp>
      </p:grpSp>
    </p:spTree>
    <p:extLst>
      <p:ext uri="{BB962C8B-B14F-4D97-AF65-F5344CB8AC3E}">
        <p14:creationId xmlns:p14="http://schemas.microsoft.com/office/powerpoint/2010/main" val="882809552"/>
      </p:ext>
    </p:extLst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CustomShape 1"/>
          <p:cNvSpPr/>
          <p:nvPr/>
        </p:nvSpPr>
        <p:spPr>
          <a:xfrm>
            <a:off x="1167480" y="2003400"/>
            <a:ext cx="7775640" cy="3322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14000"/>
              </a:lnSpc>
            </a:pPr>
            <a:endParaRPr lang="it-IT" sz="1800" strike="noStrike" spc="-1" dirty="0">
              <a:solidFill>
                <a:schemeClr val="tx2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6" name="CustomShape 2"/>
          <p:cNvSpPr/>
          <p:nvPr/>
        </p:nvSpPr>
        <p:spPr>
          <a:xfrm>
            <a:off x="3204000" y="404640"/>
            <a:ext cx="2970360" cy="698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sz="400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Objective</a:t>
            </a:r>
            <a:endParaRPr lang="it-IT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3204000" y="2003400"/>
            <a:ext cx="555798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spc="-1" dirty="0" err="1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Describe</a:t>
            </a:r>
            <a:r>
              <a:rPr lang="it-IT" sz="3600" spc="-1" dirty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 the </a:t>
            </a:r>
            <a:r>
              <a:rPr lang="it-IT" sz="3600" spc="-1" dirty="0" err="1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key</a:t>
            </a:r>
            <a:r>
              <a:rPr lang="it-IT" sz="3600" spc="-1" dirty="0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 </a:t>
            </a:r>
            <a:r>
              <a:rPr lang="it-IT" sz="3600" spc="-1" dirty="0" err="1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geomorphological</a:t>
            </a:r>
            <a:r>
              <a:rPr lang="it-IT" sz="3600" spc="-1" dirty="0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 </a:t>
            </a:r>
            <a:r>
              <a:rPr lang="it-IT" sz="3600" spc="-1" dirty="0" err="1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aspects</a:t>
            </a:r>
            <a:r>
              <a:rPr lang="it-IT" sz="3600" spc="-1" dirty="0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 </a:t>
            </a:r>
            <a:r>
              <a:rPr lang="it-IT" sz="3600" spc="-1" dirty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of </a:t>
            </a:r>
            <a:r>
              <a:rPr lang="it-IT" sz="3600" spc="-1" dirty="0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the </a:t>
            </a:r>
            <a:r>
              <a:rPr lang="it-IT" sz="3600" spc="-1" dirty="0" err="1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Venice</a:t>
            </a:r>
            <a:r>
              <a:rPr lang="it-IT" sz="3600" spc="-1" dirty="0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 </a:t>
            </a:r>
            <a:r>
              <a:rPr lang="it-IT" sz="3600" spc="-1" dirty="0" err="1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inlet</a:t>
            </a:r>
            <a:r>
              <a:rPr lang="it-IT" sz="3600" spc="-1" dirty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 </a:t>
            </a:r>
            <a:r>
              <a:rPr lang="it-IT" sz="3600" spc="-1" dirty="0" err="1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channels</a:t>
            </a:r>
            <a:r>
              <a:rPr lang="it-IT" sz="3600" spc="-1" dirty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 </a:t>
            </a:r>
            <a:r>
              <a:rPr lang="it-IT" sz="3600" spc="-1" dirty="0" err="1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through</a:t>
            </a:r>
            <a:r>
              <a:rPr lang="it-IT" sz="3600" spc="-1" dirty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 the </a:t>
            </a:r>
            <a:r>
              <a:rPr lang="it-IT" sz="3600" spc="-1" dirty="0" err="1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hydrographic</a:t>
            </a:r>
            <a:r>
              <a:rPr lang="it-IT" sz="3600" spc="-1" dirty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 data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09" y="2003400"/>
            <a:ext cx="2489200" cy="369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CustomShape 2"/>
          <p:cNvSpPr/>
          <p:nvPr/>
        </p:nvSpPr>
        <p:spPr>
          <a:xfrm>
            <a:off x="1091107" y="143855"/>
            <a:ext cx="6877318" cy="698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sz="4000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Backscattering</a:t>
            </a:r>
            <a:r>
              <a:rPr lang="it-IT" sz="40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 </a:t>
            </a:r>
          </a:p>
          <a:p>
            <a:pPr algn="ctr">
              <a:lnSpc>
                <a:spcPct val="100000"/>
              </a:lnSpc>
            </a:pPr>
            <a:r>
              <a:rPr lang="it-IT" sz="40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+ </a:t>
            </a:r>
            <a:r>
              <a:rPr lang="it-IT" sz="4000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ground</a:t>
            </a:r>
            <a:r>
              <a:rPr lang="it-IT" sz="40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 </a:t>
            </a:r>
            <a:r>
              <a:rPr lang="it-IT" sz="4000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sampling</a:t>
            </a:r>
            <a:endParaRPr lang="it-IT" sz="40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alibri"/>
              <a:ea typeface="ＭＳ Ｐゴシック"/>
            </a:endParaRPr>
          </a:p>
        </p:txBody>
      </p:sp>
      <p:cxnSp>
        <p:nvCxnSpPr>
          <p:cNvPr id="11" name="Connettore 1 10"/>
          <p:cNvCxnSpPr/>
          <p:nvPr/>
        </p:nvCxnSpPr>
        <p:spPr>
          <a:xfrm>
            <a:off x="179388" y="6467475"/>
            <a:ext cx="87852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magine 19" descr="chioggia_bs.tif"/>
          <p:cNvPicPr>
            <a:picLocks noChangeAspect="1"/>
          </p:cNvPicPr>
          <p:nvPr/>
        </p:nvPicPr>
        <p:blipFill>
          <a:blip r:embed="rId2" cstate="print"/>
          <a:srcRect b="7008"/>
          <a:stretch>
            <a:fillRect/>
          </a:stretch>
        </p:blipFill>
        <p:spPr>
          <a:xfrm>
            <a:off x="610108" y="1801014"/>
            <a:ext cx="3784015" cy="2487650"/>
          </a:xfrm>
          <a:prstGeom prst="rect">
            <a:avLst/>
          </a:prstGeom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2585" y="3382034"/>
            <a:ext cx="4282028" cy="29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60740182"/>
      </p:ext>
    </p:extLst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CustomShape 2"/>
          <p:cNvSpPr/>
          <p:nvPr/>
        </p:nvSpPr>
        <p:spPr>
          <a:xfrm>
            <a:off x="1091107" y="143855"/>
            <a:ext cx="6877318" cy="698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endParaRPr lang="it-IT" sz="40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alibri"/>
              <a:ea typeface="ＭＳ Ｐゴシック"/>
            </a:endParaRPr>
          </a:p>
        </p:txBody>
      </p:sp>
      <p:cxnSp>
        <p:nvCxnSpPr>
          <p:cNvPr id="11" name="Connettore 1 10"/>
          <p:cNvCxnSpPr/>
          <p:nvPr/>
        </p:nvCxnSpPr>
        <p:spPr>
          <a:xfrm>
            <a:off x="179388" y="6467475"/>
            <a:ext cx="87852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465107" y="1784717"/>
            <a:ext cx="164307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smtClean="0"/>
              <a:t>SG_GS</a:t>
            </a:r>
          </a:p>
          <a:p>
            <a:r>
              <a:rPr lang="it-IT" sz="1600" i="1" dirty="0" smtClean="0"/>
              <a:t>Sandy Gravel + Gravelly Sand</a:t>
            </a:r>
            <a:endParaRPr lang="it-IT" sz="1600" i="1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536545" y="3142039"/>
            <a:ext cx="164307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smtClean="0"/>
              <a:t>SGS</a:t>
            </a:r>
          </a:p>
          <a:p>
            <a:r>
              <a:rPr lang="it-IT" sz="1600" i="1" dirty="0" smtClean="0"/>
              <a:t>Slightly Gravelly Sand</a:t>
            </a:r>
            <a:endParaRPr lang="it-IT" sz="1600" i="1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607983" y="4285047"/>
            <a:ext cx="1643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smtClean="0"/>
              <a:t>S</a:t>
            </a:r>
          </a:p>
          <a:p>
            <a:r>
              <a:rPr lang="it-IT" sz="1600" i="1" dirty="0" smtClean="0"/>
              <a:t>Sand</a:t>
            </a:r>
            <a:endParaRPr lang="it-IT" sz="1600" i="1" dirty="0"/>
          </a:p>
        </p:txBody>
      </p:sp>
      <p:grpSp>
        <p:nvGrpSpPr>
          <p:cNvPr id="12" name="Gruppo 30"/>
          <p:cNvGrpSpPr/>
          <p:nvPr/>
        </p:nvGrpSpPr>
        <p:grpSpPr>
          <a:xfrm>
            <a:off x="2251057" y="1463117"/>
            <a:ext cx="6194854" cy="5004358"/>
            <a:chOff x="1980000" y="1357298"/>
            <a:chExt cx="6449620" cy="5131580"/>
          </a:xfrm>
        </p:grpSpPr>
        <p:grpSp>
          <p:nvGrpSpPr>
            <p:cNvPr id="13" name="Gruppo 29"/>
            <p:cNvGrpSpPr/>
            <p:nvPr/>
          </p:nvGrpSpPr>
          <p:grpSpPr>
            <a:xfrm>
              <a:off x="1980000" y="1357298"/>
              <a:ext cx="4878016" cy="5131580"/>
              <a:chOff x="1980000" y="1428736"/>
              <a:chExt cx="4878016" cy="5131580"/>
            </a:xfrm>
          </p:grpSpPr>
          <p:pic>
            <p:nvPicPr>
              <p:cNvPr id="19" name="Picture 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r="47959"/>
              <a:stretch>
                <a:fillRect/>
              </a:stretch>
            </p:blipFill>
            <p:spPr bwMode="auto">
              <a:xfrm>
                <a:off x="1980000" y="1428736"/>
                <a:ext cx="3643338" cy="513158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</p:pic>
          <p:sp>
            <p:nvSpPr>
              <p:cNvPr id="21" name="CasellaDiTesto 20"/>
              <p:cNvSpPr txBox="1"/>
              <p:nvPr/>
            </p:nvSpPr>
            <p:spPr>
              <a:xfrm>
                <a:off x="4572000" y="1475438"/>
                <a:ext cx="846436" cy="1384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36000" tIns="0" rIns="72000" bIns="0" rtlCol="0">
                <a:spAutoFit/>
              </a:bodyPr>
              <a:lstStyle/>
              <a:p>
                <a:r>
                  <a:rPr lang="it-IT" sz="900" b="1" dirty="0" smtClean="0"/>
                  <a:t>Classified BS</a:t>
                </a:r>
                <a:endParaRPr lang="it-IT" sz="900" b="1" dirty="0"/>
              </a:p>
            </p:txBody>
          </p:sp>
          <p:sp>
            <p:nvSpPr>
              <p:cNvPr id="23" name="CasellaDiTesto 22"/>
              <p:cNvSpPr txBox="1"/>
              <p:nvPr/>
            </p:nvSpPr>
            <p:spPr>
              <a:xfrm>
                <a:off x="3456000" y="1476000"/>
                <a:ext cx="662608" cy="1384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36000" tIns="0" rIns="36000" bIns="0" rtlCol="0">
                <a:spAutoFit/>
              </a:bodyPr>
              <a:lstStyle/>
              <a:p>
                <a:r>
                  <a:rPr lang="it-IT" sz="900" b="1" dirty="0" smtClean="0"/>
                  <a:t>BS mosaic</a:t>
                </a:r>
                <a:endParaRPr lang="it-IT" sz="900" b="1" dirty="0"/>
              </a:p>
            </p:txBody>
          </p:sp>
          <p:pic>
            <p:nvPicPr>
              <p:cNvPr id="24" name="Picture 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68231" r="13401"/>
              <a:stretch>
                <a:fillRect/>
              </a:stretch>
            </p:blipFill>
            <p:spPr bwMode="auto">
              <a:xfrm>
                <a:off x="5572132" y="1428736"/>
                <a:ext cx="1285884" cy="513158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</p:pic>
          <p:sp>
            <p:nvSpPr>
              <p:cNvPr id="25" name="CasellaDiTesto 24"/>
              <p:cNvSpPr txBox="1"/>
              <p:nvPr/>
            </p:nvSpPr>
            <p:spPr>
              <a:xfrm>
                <a:off x="5742943" y="1476000"/>
                <a:ext cx="921260" cy="1384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72000" tIns="0" rIns="72000" bIns="0" rtlCol="0">
                <a:spAutoFit/>
              </a:bodyPr>
              <a:lstStyle/>
              <a:p>
                <a:r>
                  <a:rPr lang="it-IT" sz="900" b="1" dirty="0" smtClean="0"/>
                  <a:t>Seabed image</a:t>
                </a:r>
                <a:endParaRPr lang="it-IT" sz="900" b="1" dirty="0"/>
              </a:p>
            </p:txBody>
          </p:sp>
        </p:grpSp>
        <p:sp>
          <p:nvSpPr>
            <p:cNvPr id="14" name="CasellaDiTesto 13"/>
            <p:cNvSpPr txBox="1"/>
            <p:nvPr/>
          </p:nvSpPr>
          <p:spPr>
            <a:xfrm>
              <a:off x="7072714" y="1410533"/>
              <a:ext cx="707492" cy="1566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36000" tIns="0" rIns="36000" bIns="18000" rtlCol="0">
              <a:spAutoFit/>
            </a:bodyPr>
            <a:lstStyle/>
            <a:p>
              <a:r>
                <a:rPr lang="it-IT" sz="900" b="1" dirty="0" smtClean="0"/>
                <a:t>Description</a:t>
              </a:r>
              <a:endParaRPr lang="it-IT" sz="900" b="1" dirty="0"/>
            </a:p>
          </p:txBody>
        </p:sp>
        <p:sp>
          <p:nvSpPr>
            <p:cNvPr id="15" name="CasellaDiTesto 14"/>
            <p:cNvSpPr txBox="1"/>
            <p:nvPr/>
          </p:nvSpPr>
          <p:spPr>
            <a:xfrm>
              <a:off x="6858016" y="1598000"/>
              <a:ext cx="1571604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900" dirty="0" smtClean="0"/>
                <a:t>Seafloor covered by shells, </a:t>
              </a:r>
            </a:p>
            <a:p>
              <a:r>
                <a:rPr lang="it-IT" sz="900" dirty="0" smtClean="0"/>
                <a:t>D50 typical of gravel; </a:t>
              </a:r>
            </a:p>
            <a:p>
              <a:r>
                <a:rPr lang="it-IT" sz="900" dirty="0" smtClean="0"/>
                <a:t>scarse vegetation;</a:t>
              </a:r>
            </a:p>
            <a:p>
              <a:r>
                <a:rPr lang="it-IT" sz="900" dirty="0" smtClean="0"/>
                <a:t>Typical taxa: </a:t>
              </a:r>
              <a:r>
                <a:rPr lang="it-IT" sz="900" i="1" dirty="0" smtClean="0"/>
                <a:t>Chamelea gallina, Venerrupis aurea</a:t>
              </a:r>
              <a:r>
                <a:rPr lang="it-IT" sz="900" dirty="0" smtClean="0"/>
                <a:t>, </a:t>
              </a:r>
            </a:p>
            <a:p>
              <a:r>
                <a:rPr lang="it-IT" sz="900" dirty="0" smtClean="0"/>
                <a:t>Undet. Ostereidae, Serpulidae, Pectinidae </a:t>
              </a:r>
              <a:endParaRPr lang="it-IT" sz="900" dirty="0"/>
            </a:p>
          </p:txBody>
        </p:sp>
        <p:sp>
          <p:nvSpPr>
            <p:cNvPr id="16" name="CasellaDiTesto 15"/>
            <p:cNvSpPr txBox="1"/>
            <p:nvPr/>
          </p:nvSpPr>
          <p:spPr>
            <a:xfrm>
              <a:off x="6858016" y="2815835"/>
              <a:ext cx="1571604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900" dirty="0" smtClean="0"/>
                <a:t>Coarse sand with shell fragments, well sorted, </a:t>
              </a:r>
            </a:p>
            <a:p>
              <a:r>
                <a:rPr lang="it-IT" sz="900" dirty="0" smtClean="0"/>
                <a:t>D50 typical of gravel; </a:t>
              </a:r>
            </a:p>
            <a:p>
              <a:r>
                <a:rPr lang="it-IT" sz="900" dirty="0" smtClean="0"/>
                <a:t>no vegetation;</a:t>
              </a:r>
            </a:p>
            <a:p>
              <a:r>
                <a:rPr lang="it-IT" sz="900" dirty="0" smtClean="0"/>
                <a:t>Typical taxa: </a:t>
              </a:r>
              <a:r>
                <a:rPr lang="it-IT" sz="900" i="1" dirty="0" smtClean="0"/>
                <a:t>Chamelea gallina</a:t>
              </a:r>
              <a:r>
                <a:rPr lang="it-IT" sz="900" dirty="0" smtClean="0"/>
                <a:t>, Undet. Solenoidea, Mytilidae, Veneridae.</a:t>
              </a:r>
              <a:endParaRPr lang="it-IT" sz="900" dirty="0"/>
            </a:p>
          </p:txBody>
        </p:sp>
        <p:sp>
          <p:nvSpPr>
            <p:cNvPr id="17" name="CasellaDiTesto 16"/>
            <p:cNvSpPr txBox="1"/>
            <p:nvPr/>
          </p:nvSpPr>
          <p:spPr>
            <a:xfrm>
              <a:off x="6858016" y="4143380"/>
              <a:ext cx="15716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900" dirty="0" smtClean="0"/>
                <a:t>Well sorted medium sand; scarse presence of coarse material; little vegetation presence. </a:t>
              </a:r>
              <a:endParaRPr lang="it-IT" sz="900" dirty="0"/>
            </a:p>
          </p:txBody>
        </p:sp>
        <p:sp>
          <p:nvSpPr>
            <p:cNvPr id="18" name="CasellaDiTesto 17"/>
            <p:cNvSpPr txBox="1"/>
            <p:nvPr/>
          </p:nvSpPr>
          <p:spPr>
            <a:xfrm>
              <a:off x="6858016" y="5084271"/>
              <a:ext cx="157160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900" dirty="0" smtClean="0"/>
                <a:t>Well sorted muddy sand; no gravel; D50 sometimes typical of coarse silt; good presence of vegetation;</a:t>
              </a:r>
            </a:p>
            <a:p>
              <a:r>
                <a:rPr lang="it-IT" sz="900" dirty="0" smtClean="0"/>
                <a:t>Tyical taxa: </a:t>
              </a:r>
              <a:r>
                <a:rPr lang="it-IT" sz="900" i="1" dirty="0" smtClean="0"/>
                <a:t>Nassarius nitidus, Carcinus aestuarii,</a:t>
              </a:r>
              <a:r>
                <a:rPr lang="it-IT" sz="900" dirty="0" smtClean="0"/>
                <a:t> Undet. Spatangidae, Veneridae </a:t>
              </a:r>
              <a:endParaRPr lang="it-IT" sz="900" dirty="0"/>
            </a:p>
          </p:txBody>
        </p:sp>
      </p:grpSp>
      <p:sp>
        <p:nvSpPr>
          <p:cNvPr id="27" name="CasellaDiTesto 26"/>
          <p:cNvSpPr txBox="1"/>
          <p:nvPr/>
        </p:nvSpPr>
        <p:spPr>
          <a:xfrm>
            <a:off x="142218" y="5097691"/>
            <a:ext cx="214310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smtClean="0"/>
              <a:t>SGMS_MS_SGSM</a:t>
            </a:r>
          </a:p>
          <a:p>
            <a:r>
              <a:rPr lang="it-IT" sz="1600" i="1" dirty="0" smtClean="0"/>
              <a:t>Slightly Gravelly</a:t>
            </a:r>
          </a:p>
          <a:p>
            <a:r>
              <a:rPr lang="it-IT" sz="1600" i="1" dirty="0" smtClean="0"/>
              <a:t>Muddy Sand+ Muddy Sand + Slightly Gravelly Sandy Mud</a:t>
            </a:r>
            <a:endParaRPr lang="it-IT" sz="1600" i="1" dirty="0"/>
          </a:p>
        </p:txBody>
      </p:sp>
      <p:sp>
        <p:nvSpPr>
          <p:cNvPr id="28" name="CustomShape 2"/>
          <p:cNvSpPr/>
          <p:nvPr/>
        </p:nvSpPr>
        <p:spPr>
          <a:xfrm>
            <a:off x="1160532" y="399963"/>
            <a:ext cx="6877318" cy="698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sz="4000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Classification</a:t>
            </a:r>
            <a:endParaRPr lang="it-IT" sz="40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103857547"/>
      </p:ext>
    </p:extLst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CustomShape 2"/>
          <p:cNvSpPr/>
          <p:nvPr/>
        </p:nvSpPr>
        <p:spPr>
          <a:xfrm>
            <a:off x="1091107" y="143855"/>
            <a:ext cx="6877318" cy="698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endParaRPr lang="it-IT" sz="40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alibri"/>
              <a:ea typeface="ＭＳ Ｐゴシック"/>
            </a:endParaRPr>
          </a:p>
        </p:txBody>
      </p:sp>
      <p:cxnSp>
        <p:nvCxnSpPr>
          <p:cNvPr id="11" name="Connettore 1 10"/>
          <p:cNvCxnSpPr/>
          <p:nvPr/>
        </p:nvCxnSpPr>
        <p:spPr>
          <a:xfrm>
            <a:off x="179388" y="6467475"/>
            <a:ext cx="87852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ustomShape 2"/>
          <p:cNvSpPr/>
          <p:nvPr/>
        </p:nvSpPr>
        <p:spPr>
          <a:xfrm>
            <a:off x="1160532" y="399963"/>
            <a:ext cx="6877318" cy="698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sz="4000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Classification</a:t>
            </a:r>
            <a:endParaRPr lang="it-IT" sz="40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alibri"/>
              <a:ea typeface="ＭＳ Ｐゴシック"/>
            </a:endParaRPr>
          </a:p>
        </p:txBody>
      </p:sp>
      <p:pic>
        <p:nvPicPr>
          <p:cNvPr id="22" name="Immagine 21" descr="Chioggia_sediment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396" y="1455985"/>
            <a:ext cx="6908739" cy="488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405920"/>
      </p:ext>
    </p:extLst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CustomShape 2"/>
          <p:cNvSpPr/>
          <p:nvPr/>
        </p:nvSpPr>
        <p:spPr>
          <a:xfrm>
            <a:off x="1091107" y="143855"/>
            <a:ext cx="6877318" cy="698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endParaRPr lang="it-IT" sz="40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alibri"/>
              <a:ea typeface="ＭＳ Ｐゴシック"/>
            </a:endParaRPr>
          </a:p>
        </p:txBody>
      </p:sp>
      <p:cxnSp>
        <p:nvCxnSpPr>
          <p:cNvPr id="11" name="Connettore 1 10"/>
          <p:cNvCxnSpPr/>
          <p:nvPr/>
        </p:nvCxnSpPr>
        <p:spPr>
          <a:xfrm>
            <a:off x="179388" y="6467475"/>
            <a:ext cx="87852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ustomShape 2"/>
          <p:cNvSpPr/>
          <p:nvPr/>
        </p:nvSpPr>
        <p:spPr>
          <a:xfrm>
            <a:off x="1160532" y="399963"/>
            <a:ext cx="6877318" cy="698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sz="4000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Surface</a:t>
            </a:r>
            <a:r>
              <a:rPr lang="it-IT" sz="40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 </a:t>
            </a:r>
            <a:r>
              <a:rPr lang="it-IT" sz="4000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differences</a:t>
            </a:r>
            <a:endParaRPr lang="it-IT" sz="40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alibri"/>
              <a:ea typeface="ＭＳ Ｐゴシック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079" y="1558154"/>
            <a:ext cx="3109653" cy="4398134"/>
          </a:xfrm>
          <a:prstGeom prst="rect">
            <a:avLst/>
          </a:prstGeom>
        </p:spPr>
      </p:pic>
      <p:sp>
        <p:nvSpPr>
          <p:cNvPr id="7" name="CustomShape 1"/>
          <p:cNvSpPr/>
          <p:nvPr/>
        </p:nvSpPr>
        <p:spPr>
          <a:xfrm>
            <a:off x="309093" y="1916264"/>
            <a:ext cx="4619616" cy="232538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200" indent="-457200">
              <a:buFont typeface="Calibri" panose="020F0502020204030204" pitchFamily="34" charset="0"/>
              <a:buChar char="-"/>
            </a:pPr>
            <a:r>
              <a:rPr lang="it-IT" sz="3200" spc="-1" dirty="0" err="1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Deposition-erosion</a:t>
            </a:r>
            <a:r>
              <a:rPr lang="it-IT" sz="3200" spc="-1" dirty="0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 </a:t>
            </a:r>
            <a:r>
              <a:rPr lang="it-IT" sz="3200" spc="-1" dirty="0" err="1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behind</a:t>
            </a:r>
            <a:r>
              <a:rPr lang="it-IT" sz="3200" spc="-1" dirty="0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 the </a:t>
            </a:r>
            <a:r>
              <a:rPr lang="it-IT" sz="3200" spc="-1" dirty="0" err="1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breakwater</a:t>
            </a:r>
            <a:endParaRPr lang="it-IT" sz="3200" spc="-1" dirty="0" smtClean="0">
              <a:solidFill>
                <a:srgbClr val="262699"/>
              </a:solidFill>
              <a:uFill>
                <a:solidFill>
                  <a:srgbClr val="FFFFFF"/>
                </a:solidFill>
              </a:uFill>
              <a:latin typeface="Calibri"/>
              <a:ea typeface="ＭＳ Ｐゴシック"/>
            </a:endParaRPr>
          </a:p>
          <a:p>
            <a:pPr marL="457200" indent="-457200">
              <a:buFont typeface="Calibri" panose="020F0502020204030204" pitchFamily="34" charset="0"/>
              <a:buChar char="-"/>
            </a:pPr>
            <a:r>
              <a:rPr lang="it-IT" sz="3200" spc="-1" dirty="0" err="1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Erosion</a:t>
            </a:r>
            <a:r>
              <a:rPr lang="it-IT" sz="3200" spc="-1" dirty="0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 </a:t>
            </a:r>
            <a:r>
              <a:rPr lang="it-IT" sz="3200" spc="-1" dirty="0" err="1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at</a:t>
            </a:r>
            <a:r>
              <a:rPr lang="it-IT" sz="3200" spc="-1" dirty="0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 the </a:t>
            </a:r>
            <a:r>
              <a:rPr lang="it-IT" sz="3200" spc="-1" dirty="0" err="1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edge</a:t>
            </a:r>
            <a:endParaRPr lang="it-IT" sz="3200" spc="-1" dirty="0" smtClean="0">
              <a:solidFill>
                <a:srgbClr val="262699"/>
              </a:solidFill>
              <a:uFill>
                <a:solidFill>
                  <a:srgbClr val="FFFFFF"/>
                </a:solidFill>
              </a:uFill>
              <a:latin typeface="Calibri"/>
              <a:ea typeface="ＭＳ Ｐゴシック"/>
            </a:endParaRPr>
          </a:p>
          <a:p>
            <a:pPr marL="457200" indent="-457200">
              <a:buFont typeface="Calibri" panose="020F0502020204030204" pitchFamily="34" charset="0"/>
              <a:buChar char="-"/>
            </a:pPr>
            <a:r>
              <a:rPr lang="it-IT" sz="3200" spc="-1" dirty="0" err="1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Deposition</a:t>
            </a:r>
            <a:r>
              <a:rPr lang="it-IT" sz="3200" spc="-1" dirty="0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 in the MOSE</a:t>
            </a:r>
          </a:p>
        </p:txBody>
      </p:sp>
      <p:pic>
        <p:nvPicPr>
          <p:cNvPr id="8" name="Segnaposto contenuto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44" y="3973168"/>
            <a:ext cx="4198513" cy="236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263690"/>
      </p:ext>
    </p:extLst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CustomShape 1"/>
          <p:cNvSpPr/>
          <p:nvPr/>
        </p:nvSpPr>
        <p:spPr>
          <a:xfrm>
            <a:off x="0" y="1643399"/>
            <a:ext cx="9144000" cy="422936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1440" algn="ctr">
              <a:lnSpc>
                <a:spcPct val="100000"/>
              </a:lnSpc>
              <a:buClr>
                <a:srgbClr val="3333CC"/>
              </a:buClr>
            </a:pPr>
            <a:r>
              <a:rPr lang="it-IT" sz="3600" strike="noStrike" spc="-1" dirty="0" err="1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Map</a:t>
            </a:r>
            <a:r>
              <a:rPr lang="it-IT" sz="3600" strike="noStrike" spc="-1" dirty="0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 once</a:t>
            </a:r>
          </a:p>
          <a:p>
            <a:pPr marL="1440" algn="ctr">
              <a:lnSpc>
                <a:spcPct val="100000"/>
              </a:lnSpc>
              <a:buClr>
                <a:srgbClr val="3333CC"/>
              </a:buClr>
            </a:pPr>
            <a:r>
              <a:rPr lang="it-IT" sz="3600" strike="noStrike" spc="-1" dirty="0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 use </a:t>
            </a:r>
            <a:r>
              <a:rPr lang="it-IT" sz="3600" strike="noStrike" spc="-1" dirty="0" err="1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many</a:t>
            </a:r>
            <a:r>
              <a:rPr lang="it-IT" sz="3600" strike="noStrike" spc="-1" dirty="0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 </a:t>
            </a:r>
            <a:r>
              <a:rPr lang="it-IT" sz="3600" strike="noStrike" spc="-1" dirty="0" err="1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times</a:t>
            </a:r>
            <a:r>
              <a:rPr lang="it-IT" sz="3600" strike="noStrike" spc="-1" dirty="0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 </a:t>
            </a:r>
            <a:r>
              <a:rPr lang="it-IT" sz="3600" strike="noStrike" spc="-1" dirty="0" err="1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using</a:t>
            </a:r>
            <a:r>
              <a:rPr lang="it-IT" sz="3600" strike="noStrike" spc="-1" dirty="0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 common </a:t>
            </a:r>
            <a:r>
              <a:rPr lang="it-IT" sz="3600" strike="noStrike" spc="-1" dirty="0" err="1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standards</a:t>
            </a:r>
            <a:endParaRPr lang="it-IT" sz="3600" strike="noStrike" spc="-1" dirty="0" smtClean="0">
              <a:solidFill>
                <a:srgbClr val="262699"/>
              </a:solidFill>
              <a:uFill>
                <a:solidFill>
                  <a:srgbClr val="FFFFFF"/>
                </a:solidFill>
              </a:uFill>
              <a:latin typeface="Calibri"/>
              <a:ea typeface="ＭＳ Ｐゴシック"/>
            </a:endParaRPr>
          </a:p>
          <a:p>
            <a:pPr marL="343080" indent="-341640">
              <a:lnSpc>
                <a:spcPct val="100000"/>
              </a:lnSpc>
              <a:buClr>
                <a:srgbClr val="3333CC"/>
              </a:buClr>
              <a:buFont typeface="StarSymbol"/>
              <a:buChar char="-"/>
            </a:pPr>
            <a:endParaRPr lang="it-IT" sz="3200" spc="-1" dirty="0">
              <a:solidFill>
                <a:srgbClr val="262699"/>
              </a:solidFill>
              <a:uFill>
                <a:solidFill>
                  <a:srgbClr val="FFFFFF"/>
                </a:solidFill>
              </a:uFill>
              <a:latin typeface="Calibri"/>
              <a:ea typeface="ＭＳ Ｐゴシック"/>
            </a:endParaRPr>
          </a:p>
          <a:p>
            <a:pPr marL="1440">
              <a:lnSpc>
                <a:spcPct val="100000"/>
              </a:lnSpc>
              <a:buClr>
                <a:srgbClr val="3333CC"/>
              </a:buClr>
            </a:pPr>
            <a:r>
              <a:rPr lang="it-IT" sz="3600" spc="-1" dirty="0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Share data, information and </a:t>
            </a:r>
            <a:r>
              <a:rPr lang="it-IT" sz="3600" spc="-1" dirty="0" err="1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knowledge</a:t>
            </a:r>
            <a:endParaRPr lang="it-IT" sz="3600" spc="-1" dirty="0" smtClean="0">
              <a:solidFill>
                <a:srgbClr val="262699"/>
              </a:solidFill>
              <a:uFill>
                <a:solidFill>
                  <a:srgbClr val="FFFFFF"/>
                </a:solidFill>
              </a:uFill>
              <a:latin typeface="Calibri"/>
              <a:ea typeface="ＭＳ Ｐゴシック"/>
            </a:endParaRPr>
          </a:p>
          <a:p>
            <a:pPr marL="343080" indent="-341640">
              <a:lnSpc>
                <a:spcPct val="100000"/>
              </a:lnSpc>
              <a:buClr>
                <a:srgbClr val="3333CC"/>
              </a:buClr>
              <a:buFont typeface="StarSymbol"/>
              <a:buChar char="-"/>
            </a:pPr>
            <a:endParaRPr lang="it-IT" sz="3600" strike="noStrike" spc="-1" dirty="0" smtClean="0">
              <a:solidFill>
                <a:srgbClr val="262699"/>
              </a:solidFill>
              <a:uFill>
                <a:solidFill>
                  <a:srgbClr val="FFFFFF"/>
                </a:solidFill>
              </a:uFill>
              <a:latin typeface="Calibri"/>
              <a:ea typeface="ＭＳ Ｐゴシック"/>
            </a:endParaRPr>
          </a:p>
          <a:p>
            <a:pPr marL="1440">
              <a:lnSpc>
                <a:spcPct val="100000"/>
              </a:lnSpc>
              <a:buClr>
                <a:srgbClr val="3333CC"/>
              </a:buClr>
            </a:pPr>
            <a:r>
              <a:rPr lang="it-IT" sz="3600" spc="-1" dirty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 </a:t>
            </a:r>
            <a:r>
              <a:rPr lang="it-IT" sz="3600" spc="-1" dirty="0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            </a:t>
            </a:r>
            <a:r>
              <a:rPr lang="it-IT" sz="3600" strike="noStrike" spc="-1" dirty="0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Create a common</a:t>
            </a:r>
          </a:p>
          <a:p>
            <a:pPr marL="1440">
              <a:lnSpc>
                <a:spcPct val="100000"/>
              </a:lnSpc>
              <a:buClr>
                <a:srgbClr val="3333CC"/>
              </a:buClr>
            </a:pPr>
            <a:r>
              <a:rPr lang="it-IT" sz="3600" strike="noStrike" spc="-1" dirty="0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Marine</a:t>
            </a:r>
            <a:r>
              <a:rPr lang="it-IT" sz="3600" spc="-1" dirty="0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 </a:t>
            </a:r>
            <a:r>
              <a:rPr lang="it-IT" sz="3600" strike="noStrike" spc="-1" dirty="0" err="1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Spatial</a:t>
            </a:r>
            <a:r>
              <a:rPr lang="it-IT" sz="3600" strike="noStrike" spc="-1" dirty="0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 Data </a:t>
            </a:r>
            <a:r>
              <a:rPr lang="it-IT" sz="3600" strike="noStrike" spc="-1" dirty="0" err="1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Infrastructure</a:t>
            </a:r>
            <a:endParaRPr lang="it-IT" sz="36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8" name="CustomShape 2"/>
          <p:cNvSpPr/>
          <p:nvPr/>
        </p:nvSpPr>
        <p:spPr>
          <a:xfrm>
            <a:off x="827640" y="404640"/>
            <a:ext cx="7271280" cy="515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sz="400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Conclusions</a:t>
            </a:r>
            <a:endParaRPr lang="it-IT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620" y="4002781"/>
            <a:ext cx="1978786" cy="2707112"/>
          </a:xfrm>
          <a:prstGeom prst="rect">
            <a:avLst/>
          </a:prstGeom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32" y="1960640"/>
            <a:ext cx="4513746" cy="3686447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634039" y="5827391"/>
            <a:ext cx="3643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 smtClean="0">
                <a:solidFill>
                  <a:srgbClr val="002060"/>
                </a:solidFill>
                <a:latin typeface="Calibri" pitchFamily="34" charset="0"/>
              </a:rPr>
              <a:t>Monitoring</a:t>
            </a:r>
            <a:r>
              <a:rPr lang="it-IT" sz="2400" dirty="0" smtClean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it-IT" sz="2400" dirty="0" err="1" smtClean="0">
                <a:solidFill>
                  <a:srgbClr val="002060"/>
                </a:solidFill>
                <a:latin typeface="Calibri" pitchFamily="34" charset="0"/>
              </a:rPr>
              <a:t>is</a:t>
            </a:r>
            <a:r>
              <a:rPr lang="it-IT" sz="2400" dirty="0" smtClean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it-IT" sz="2400" dirty="0" err="1" smtClean="0">
                <a:solidFill>
                  <a:srgbClr val="002060"/>
                </a:solidFill>
                <a:latin typeface="Calibri" pitchFamily="34" charset="0"/>
              </a:rPr>
              <a:t>going</a:t>
            </a:r>
            <a:r>
              <a:rPr lang="it-IT" sz="2400" dirty="0" smtClean="0">
                <a:solidFill>
                  <a:srgbClr val="002060"/>
                </a:solidFill>
                <a:latin typeface="Calibri" pitchFamily="34" charset="0"/>
              </a:rPr>
              <a:t> on</a:t>
            </a:r>
            <a:r>
              <a:rPr lang="is-IS" sz="2400" dirty="0" smtClean="0">
                <a:solidFill>
                  <a:srgbClr val="002060"/>
                </a:solidFill>
                <a:latin typeface="Calibri" pitchFamily="34" charset="0"/>
              </a:rPr>
              <a:t>….</a:t>
            </a:r>
            <a:endParaRPr lang="it-IT" sz="2400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7" name="CustomShape 1"/>
          <p:cNvSpPr/>
          <p:nvPr/>
        </p:nvSpPr>
        <p:spPr>
          <a:xfrm>
            <a:off x="4712678" y="2731507"/>
            <a:ext cx="4431322" cy="22912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sz="4800" strike="noStrike" spc="-1" dirty="0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THANK YOU FOR YOUR ATTENTION</a:t>
            </a:r>
            <a:endParaRPr lang="it-IT" sz="4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CustomShape 1"/>
          <p:cNvSpPr/>
          <p:nvPr/>
        </p:nvSpPr>
        <p:spPr>
          <a:xfrm>
            <a:off x="1167480" y="2003400"/>
            <a:ext cx="7775640" cy="3322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14000"/>
              </a:lnSpc>
            </a:pPr>
            <a:endParaRPr lang="it-IT" sz="1800" strike="noStrike" spc="-1" dirty="0">
              <a:solidFill>
                <a:schemeClr val="tx2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6" name="CustomShape 2"/>
          <p:cNvSpPr/>
          <p:nvPr/>
        </p:nvSpPr>
        <p:spPr>
          <a:xfrm>
            <a:off x="3204000" y="404640"/>
            <a:ext cx="2970360" cy="698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sz="400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Framework</a:t>
            </a:r>
            <a:endParaRPr lang="it-IT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247650" y="1671613"/>
            <a:ext cx="869546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SzPct val="25000"/>
            </a:pPr>
            <a:r>
              <a:rPr lang="it-IT" sz="3600" dirty="0">
                <a:solidFill>
                  <a:srgbClr val="262699"/>
                </a:solidFill>
                <a:latin typeface="Calibri"/>
                <a:ea typeface="Calibri"/>
                <a:cs typeface="Calibri"/>
                <a:sym typeface="Calibri"/>
              </a:rPr>
              <a:t>Agreement </a:t>
            </a:r>
            <a:r>
              <a:rPr lang="it-IT" sz="3600" dirty="0" err="1">
                <a:solidFill>
                  <a:srgbClr val="262699"/>
                </a:solidFill>
                <a:latin typeface="Calibri"/>
                <a:ea typeface="Calibri"/>
                <a:cs typeface="Calibri"/>
                <a:sym typeface="Calibri"/>
              </a:rPr>
              <a:t>about</a:t>
            </a:r>
            <a:r>
              <a:rPr lang="it-IT" sz="3600" dirty="0">
                <a:solidFill>
                  <a:srgbClr val="262699"/>
                </a:solidFill>
                <a:latin typeface="Calibri"/>
                <a:ea typeface="Calibri"/>
                <a:cs typeface="Calibri"/>
                <a:sym typeface="Calibri"/>
              </a:rPr>
              <a:t> the </a:t>
            </a:r>
            <a:r>
              <a:rPr lang="it-IT" sz="3600" u="sng" dirty="0" err="1">
                <a:solidFill>
                  <a:srgbClr val="262699"/>
                </a:solidFill>
                <a:latin typeface="Calibri"/>
                <a:ea typeface="Calibri"/>
                <a:cs typeface="Calibri"/>
                <a:sym typeface="Calibri"/>
              </a:rPr>
              <a:t>study</a:t>
            </a:r>
            <a:r>
              <a:rPr lang="it-IT" sz="3600" u="sng" dirty="0">
                <a:solidFill>
                  <a:srgbClr val="262699"/>
                </a:solidFill>
                <a:latin typeface="Calibri"/>
                <a:ea typeface="Calibri"/>
                <a:cs typeface="Calibri"/>
                <a:sym typeface="Calibri"/>
              </a:rPr>
              <a:t> of the </a:t>
            </a:r>
            <a:r>
              <a:rPr lang="it-IT" sz="3600" u="sng" dirty="0" err="1">
                <a:solidFill>
                  <a:srgbClr val="262699"/>
                </a:solidFill>
                <a:latin typeface="Calibri"/>
                <a:ea typeface="Calibri"/>
                <a:cs typeface="Calibri"/>
                <a:sym typeface="Calibri"/>
              </a:rPr>
              <a:t>Venice</a:t>
            </a:r>
            <a:r>
              <a:rPr lang="it-IT" sz="3600" u="sng" dirty="0">
                <a:solidFill>
                  <a:srgbClr val="26269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3600" u="sng" dirty="0" err="1">
                <a:solidFill>
                  <a:srgbClr val="262699"/>
                </a:solidFill>
                <a:latin typeface="Calibri"/>
                <a:ea typeface="Calibri"/>
                <a:cs typeface="Calibri"/>
                <a:sym typeface="Calibri"/>
              </a:rPr>
              <a:t>Lagoon</a:t>
            </a:r>
            <a:r>
              <a:rPr lang="it-IT" sz="3600" u="sng" dirty="0">
                <a:solidFill>
                  <a:srgbClr val="26269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3600" dirty="0" err="1">
                <a:solidFill>
                  <a:srgbClr val="262699"/>
                </a:solidFill>
                <a:latin typeface="Calibri"/>
                <a:ea typeface="Calibri"/>
                <a:cs typeface="Calibri"/>
                <a:sym typeface="Calibri"/>
              </a:rPr>
              <a:t>between</a:t>
            </a:r>
            <a:r>
              <a:rPr lang="it-IT" sz="3600" dirty="0">
                <a:solidFill>
                  <a:srgbClr val="262699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</a:p>
          <a:p>
            <a:pPr lvl="0" algn="ctr">
              <a:buSzPct val="25000"/>
            </a:pPr>
            <a:r>
              <a:rPr lang="it-IT" sz="3600" dirty="0">
                <a:solidFill>
                  <a:srgbClr val="262699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it-IT" sz="3600" u="sng" dirty="0" err="1">
                <a:solidFill>
                  <a:srgbClr val="262699"/>
                </a:solidFill>
                <a:latin typeface="Calibri"/>
                <a:ea typeface="Calibri"/>
                <a:cs typeface="Calibri"/>
                <a:sym typeface="Calibri"/>
              </a:rPr>
              <a:t>Italian</a:t>
            </a:r>
            <a:r>
              <a:rPr lang="it-IT" sz="3600" u="sng" dirty="0">
                <a:solidFill>
                  <a:srgbClr val="26269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3600" u="sng" dirty="0" err="1">
                <a:solidFill>
                  <a:srgbClr val="262699"/>
                </a:solidFill>
                <a:latin typeface="Calibri"/>
                <a:ea typeface="Calibri"/>
                <a:cs typeface="Calibri"/>
                <a:sym typeface="Calibri"/>
              </a:rPr>
              <a:t>Hydrographic</a:t>
            </a:r>
            <a:r>
              <a:rPr lang="it-IT" sz="3600" u="sng" dirty="0">
                <a:solidFill>
                  <a:srgbClr val="26269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3600" u="sng" dirty="0" err="1">
                <a:solidFill>
                  <a:srgbClr val="262699"/>
                </a:solidFill>
                <a:latin typeface="Calibri"/>
                <a:ea typeface="Calibri"/>
                <a:cs typeface="Calibri"/>
                <a:sym typeface="Calibri"/>
              </a:rPr>
              <a:t>Institute</a:t>
            </a:r>
            <a:r>
              <a:rPr lang="it-IT" sz="3600" u="sng" dirty="0">
                <a:solidFill>
                  <a:srgbClr val="26269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3600" dirty="0">
                <a:solidFill>
                  <a:srgbClr val="262699"/>
                </a:solidFill>
                <a:latin typeface="Calibri"/>
                <a:ea typeface="Calibri"/>
                <a:cs typeface="Calibri"/>
                <a:sym typeface="Calibri"/>
              </a:rPr>
              <a:t>(IIM) and the </a:t>
            </a:r>
            <a:r>
              <a:rPr lang="it-IT" sz="3600" u="sng" dirty="0">
                <a:solidFill>
                  <a:srgbClr val="262699"/>
                </a:solidFill>
                <a:latin typeface="Calibri"/>
                <a:ea typeface="Calibri"/>
                <a:cs typeface="Calibri"/>
                <a:sym typeface="Calibri"/>
              </a:rPr>
              <a:t>Marine Science </a:t>
            </a:r>
            <a:r>
              <a:rPr lang="it-IT" sz="3600" u="sng" dirty="0" err="1">
                <a:solidFill>
                  <a:srgbClr val="262699"/>
                </a:solidFill>
                <a:latin typeface="Calibri"/>
                <a:ea typeface="Calibri"/>
                <a:cs typeface="Calibri"/>
                <a:sym typeface="Calibri"/>
              </a:rPr>
              <a:t>Institute</a:t>
            </a:r>
            <a:r>
              <a:rPr lang="it-IT" sz="3600" u="sng" dirty="0">
                <a:solidFill>
                  <a:srgbClr val="26269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3600" dirty="0">
                <a:solidFill>
                  <a:srgbClr val="262699"/>
                </a:solidFill>
                <a:latin typeface="Calibri"/>
                <a:ea typeface="Calibri"/>
                <a:cs typeface="Calibri"/>
                <a:sym typeface="Calibri"/>
              </a:rPr>
              <a:t>of the National </a:t>
            </a:r>
            <a:r>
              <a:rPr lang="it-IT" sz="3600" dirty="0" err="1">
                <a:solidFill>
                  <a:srgbClr val="262699"/>
                </a:solidFill>
                <a:latin typeface="Calibri"/>
                <a:ea typeface="Calibri"/>
                <a:cs typeface="Calibri"/>
                <a:sym typeface="Calibri"/>
              </a:rPr>
              <a:t>Research</a:t>
            </a:r>
            <a:r>
              <a:rPr lang="it-IT" sz="3600" dirty="0">
                <a:solidFill>
                  <a:srgbClr val="26269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3600" dirty="0" err="1">
                <a:solidFill>
                  <a:srgbClr val="262699"/>
                </a:solidFill>
                <a:latin typeface="Calibri"/>
                <a:ea typeface="Calibri"/>
                <a:cs typeface="Calibri"/>
                <a:sym typeface="Calibri"/>
              </a:rPr>
              <a:t>Council</a:t>
            </a:r>
            <a:r>
              <a:rPr lang="it-IT" sz="3600" dirty="0">
                <a:solidFill>
                  <a:srgbClr val="262699"/>
                </a:solidFill>
                <a:latin typeface="Calibri"/>
                <a:ea typeface="Calibri"/>
                <a:cs typeface="Calibri"/>
                <a:sym typeface="Calibri"/>
              </a:rPr>
              <a:t> (CNR-ISMAR)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4791149"/>
            <a:ext cx="2106216" cy="1719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0081696"/>
      </p:ext>
    </p:extLst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CustomShape 1"/>
          <p:cNvSpPr/>
          <p:nvPr/>
        </p:nvSpPr>
        <p:spPr>
          <a:xfrm>
            <a:off x="433620" y="1965930"/>
            <a:ext cx="7770960" cy="29680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8640" indent="-457200">
              <a:buClr>
                <a:srgbClr val="3333CC"/>
              </a:buClr>
              <a:buFontTx/>
              <a:buChar char="-"/>
            </a:pPr>
            <a:r>
              <a:rPr lang="it-IT" sz="4800" strike="noStrike" spc="-1" dirty="0" err="1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Overiview</a:t>
            </a:r>
            <a:r>
              <a:rPr lang="it-IT" sz="4800" strike="noStrike" spc="-1" dirty="0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 </a:t>
            </a:r>
            <a:r>
              <a:rPr lang="it-IT" sz="4800" spc="-1" dirty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of </a:t>
            </a:r>
            <a:r>
              <a:rPr lang="it-IT" sz="4800" spc="-1" dirty="0" err="1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conducted</a:t>
            </a:r>
            <a:endParaRPr lang="it-IT" sz="4800" spc="-1" dirty="0" smtClean="0">
              <a:solidFill>
                <a:srgbClr val="262699"/>
              </a:solidFill>
              <a:uFill>
                <a:solidFill>
                  <a:srgbClr val="FFFFFF"/>
                </a:solidFill>
              </a:uFill>
              <a:latin typeface="Calibri"/>
              <a:ea typeface="ＭＳ Ｐゴシック"/>
            </a:endParaRPr>
          </a:p>
          <a:p>
            <a:pPr marL="1440">
              <a:buClr>
                <a:srgbClr val="3333CC"/>
              </a:buClr>
            </a:pPr>
            <a:r>
              <a:rPr lang="it-IT" sz="4800" strike="noStrike" spc="-1" dirty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 </a:t>
            </a:r>
            <a:r>
              <a:rPr lang="it-IT" sz="4800" strike="noStrike" spc="-1" dirty="0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   </a:t>
            </a:r>
            <a:r>
              <a:rPr lang="it-IT" sz="4800" strike="noStrike" spc="-1" dirty="0" err="1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surveys</a:t>
            </a:r>
            <a:endParaRPr lang="it-IT" sz="4800" spc="-1" dirty="0">
              <a:solidFill>
                <a:srgbClr val="262699"/>
              </a:solidFill>
              <a:uFill>
                <a:solidFill>
                  <a:srgbClr val="FFFFFF"/>
                </a:solidFill>
              </a:uFill>
              <a:latin typeface="Calibri"/>
              <a:ea typeface="ＭＳ Ｐゴシック"/>
            </a:endParaRPr>
          </a:p>
          <a:p>
            <a:pPr marL="458640" indent="-457200">
              <a:lnSpc>
                <a:spcPct val="100000"/>
              </a:lnSpc>
              <a:buClr>
                <a:srgbClr val="3333CC"/>
              </a:buClr>
              <a:buFontTx/>
              <a:buChar char="-"/>
            </a:pPr>
            <a:r>
              <a:rPr lang="it-IT" sz="4800" spc="-1" dirty="0" err="1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Different</a:t>
            </a:r>
            <a:r>
              <a:rPr lang="it-IT" sz="4800" spc="-1" dirty="0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 </a:t>
            </a:r>
            <a:r>
              <a:rPr lang="it-IT" sz="4800" spc="-1" dirty="0" err="1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points</a:t>
            </a:r>
            <a:r>
              <a:rPr lang="it-IT" sz="4800" spc="-1" dirty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 of </a:t>
            </a:r>
            <a:r>
              <a:rPr lang="it-IT" sz="4800" spc="-1" dirty="0" err="1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view</a:t>
            </a:r>
            <a:endParaRPr lang="it-IT" sz="4800" spc="-1" dirty="0">
              <a:solidFill>
                <a:srgbClr val="262699"/>
              </a:solidFill>
              <a:uFill>
                <a:solidFill>
                  <a:srgbClr val="FFFFFF"/>
                </a:solidFill>
              </a:uFill>
              <a:latin typeface="Calibri"/>
              <a:ea typeface="ＭＳ Ｐゴシック"/>
            </a:endParaRPr>
          </a:p>
          <a:p>
            <a:pPr marL="458640" indent="-457200">
              <a:buClr>
                <a:srgbClr val="3333CC"/>
              </a:buClr>
              <a:buFontTx/>
              <a:buChar char="-"/>
            </a:pPr>
            <a:r>
              <a:rPr lang="it-IT" sz="4800" spc="-1" dirty="0" err="1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Inlets</a:t>
            </a:r>
            <a:r>
              <a:rPr lang="it-IT" sz="4800" spc="-1" dirty="0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 </a:t>
            </a:r>
            <a:r>
              <a:rPr lang="it-IT" sz="4800" spc="-1" dirty="0" err="1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analysis</a:t>
            </a:r>
            <a:endParaRPr lang="it-IT" sz="4800" spc="-1" dirty="0">
              <a:solidFill>
                <a:srgbClr val="262699"/>
              </a:solidFill>
              <a:uFill>
                <a:solidFill>
                  <a:srgbClr val="FFFFFF"/>
                </a:solidFill>
              </a:uFill>
              <a:latin typeface="Calibri"/>
              <a:ea typeface="ＭＳ Ｐゴシック"/>
            </a:endParaRPr>
          </a:p>
        </p:txBody>
      </p:sp>
      <p:sp>
        <p:nvSpPr>
          <p:cNvPr id="130" name="CustomShape 2"/>
          <p:cNvSpPr/>
          <p:nvPr/>
        </p:nvSpPr>
        <p:spPr>
          <a:xfrm>
            <a:off x="2051640" y="404640"/>
            <a:ext cx="4534920" cy="698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sz="400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Agenda</a:t>
            </a:r>
            <a:endParaRPr lang="it-IT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ustomShape 1"/>
          <p:cNvSpPr/>
          <p:nvPr/>
        </p:nvSpPr>
        <p:spPr>
          <a:xfrm>
            <a:off x="0" y="1540080"/>
            <a:ext cx="9071640" cy="1339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720" algn="ctr">
              <a:lnSpc>
                <a:spcPct val="100000"/>
              </a:lnSpc>
            </a:pPr>
            <a:r>
              <a:rPr lang="it-IT" sz="2800" strike="noStrike" spc="-1" dirty="0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LEAD LINE-SINGLEBEAM </a:t>
            </a:r>
            <a:r>
              <a:rPr lang="it-IT" sz="2800" strike="noStrike" spc="-1" dirty="0" err="1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vertical</a:t>
            </a:r>
            <a:r>
              <a:rPr lang="it-IT" sz="2800" strike="noStrike" spc="-1" dirty="0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 </a:t>
            </a:r>
            <a:r>
              <a:rPr lang="it-IT" sz="2800" strike="noStrike" spc="-1" dirty="0" err="1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beam</a:t>
            </a:r>
            <a:endParaRPr lang="it-IT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20" algn="ctr">
              <a:lnSpc>
                <a:spcPct val="100000"/>
              </a:lnSpc>
            </a:pPr>
            <a:r>
              <a:rPr lang="it-IT" sz="2800" strike="noStrike" spc="-1" dirty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vs MULTIBEAM </a:t>
            </a:r>
            <a:r>
              <a:rPr lang="it-IT" sz="2800" strike="noStrike" spc="-1" dirty="0" err="1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pointing</a:t>
            </a:r>
            <a:r>
              <a:rPr lang="it-IT" sz="2800" strike="noStrike" spc="-1" dirty="0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 </a:t>
            </a:r>
            <a:r>
              <a:rPr lang="it-IT" sz="2800" strike="noStrike" spc="-1" dirty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angle </a:t>
            </a:r>
            <a:r>
              <a:rPr lang="it-IT" sz="2800" strike="noStrike" spc="-1" dirty="0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and </a:t>
            </a:r>
            <a:r>
              <a:rPr lang="it-IT" sz="2800" strike="noStrike" spc="-1" dirty="0" err="1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travel</a:t>
            </a:r>
            <a:r>
              <a:rPr lang="it-IT" sz="2800" strike="noStrike" spc="-1" dirty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 </a:t>
            </a:r>
            <a:r>
              <a:rPr lang="it-IT" sz="2800" strike="noStrike" spc="-1" dirty="0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time </a:t>
            </a:r>
            <a:r>
              <a:rPr lang="it-IT" sz="2800" strike="noStrike" spc="-1" dirty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+ </a:t>
            </a:r>
            <a:r>
              <a:rPr lang="it-IT" sz="2800" strike="noStrike" spc="-1" dirty="0" err="1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backscatter</a:t>
            </a:r>
            <a:r>
              <a:rPr lang="it-IT" sz="2800" strike="noStrike" spc="-1" dirty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 + water </a:t>
            </a:r>
            <a:r>
              <a:rPr lang="it-IT" sz="2800" strike="noStrike" spc="-1" dirty="0" err="1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column</a:t>
            </a:r>
            <a:endParaRPr lang="it-IT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4" name="CustomShape 2"/>
          <p:cNvSpPr/>
          <p:nvPr/>
        </p:nvSpPr>
        <p:spPr>
          <a:xfrm>
            <a:off x="1676400" y="404640"/>
            <a:ext cx="5700720" cy="698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sz="400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Echosounders</a:t>
            </a:r>
            <a:endParaRPr lang="it-IT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35" name="Immagine 2"/>
          <p:cNvPicPr/>
          <p:nvPr/>
        </p:nvPicPr>
        <p:blipFill>
          <a:blip r:embed="rId3" cstate="print"/>
          <a:stretch/>
        </p:blipFill>
        <p:spPr>
          <a:xfrm>
            <a:off x="6270480" y="2730240"/>
            <a:ext cx="2213280" cy="1615680"/>
          </a:xfrm>
          <a:prstGeom prst="rect">
            <a:avLst/>
          </a:prstGeom>
          <a:ln>
            <a:noFill/>
          </a:ln>
        </p:spPr>
      </p:pic>
      <p:pic>
        <p:nvPicPr>
          <p:cNvPr id="136" name="Immagine 7"/>
          <p:cNvPicPr/>
          <p:nvPr/>
        </p:nvPicPr>
        <p:blipFill>
          <a:blip r:embed="rId4" cstate="print"/>
          <a:stretch/>
        </p:blipFill>
        <p:spPr>
          <a:xfrm>
            <a:off x="360000" y="2880000"/>
            <a:ext cx="4970160" cy="3848760"/>
          </a:xfrm>
          <a:prstGeom prst="rect">
            <a:avLst/>
          </a:prstGeom>
          <a:ln>
            <a:noFill/>
          </a:ln>
        </p:spPr>
      </p:pic>
      <p:pic>
        <p:nvPicPr>
          <p:cNvPr id="137" name="Immagine 1"/>
          <p:cNvPicPr/>
          <p:nvPr/>
        </p:nvPicPr>
        <p:blipFill>
          <a:blip r:embed="rId5" cstate="print"/>
          <a:stretch/>
        </p:blipFill>
        <p:spPr>
          <a:xfrm>
            <a:off x="5578920" y="4511520"/>
            <a:ext cx="3412800" cy="20674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egnaposto contenut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7412171"/>
              </p:ext>
            </p:extLst>
          </p:nvPr>
        </p:nvGraphicFramePr>
        <p:xfrm>
          <a:off x="656647" y="1560307"/>
          <a:ext cx="7829986" cy="5104367"/>
        </p:xfrm>
        <a:graphic>
          <a:graphicData uri="http://schemas.openxmlformats.org/drawingml/2006/table">
            <a:tbl>
              <a:tblPr firstRow="1" bandRow="1"/>
              <a:tblGrid>
                <a:gridCol w="849817">
                  <a:extLst>
                    <a:ext uri="{9D8B030D-6E8A-4147-A177-3AD203B41FA5}">
                      <a16:colId xmlns:a16="http://schemas.microsoft.com/office/drawing/2014/main" xmlns="" val="1523365752"/>
                    </a:ext>
                  </a:extLst>
                </a:gridCol>
                <a:gridCol w="198921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94852">
                  <a:extLst>
                    <a:ext uri="{9D8B030D-6E8A-4147-A177-3AD203B41FA5}">
                      <a16:colId xmlns:a16="http://schemas.microsoft.com/office/drawing/2014/main" xmlns="" val="3989599162"/>
                    </a:ext>
                  </a:extLst>
                </a:gridCol>
                <a:gridCol w="1976593">
                  <a:extLst>
                    <a:ext uri="{9D8B030D-6E8A-4147-A177-3AD203B41FA5}">
                      <a16:colId xmlns:a16="http://schemas.microsoft.com/office/drawing/2014/main" xmlns="" val="2765093258"/>
                    </a:ext>
                  </a:extLst>
                </a:gridCol>
                <a:gridCol w="1419514">
                  <a:extLst>
                    <a:ext uri="{9D8B030D-6E8A-4147-A177-3AD203B41FA5}">
                      <a16:colId xmlns:a16="http://schemas.microsoft.com/office/drawing/2014/main" xmlns="" val="1230661704"/>
                    </a:ext>
                  </a:extLst>
                </a:gridCol>
              </a:tblGrid>
              <a:tr h="4713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YEAR</a:t>
                      </a:r>
                      <a:endParaRPr lang="it-IT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VESSEL</a:t>
                      </a:r>
                      <a:endParaRPr lang="it-IT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SURVEY</a:t>
                      </a:r>
                      <a:endParaRPr lang="it-IT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LINE SPACING</a:t>
                      </a:r>
                      <a:endParaRPr lang="it-IT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INSTRUMENT</a:t>
                      </a:r>
                      <a:endParaRPr lang="it-IT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92182984"/>
                  </a:ext>
                </a:extLst>
              </a:tr>
              <a:tr h="4071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1886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WASHINGTON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3083</a:t>
                      </a:r>
                      <a:endParaRPr lang="it-IT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50 </a:t>
                      </a:r>
                      <a:r>
                        <a:rPr lang="it-IT" sz="14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meters</a:t>
                      </a:r>
                      <a:endParaRPr lang="it-IT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 rowSpan="7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LEAD LINE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67118972"/>
                  </a:ext>
                </a:extLst>
              </a:tr>
              <a:tr h="2081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1894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WASHINGTON</a:t>
                      </a:r>
                      <a:endParaRPr lang="it-IT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4456</a:t>
                      </a:r>
                      <a:endParaRPr lang="it-IT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50 </a:t>
                      </a:r>
                      <a:r>
                        <a:rPr lang="it-IT" sz="14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meters</a:t>
                      </a:r>
                      <a:endParaRPr lang="it-IT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endParaRPr lang="it-IT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33970557"/>
                  </a:ext>
                </a:extLst>
              </a:tr>
              <a:tr h="79227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1895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WASHINGTON</a:t>
                      </a:r>
                      <a:endParaRPr lang="it-IT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4574</a:t>
                      </a:r>
                      <a:endParaRPr lang="it-IT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50 </a:t>
                      </a:r>
                      <a:r>
                        <a:rPr lang="it-IT" sz="14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meters</a:t>
                      </a:r>
                      <a:endParaRPr lang="it-IT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95230350"/>
                  </a:ext>
                </a:extLst>
              </a:tr>
              <a:tr h="3114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1903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WASHINGTON</a:t>
                      </a:r>
                      <a:endParaRPr lang="it-IT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5293</a:t>
                      </a:r>
                      <a:endParaRPr lang="it-IT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100 </a:t>
                      </a:r>
                      <a:r>
                        <a:rPr lang="it-IT" sz="14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meters</a:t>
                      </a:r>
                      <a:endParaRPr lang="it-IT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60933160"/>
                  </a:ext>
                </a:extLst>
              </a:tr>
              <a:tr h="4071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1905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STAFFETTA</a:t>
                      </a:r>
                      <a:endParaRPr lang="it-IT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5403</a:t>
                      </a:r>
                      <a:endParaRPr lang="it-IT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50 </a:t>
                      </a:r>
                      <a:r>
                        <a:rPr lang="it-IT" sz="14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meters</a:t>
                      </a:r>
                      <a:endParaRPr lang="it-IT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79039379"/>
                  </a:ext>
                </a:extLst>
              </a:tr>
              <a:tr h="4071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1913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CAPITANO VERRI</a:t>
                      </a:r>
                      <a:endParaRPr lang="it-IT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5699</a:t>
                      </a:r>
                      <a:endParaRPr lang="it-IT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50 </a:t>
                      </a:r>
                      <a:r>
                        <a:rPr lang="it-IT" sz="14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meters</a:t>
                      </a:r>
                      <a:endParaRPr lang="it-IT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06580360"/>
                  </a:ext>
                </a:extLst>
              </a:tr>
              <a:tr h="4071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1938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BERTA</a:t>
                      </a:r>
                      <a:endParaRPr lang="it-IT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6771</a:t>
                      </a:r>
                      <a:endParaRPr lang="it-IT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50 </a:t>
                      </a:r>
                      <a:r>
                        <a:rPr lang="it-IT" sz="14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meters</a:t>
                      </a:r>
                      <a:endParaRPr lang="it-IT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endParaRPr lang="it-IT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62514062"/>
                  </a:ext>
                </a:extLst>
              </a:tr>
              <a:tr h="4071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1951</a:t>
                      </a:r>
                      <a:endParaRPr lang="it-IT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AZIO</a:t>
                      </a:r>
                      <a:endParaRPr lang="it-IT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it-IT" sz="14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7161</a:t>
                      </a:r>
                      <a:endParaRPr lang="it-IT" sz="1400" b="1" kern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50 </a:t>
                      </a:r>
                      <a:r>
                        <a:rPr lang="it-IT" sz="14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meters</a:t>
                      </a:r>
                      <a:endParaRPr lang="it-IT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SINGLEBEAM</a:t>
                      </a:r>
                      <a:endParaRPr lang="it-IT" sz="14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071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2011</a:t>
                      </a:r>
                      <a:endParaRPr lang="it-IT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ARETUSA</a:t>
                      </a:r>
                      <a:endParaRPr lang="it-IT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it-IT" sz="14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9085-1</a:t>
                      </a:r>
                      <a:endParaRPr lang="it-IT" sz="1400" b="1" kern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FULL SEAFLOOR SEARCH</a:t>
                      </a:r>
                      <a:endParaRPr lang="it-IT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MULTIBEAM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19814146"/>
                  </a:ext>
                </a:extLst>
              </a:tr>
              <a:tr h="4071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2013</a:t>
                      </a:r>
                      <a:endParaRPr lang="it-IT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LITUS</a:t>
                      </a:r>
                      <a:r>
                        <a:rPr lang="it-IT" sz="14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ISMAR</a:t>
                      </a:r>
                      <a:endParaRPr lang="it-IT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it-IT" sz="14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4565-4V</a:t>
                      </a:r>
                      <a:endParaRPr lang="it-IT" sz="1400" b="1" kern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FULL SEAFLOOR SEARCH</a:t>
                      </a:r>
                      <a:endParaRPr lang="it-IT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it-IT" sz="14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7257403"/>
                  </a:ext>
                </a:extLst>
              </a:tr>
              <a:tr h="4071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2016</a:t>
                      </a:r>
                      <a:endParaRPr lang="it-IT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MBF</a:t>
                      </a:r>
                      <a:r>
                        <a:rPr lang="it-IT" sz="14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1213</a:t>
                      </a:r>
                      <a:endParaRPr lang="it-IT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it-IT" sz="14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9142</a:t>
                      </a:r>
                      <a:endParaRPr lang="it-IT" sz="1400" b="1" kern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FULL SEAFLOOR SEARCH</a:t>
                      </a:r>
                      <a:endParaRPr lang="it-IT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it-IT" sz="14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26868872"/>
                  </a:ext>
                </a:extLst>
              </a:tr>
            </a:tbl>
          </a:graphicData>
        </a:graphic>
      </p:graphicFrame>
      <p:sp>
        <p:nvSpPr>
          <p:cNvPr id="6" name="CustomShape 2"/>
          <p:cNvSpPr/>
          <p:nvPr/>
        </p:nvSpPr>
        <p:spPr>
          <a:xfrm>
            <a:off x="1483920" y="368280"/>
            <a:ext cx="6335280" cy="698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sz="400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Survey</a:t>
            </a:r>
            <a:r>
              <a:rPr lang="it-IT" sz="4000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s</a:t>
            </a:r>
            <a:r>
              <a:rPr lang="it-IT" sz="40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 of the Lido </a:t>
            </a:r>
            <a:r>
              <a:rPr lang="it-IT" sz="4000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inlet</a:t>
            </a:r>
            <a:endParaRPr lang="it-IT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752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2"/>
          <p:cNvSpPr/>
          <p:nvPr/>
        </p:nvSpPr>
        <p:spPr>
          <a:xfrm>
            <a:off x="1483920" y="368280"/>
            <a:ext cx="6335280" cy="698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sz="400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First Lead Line </a:t>
            </a:r>
            <a:r>
              <a:rPr lang="it-IT" sz="400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Survey</a:t>
            </a:r>
            <a:r>
              <a:rPr lang="it-IT" sz="400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: 1886 </a:t>
            </a:r>
            <a:endParaRPr lang="it-IT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" name="Segnaposto contenuto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62" y="1525895"/>
            <a:ext cx="7416196" cy="520741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57" y="1672405"/>
            <a:ext cx="5929735" cy="2607754"/>
          </a:xfrm>
          <a:prstGeom prst="rect">
            <a:avLst/>
          </a:prstGeom>
        </p:spPr>
      </p:pic>
      <p:pic>
        <p:nvPicPr>
          <p:cNvPr id="8" name="Segnaposto contenuto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729" y="4426669"/>
            <a:ext cx="3953663" cy="213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007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2"/>
          <p:cNvSpPr/>
          <p:nvPr/>
        </p:nvSpPr>
        <p:spPr>
          <a:xfrm>
            <a:off x="1483920" y="368280"/>
            <a:ext cx="6335280" cy="698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sz="400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First </a:t>
            </a:r>
            <a:r>
              <a:rPr lang="it-IT" sz="400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Nautical</a:t>
            </a:r>
            <a:r>
              <a:rPr lang="it-IT" sz="400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 Chart 1876</a:t>
            </a:r>
            <a:endParaRPr lang="it-IT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" name="Segnaposto contenuto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19" y="1671372"/>
            <a:ext cx="8514481" cy="4798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51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2"/>
          <p:cNvSpPr/>
          <p:nvPr/>
        </p:nvSpPr>
        <p:spPr>
          <a:xfrm>
            <a:off x="1305920" y="368280"/>
            <a:ext cx="6335280" cy="698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sz="400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First MBES </a:t>
            </a:r>
            <a:r>
              <a:rPr lang="it-IT" sz="400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Survey</a:t>
            </a:r>
            <a:r>
              <a:rPr lang="it-IT" sz="400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: 2011-2013</a:t>
            </a:r>
            <a:endParaRPr lang="it-IT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85" y="1543050"/>
            <a:ext cx="3682981" cy="5314950"/>
          </a:xfrm>
          <a:prstGeom prst="rect">
            <a:avLst/>
          </a:prstGeom>
        </p:spPr>
      </p:pic>
      <p:sp>
        <p:nvSpPr>
          <p:cNvPr id="9" name="CustomShape 1"/>
          <p:cNvSpPr/>
          <p:nvPr/>
        </p:nvSpPr>
        <p:spPr>
          <a:xfrm>
            <a:off x="3842966" y="1600080"/>
            <a:ext cx="5129583" cy="447687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200" indent="-457200">
              <a:lnSpc>
                <a:spcPct val="100000"/>
              </a:lnSpc>
              <a:buFontTx/>
              <a:buChar char="-"/>
            </a:pPr>
            <a:r>
              <a:rPr lang="it-IT" sz="3200" strike="noStrike" spc="-1" dirty="0" err="1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Conducted</a:t>
            </a:r>
            <a:r>
              <a:rPr lang="it-IT" sz="3200" strike="noStrike" spc="-1" dirty="0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 TOGETHER by IIM and CNR-ISMAR</a:t>
            </a:r>
          </a:p>
          <a:p>
            <a:pPr marL="457200" indent="-457200">
              <a:lnSpc>
                <a:spcPct val="100000"/>
              </a:lnSpc>
              <a:buFontTx/>
              <a:buChar char="-"/>
            </a:pPr>
            <a:r>
              <a:rPr lang="it-IT" sz="3200" spc="-1" dirty="0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Data FREE and </a:t>
            </a:r>
            <a:r>
              <a:rPr lang="it-IT" sz="3200" spc="-1" dirty="0" err="1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available</a:t>
            </a:r>
            <a:r>
              <a:rPr lang="it-IT" sz="3200" spc="-1" dirty="0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 (</a:t>
            </a:r>
            <a:r>
              <a:rPr lang="en-US" sz="2400" spc="-1" dirty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High </a:t>
            </a:r>
            <a:r>
              <a:rPr lang="en-US" sz="2400" spc="-1" dirty="0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resolution </a:t>
            </a:r>
            <a:r>
              <a:rPr lang="en-US" sz="2400" spc="-1" dirty="0" err="1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multibeam</a:t>
            </a:r>
            <a:r>
              <a:rPr lang="en-US" sz="2400" spc="-1" dirty="0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 and hydrodynamic datasets </a:t>
            </a:r>
            <a:r>
              <a:rPr lang="en-US" sz="2400" spc="-1" dirty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of tidal channels </a:t>
            </a:r>
            <a:r>
              <a:rPr lang="en-US" sz="2400" spc="-1" dirty="0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and inlets of </a:t>
            </a:r>
            <a:r>
              <a:rPr lang="en-US" sz="2400" spc="-1" dirty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the Venice </a:t>
            </a:r>
            <a:r>
              <a:rPr lang="en-US" sz="2400" spc="-1" dirty="0" smtClean="0">
                <a:solidFill>
                  <a:srgbClr val="262699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/>
              </a:rPr>
              <a:t>Lagoon – Nature Scientific Data)</a:t>
            </a:r>
          </a:p>
        </p:txBody>
      </p:sp>
    </p:spTree>
    <p:extLst>
      <p:ext uri="{BB962C8B-B14F-4D97-AF65-F5344CB8AC3E}">
        <p14:creationId xmlns:p14="http://schemas.microsoft.com/office/powerpoint/2010/main" val="238358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5672</TotalTime>
  <Words>876</Words>
  <Application>Microsoft Office PowerPoint</Application>
  <PresentationFormat>On-screen Show (4:3)</PresentationFormat>
  <Paragraphs>206</Paragraphs>
  <Slides>25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Ufficio Corsi</dc:creator>
  <cp:lastModifiedBy>Matthieu Vrakking - Periplus Group</cp:lastModifiedBy>
  <cp:revision>371</cp:revision>
  <dcterms:created xsi:type="dcterms:W3CDTF">1601-01-01T00:00:00Z</dcterms:created>
  <dcterms:modified xsi:type="dcterms:W3CDTF">2017-11-21T07:43:26Z</dcterms:modified>
  <cp:contentStatus>Final</cp:contentStatus>
  <dc:language>it-IT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23</vt:i4>
  </property>
  <property fmtid="{D5CDD505-2E9C-101B-9397-08002B2CF9AE}" pid="8" name="PresentationFormat">
    <vt:lpwstr>Presentazione su schermo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44</vt:i4>
  </property>
  <property fmtid="{D5CDD505-2E9C-101B-9397-08002B2CF9AE}" pid="12" name="_MarkAsFinal">
    <vt:bool>true</vt:bool>
  </property>
</Properties>
</file>