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65" r:id="rId3"/>
    <p:sldId id="266" r:id="rId4"/>
    <p:sldId id="271" r:id="rId5"/>
    <p:sldId id="267" r:id="rId6"/>
    <p:sldId id="268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632" autoAdjust="0"/>
  </p:normalViewPr>
  <p:slideViewPr>
    <p:cSldViewPr>
      <p:cViewPr varScale="1">
        <p:scale>
          <a:sx n="92" d="100"/>
          <a:sy n="92" d="100"/>
        </p:scale>
        <p:origin x="-21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1F5D1-1AFE-44CE-9F46-3FC653514242}" type="datetimeFigureOut">
              <a:rPr lang="nl-NL" smtClean="0"/>
              <a:t>21-11-2017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08431-A3A0-4D46-9A8A-D9EB11A3736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9305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08431-A3A0-4D46-9A8A-D9EB11A37368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77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08431-A3A0-4D46-9A8A-D9EB11A3736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4192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08431-A3A0-4D46-9A8A-D9EB11A3736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7303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4D281-BAB0-4644-B058-3CC3E2A25CF4}" type="datetimeFigureOut">
              <a:rPr lang="nl-NL" smtClean="0"/>
              <a:t>21-11-2017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27FD-82E5-456E-9DD2-A0F289FE2E6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9826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4D281-BAB0-4644-B058-3CC3E2A25CF4}" type="datetimeFigureOut">
              <a:rPr lang="nl-NL" smtClean="0"/>
              <a:t>21-11-2017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27FD-82E5-456E-9DD2-A0F289FE2E6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203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4D281-BAB0-4644-B058-3CC3E2A25CF4}" type="datetimeFigureOut">
              <a:rPr lang="nl-NL" smtClean="0"/>
              <a:t>21-11-2017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27FD-82E5-456E-9DD2-A0F289FE2E6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933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4D281-BAB0-4644-B058-3CC3E2A25CF4}" type="datetimeFigureOut">
              <a:rPr lang="nl-NL" smtClean="0"/>
              <a:t>21-11-2017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27FD-82E5-456E-9DD2-A0F289FE2E6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4142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4D281-BAB0-4644-B058-3CC3E2A25CF4}" type="datetimeFigureOut">
              <a:rPr lang="nl-NL" smtClean="0"/>
              <a:t>21-11-2017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27FD-82E5-456E-9DD2-A0F289FE2E6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1365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4D281-BAB0-4644-B058-3CC3E2A25CF4}" type="datetimeFigureOut">
              <a:rPr lang="nl-NL" smtClean="0"/>
              <a:t>21-11-2017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27FD-82E5-456E-9DD2-A0F289FE2E6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8679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4D281-BAB0-4644-B058-3CC3E2A25CF4}" type="datetimeFigureOut">
              <a:rPr lang="nl-NL" smtClean="0"/>
              <a:t>21-11-2017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27FD-82E5-456E-9DD2-A0F289FE2E6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944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4D281-BAB0-4644-B058-3CC3E2A25CF4}" type="datetimeFigureOut">
              <a:rPr lang="nl-NL" smtClean="0"/>
              <a:t>21-11-2017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27FD-82E5-456E-9DD2-A0F289FE2E6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7263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4D281-BAB0-4644-B058-3CC3E2A25CF4}" type="datetimeFigureOut">
              <a:rPr lang="nl-NL" smtClean="0"/>
              <a:t>21-11-2017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27FD-82E5-456E-9DD2-A0F289FE2E6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934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4D281-BAB0-4644-B058-3CC3E2A25CF4}" type="datetimeFigureOut">
              <a:rPr lang="nl-NL" smtClean="0"/>
              <a:t>21-11-2017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27FD-82E5-456E-9DD2-A0F289FE2E6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7138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4D281-BAB0-4644-B058-3CC3E2A25CF4}" type="datetimeFigureOut">
              <a:rPr lang="nl-NL" smtClean="0"/>
              <a:t>21-11-2017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27FD-82E5-456E-9DD2-A0F289FE2E6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6764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4D281-BAB0-4644-B058-3CC3E2A25CF4}" type="datetimeFigureOut">
              <a:rPr lang="nl-NL" smtClean="0"/>
              <a:t>21-11-2017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E27FD-82E5-456E-9DD2-A0F289FE2E6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3992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story_html5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3068960"/>
            <a:ext cx="7772400" cy="147002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nl-NL" dirty="0"/>
              <a:t/>
            </a:r>
            <a:br>
              <a:rPr lang="nl-NL" dirty="0"/>
            </a:br>
            <a:r>
              <a:rPr lang="en-GB" sz="6000" b="1" dirty="0">
                <a:solidFill>
                  <a:schemeClr val="tx2"/>
                </a:solidFill>
              </a:rPr>
              <a:t>Knowledge leads to </a:t>
            </a:r>
            <a:br>
              <a:rPr lang="en-GB" sz="6000" b="1" dirty="0">
                <a:solidFill>
                  <a:schemeClr val="tx2"/>
                </a:solidFill>
              </a:rPr>
            </a:br>
            <a:r>
              <a:rPr lang="en-GB" sz="6000" b="1" dirty="0">
                <a:solidFill>
                  <a:schemeClr val="tx2"/>
                </a:solidFill>
              </a:rPr>
              <a:t>connections</a:t>
            </a:r>
            <a:endParaRPr lang="nl-NL" sz="6000" b="1" dirty="0">
              <a:solidFill>
                <a:schemeClr val="tx2"/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5357743"/>
            <a:ext cx="2885108" cy="1500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452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nl-NL" sz="4000" b="1" dirty="0"/>
          </a:p>
          <a:p>
            <a:pPr algn="ctr"/>
            <a:endParaRPr lang="nl-NL" sz="4000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Specialized in hydrographic training for the hydrographic survey, dredging and offshore industry since 2000</a:t>
            </a:r>
            <a:endParaRPr lang="nl-NL" dirty="0"/>
          </a:p>
          <a:p>
            <a:pPr marL="0" indent="0" algn="ctr">
              <a:buNone/>
            </a:pP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436682"/>
            <a:ext cx="7200764" cy="347121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716218"/>
            <a:ext cx="2195735" cy="1141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592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3600" b="1" dirty="0" err="1">
                <a:solidFill>
                  <a:schemeClr val="accent1"/>
                </a:solidFill>
              </a:rPr>
              <a:t>Our</a:t>
            </a:r>
            <a:r>
              <a:rPr lang="nl-NL" sz="3600" b="1" dirty="0">
                <a:solidFill>
                  <a:schemeClr val="accent1"/>
                </a:solidFill>
              </a:rPr>
              <a:t> services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Hydrographic training and courses since 2000</a:t>
            </a:r>
          </a:p>
          <a:p>
            <a:r>
              <a:rPr lang="en-GB" dirty="0"/>
              <a:t>Developed by people who gained their experience in the field and taught by those same individuals</a:t>
            </a:r>
          </a:p>
          <a:p>
            <a:r>
              <a:rPr lang="en-GB" dirty="0"/>
              <a:t>Skilltrade provides courses and training in three areas:</a:t>
            </a:r>
          </a:p>
          <a:p>
            <a:pPr lvl="1"/>
            <a:r>
              <a:rPr lang="en-GB" dirty="0"/>
              <a:t>Introductory and general courses </a:t>
            </a:r>
          </a:p>
          <a:p>
            <a:pPr lvl="1"/>
            <a:r>
              <a:rPr lang="en-GB" dirty="0"/>
              <a:t>E-learning modules</a:t>
            </a:r>
            <a:endParaRPr lang="nl-NL" dirty="0"/>
          </a:p>
          <a:p>
            <a:pPr lvl="1"/>
            <a:r>
              <a:rPr lang="en-GB" dirty="0"/>
              <a:t>Hydrographic Survey IHO-Category B programme</a:t>
            </a:r>
          </a:p>
          <a:p>
            <a:endParaRPr lang="en-GB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716218"/>
            <a:ext cx="2195735" cy="1141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219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3600" b="1" dirty="0" err="1">
                <a:solidFill>
                  <a:schemeClr val="accent1"/>
                </a:solidFill>
              </a:rPr>
              <a:t>Our</a:t>
            </a:r>
            <a:r>
              <a:rPr lang="nl-NL" sz="3600" b="1" dirty="0">
                <a:solidFill>
                  <a:schemeClr val="accent1"/>
                </a:solidFill>
              </a:rPr>
              <a:t> </a:t>
            </a:r>
            <a:r>
              <a:rPr lang="en-GB" sz="3600" b="1" dirty="0">
                <a:solidFill>
                  <a:schemeClr val="accent1"/>
                </a:solidFill>
              </a:rPr>
              <a:t>accredited Category B course</a:t>
            </a:r>
            <a:endParaRPr lang="nl-NL" sz="3600" b="1" dirty="0">
              <a:solidFill>
                <a:schemeClr val="accent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Skilltrade Category B programme has been officially recognised as such on the 1st July 2008 </a:t>
            </a:r>
          </a:p>
          <a:p>
            <a:r>
              <a:rPr lang="en-GB" dirty="0"/>
              <a:t>In 2016 our programme received continued recognition as a FIG/IHO/ICA Cat B Hydrographic Survey Programme in accordance with  the Standards of Competence for Hydrographic Surveyors FIG/IHO/ICA S-5, Edition 11.1.0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716218"/>
            <a:ext cx="2195735" cy="1141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190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3600" b="1" dirty="0" err="1">
                <a:solidFill>
                  <a:schemeClr val="accent1"/>
                </a:solidFill>
              </a:rPr>
              <a:t>Our</a:t>
            </a:r>
            <a:r>
              <a:rPr lang="nl-NL" sz="3600" b="1" dirty="0">
                <a:solidFill>
                  <a:schemeClr val="accent1"/>
                </a:solidFill>
              </a:rPr>
              <a:t> </a:t>
            </a:r>
            <a:r>
              <a:rPr lang="en-GB" sz="3600" b="1" dirty="0">
                <a:solidFill>
                  <a:schemeClr val="accent1"/>
                </a:solidFill>
              </a:rPr>
              <a:t>accredited Category B course</a:t>
            </a:r>
            <a:endParaRPr lang="nl-NL" sz="3600" b="1" dirty="0">
              <a:solidFill>
                <a:schemeClr val="accent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GB" dirty="0"/>
              <a:t>Intense course of 30 weeks basic training</a:t>
            </a:r>
          </a:p>
          <a:p>
            <a:pPr>
              <a:defRPr/>
            </a:pPr>
            <a:r>
              <a:rPr lang="en-GB" dirty="0"/>
              <a:t>The curriculum is compiled with weekly workshops, transfer of technology  and a practical project (Educational Survey Project)</a:t>
            </a:r>
          </a:p>
          <a:p>
            <a:pPr>
              <a:defRPr/>
            </a:pPr>
            <a:r>
              <a:rPr lang="en-GB" dirty="0"/>
              <a:t>After completion of the 12 week course in IJmuiden (NLD) a 4-week Field Training Project (FTP) required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/>
              <a:t> </a:t>
            </a: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858512"/>
              </p:ext>
            </p:extLst>
          </p:nvPr>
        </p:nvGraphicFramePr>
        <p:xfrm>
          <a:off x="251520" y="4005064"/>
          <a:ext cx="8712967" cy="2510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13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57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61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121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1577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2117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2027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2027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9246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Block</a:t>
                      </a:r>
                      <a:endParaRPr lang="nl-N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I</a:t>
                      </a:r>
                      <a:endParaRPr lang="nl-N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II-0</a:t>
                      </a:r>
                      <a:endParaRPr lang="nl-N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II-1</a:t>
                      </a:r>
                      <a:endParaRPr lang="nl-N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II-2</a:t>
                      </a:r>
                      <a:endParaRPr lang="nl-N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II-3</a:t>
                      </a:r>
                      <a:endParaRPr lang="nl-N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III</a:t>
                      </a:r>
                      <a:endParaRPr lang="nl-N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IV</a:t>
                      </a:r>
                      <a:endParaRPr lang="nl-N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246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Week</a:t>
                      </a:r>
                      <a:endParaRPr lang="nl-N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1 – 13</a:t>
                      </a:r>
                      <a:endParaRPr lang="nl-N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14</a:t>
                      </a:r>
                      <a:endParaRPr lang="nl-N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15 - 18</a:t>
                      </a:r>
                      <a:endParaRPr lang="nl-N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19 – 25</a:t>
                      </a:r>
                      <a:endParaRPr lang="nl-N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26</a:t>
                      </a:r>
                      <a:endParaRPr lang="nl-N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27 - 30</a:t>
                      </a:r>
                      <a:endParaRPr lang="nl-N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30 – max. 185</a:t>
                      </a:r>
                      <a:endParaRPr lang="nl-N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6771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Modules</a:t>
                      </a:r>
                      <a:endParaRPr lang="nl-N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E-Learning</a:t>
                      </a:r>
                      <a:endParaRPr lang="nl-N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Safety induction</a:t>
                      </a:r>
                      <a:endParaRPr lang="nl-N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Basic modules</a:t>
                      </a:r>
                      <a:endParaRPr lang="nl-N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Essential and Optional modules</a:t>
                      </a:r>
                      <a:endParaRPr lang="nl-N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Educational Survey Project (ESP)</a:t>
                      </a:r>
                      <a:endParaRPr lang="nl-N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Field </a:t>
                      </a:r>
                      <a:r>
                        <a:rPr lang="en-GB" sz="1400" dirty="0" err="1">
                          <a:effectLst/>
                        </a:rPr>
                        <a:t>Tr</a:t>
                      </a:r>
                      <a:r>
                        <a:rPr lang="nl-NL" sz="1400" dirty="0" err="1">
                          <a:effectLst/>
                        </a:rPr>
                        <a:t>aining</a:t>
                      </a:r>
                      <a:r>
                        <a:rPr lang="nl-NL" sz="1400" dirty="0">
                          <a:effectLst/>
                        </a:rPr>
                        <a:t> Project (FTP)</a:t>
                      </a:r>
                      <a:endParaRPr lang="nl-N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Field Proficiency Period (FPP)</a:t>
                      </a:r>
                      <a:endParaRPr lang="nl-N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236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Outcome</a:t>
                      </a:r>
                      <a:endParaRPr lang="nl-N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Eligible to enter Cat.B Course</a:t>
                      </a:r>
                      <a:endParaRPr lang="nl-N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BOSIET + OLF-supplement Universal Basic Survival</a:t>
                      </a:r>
                      <a:endParaRPr lang="nl-N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>
                          <a:effectLst/>
                        </a:rPr>
                        <a:t>QINSy Online Cert.</a:t>
                      </a:r>
                      <a:endParaRPr lang="nl-NL" sz="1400">
                        <a:effectLst/>
                      </a:endParaRPr>
                    </a:p>
                    <a:p>
                      <a:pPr marL="342900" lvl="0" indent="-342900" hangingPunct="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>
                          <a:effectLst/>
                        </a:rPr>
                        <a:t>Skilltrade Cert. of Attendance, or</a:t>
                      </a:r>
                      <a:endParaRPr lang="nl-NL" sz="1400">
                        <a:effectLst/>
                      </a:endParaRPr>
                    </a:p>
                    <a:p>
                      <a:pPr marL="457200"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Skilltrade Cert. of Education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FIG/IHO/ICA Cert. of Course Completion</a:t>
                      </a:r>
                      <a:endParaRPr lang="nl-N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FIG/IHO/ICA Cert. of Field Proficiency</a:t>
                      </a:r>
                      <a:endParaRPr lang="nl-N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Rechthoek 3">
            <a:hlinkClick r:id="rId3" action="ppaction://hlinkfile"/>
            <a:extLst>
              <a:ext uri="{FF2B5EF4-FFF2-40B4-BE49-F238E27FC236}">
                <a16:creationId xmlns:a16="http://schemas.microsoft.com/office/drawing/2014/main" xmlns="" id="{527EC108-D16F-4E75-A583-F18E607C66C5}"/>
              </a:ext>
            </a:extLst>
          </p:cNvPr>
          <p:cNvSpPr/>
          <p:nvPr/>
        </p:nvSpPr>
        <p:spPr>
          <a:xfrm>
            <a:off x="971600" y="3933056"/>
            <a:ext cx="1368152" cy="2664296"/>
          </a:xfrm>
          <a:prstGeom prst="rect">
            <a:avLst/>
          </a:prstGeom>
          <a:noFill/>
          <a:ln w="762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0574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sz="36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603944" y="3429000"/>
            <a:ext cx="85400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+mj-lt"/>
              </a:rPr>
              <a:t>Skilltrade BV</a:t>
            </a:r>
            <a:endParaRPr lang="nl-NL" sz="2000" dirty="0">
              <a:latin typeface="+mj-lt"/>
            </a:endParaRPr>
          </a:p>
          <a:p>
            <a:r>
              <a:rPr lang="en-GB" sz="2000" dirty="0">
                <a:latin typeface="+mj-lt"/>
              </a:rPr>
              <a:t>Phone: +31 (0)71 561 13 65</a:t>
            </a:r>
            <a:endParaRPr lang="nl-NL" sz="2000" dirty="0">
              <a:latin typeface="+mj-lt"/>
            </a:endParaRPr>
          </a:p>
          <a:p>
            <a:r>
              <a:rPr lang="en-GB" sz="2000" dirty="0">
                <a:latin typeface="+mj-lt"/>
              </a:rPr>
              <a:t>www.skilltrade.nl</a:t>
            </a:r>
            <a:endParaRPr lang="nl-NL" sz="2000" dirty="0">
              <a:latin typeface="+mj-lt"/>
            </a:endParaRPr>
          </a:p>
          <a:p>
            <a:r>
              <a:rPr lang="nl-NL" sz="2000" dirty="0">
                <a:latin typeface="+mj-lt"/>
              </a:rPr>
              <a:t>info@skilltrade.nl</a:t>
            </a:r>
          </a:p>
          <a:p>
            <a:endParaRPr lang="nl-NL" sz="2000" dirty="0">
              <a:latin typeface="+mj-lt"/>
            </a:endParaRPr>
          </a:p>
          <a:p>
            <a:r>
              <a:rPr lang="nl-NL" sz="2000" dirty="0">
                <a:latin typeface="+mj-lt"/>
              </a:rPr>
              <a:t>Office: Schoolstraat 174</a:t>
            </a:r>
          </a:p>
          <a:p>
            <a:r>
              <a:rPr lang="nl-NL" sz="2000" dirty="0">
                <a:latin typeface="+mj-lt"/>
              </a:rPr>
              <a:t>2252 CN  Voorschoten</a:t>
            </a:r>
          </a:p>
          <a:p>
            <a:r>
              <a:rPr lang="nl-NL" sz="2000" dirty="0">
                <a:latin typeface="+mj-lt"/>
              </a:rPr>
              <a:t>The Netherlands</a:t>
            </a:r>
            <a:endParaRPr lang="en-GB" sz="2000" dirty="0">
              <a:latin typeface="+mj-lt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556793"/>
            <a:ext cx="3119570" cy="4159426"/>
          </a:xfrm>
          <a:prstGeom prst="rect">
            <a:avLst/>
          </a:prstGeom>
        </p:spPr>
      </p:pic>
      <p:pic>
        <p:nvPicPr>
          <p:cNvPr id="6" name="Afbeelding 5" descr="Logo_Skilltrade_contou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104" y="836712"/>
            <a:ext cx="4781531" cy="230425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716218"/>
            <a:ext cx="2195735" cy="1141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15759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278</Words>
  <Application>Microsoft Office PowerPoint</Application>
  <PresentationFormat>On-screen Show (4:3)</PresentationFormat>
  <Paragraphs>70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Kantoorthema</vt:lpstr>
      <vt:lpstr> Knowledge leads to  connections</vt:lpstr>
      <vt:lpstr>PowerPoint Presentation</vt:lpstr>
      <vt:lpstr>Our services</vt:lpstr>
      <vt:lpstr>Our accredited Category B course</vt:lpstr>
      <vt:lpstr>Our accredited Category B course</vt:lpstr>
      <vt:lpstr>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2017-11-14T10:50:11Z</dcterms:created>
  <dcterms:modified xsi:type="dcterms:W3CDTF">2017-11-21T07:44:45Z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