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1.xml" ContentType="application/vnd.ms-office.chartstyle+xml"/>
  <Override PartName="/ppt/charts/colors12.xml" ContentType="application/vnd.ms-office.chartcolorstyle+xml"/>
  <Override PartName="/ppt/charts/style12.xml" ContentType="application/vnd.ms-office.chartstyle+xml"/>
  <Override PartName="/ppt/charts/colors13.xml" ContentType="application/vnd.ms-office.chartcolorstyle+xml"/>
  <Override PartName="/ppt/charts/style13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style1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31" r:id="rId3"/>
    <p:sldId id="332" r:id="rId4"/>
    <p:sldId id="290" r:id="rId5"/>
    <p:sldId id="354" r:id="rId6"/>
    <p:sldId id="355" r:id="rId7"/>
    <p:sldId id="398" r:id="rId8"/>
    <p:sldId id="387" r:id="rId9"/>
    <p:sldId id="388" r:id="rId10"/>
    <p:sldId id="356" r:id="rId11"/>
    <p:sldId id="357" r:id="rId12"/>
    <p:sldId id="358" r:id="rId13"/>
    <p:sldId id="400" r:id="rId14"/>
    <p:sldId id="359" r:id="rId15"/>
    <p:sldId id="360" r:id="rId16"/>
    <p:sldId id="361" r:id="rId17"/>
    <p:sldId id="399" r:id="rId18"/>
    <p:sldId id="362" r:id="rId19"/>
    <p:sldId id="363" r:id="rId20"/>
    <p:sldId id="364" r:id="rId21"/>
    <p:sldId id="365" r:id="rId22"/>
    <p:sldId id="366" r:id="rId23"/>
    <p:sldId id="367" r:id="rId24"/>
    <p:sldId id="368" r:id="rId25"/>
    <p:sldId id="389" r:id="rId26"/>
    <p:sldId id="390" r:id="rId27"/>
    <p:sldId id="391" r:id="rId28"/>
    <p:sldId id="384" r:id="rId29"/>
    <p:sldId id="385" r:id="rId30"/>
    <p:sldId id="386" r:id="rId31"/>
    <p:sldId id="353" r:id="rId32"/>
    <p:sldId id="351" r:id="rId33"/>
    <p:sldId id="375" r:id="rId34"/>
    <p:sldId id="376" r:id="rId35"/>
    <p:sldId id="377" r:id="rId36"/>
    <p:sldId id="374" r:id="rId37"/>
    <p:sldId id="334" r:id="rId38"/>
    <p:sldId id="397" r:id="rId39"/>
    <p:sldId id="373" r:id="rId40"/>
    <p:sldId id="396" r:id="rId41"/>
    <p:sldId id="383" r:id="rId42"/>
    <p:sldId id="348" r:id="rId43"/>
    <p:sldId id="372" r:id="rId44"/>
    <p:sldId id="380" r:id="rId45"/>
    <p:sldId id="381" r:id="rId46"/>
    <p:sldId id="392" r:id="rId47"/>
    <p:sldId id="393" r:id="rId48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9999FF"/>
    <a:srgbClr val="66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8" d="100"/>
          <a:sy n="118" d="100"/>
        </p:scale>
        <p:origin x="-1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oleObject" Target="file:///F:\desktop\Survey%20hydrografen_18_feb_2015\Gegevens_V13_Diploma%20aanwerving\SurveySummary_02132015.xls" TargetMode="External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alain%20de%20wulf\Desktop\hydro17\adw_hydro17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alain%20de%20wulf\Desktop\hydro17\adw_hydro17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Book20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Book20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oleObject" Target="file:///C:\Users\alain%20de%20wulf\Desktop\hydro17\adw_hydro17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desktop\Survey%20hydrografen_18_feb_2015\Gegevens_V12_Toekomstige%20aanwerving\SurveySummary_02132015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file:///C:\Users\alain%20de%20wulf\Desktop\hydro17\adw_hydro17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oleObject" Target="file:///C:\Users\alain%20de%20wulf\Desktop\hydro17\adw_hydro17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lain%20de%20wulf\Desktop\hydro17\adw_hydro17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lain%20de%20wulf\Desktop\hydro17\adw_hydro17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alain%20de%20wulf\Desktop\hydro17\adw_hydro17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alain%20de%20wulf\Desktop\hydro17\adw_hydro17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alain%20de%20wulf\Desktop\hydro17\adw_hydro17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alain%20de%20wulf\Desktop\hydro17\adw_hydro17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alain%20de%20wulf\Desktop\hydro17\adw_hydro17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alain%20de%20wulf\Desktop\hydro17\adw_hydro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IHO</a:t>
            </a:r>
            <a:r>
              <a:rPr lang="en-US" sz="2400" baseline="0" dirty="0"/>
              <a:t> certification wanted (5 year horizon)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'Question 1'!$A$68</c:f>
              <c:strCache>
                <c:ptCount val="1"/>
                <c:pt idx="0">
                  <c:v>Belgium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'Question 1'!$B$67:$C$67</c:f>
              <c:strCache>
                <c:ptCount val="2"/>
                <c:pt idx="0">
                  <c:v>IHO cat. B wanted (5 year horizon)</c:v>
                </c:pt>
                <c:pt idx="1">
                  <c:v>IHO cat. A wanted (5 year horizon)</c:v>
                </c:pt>
              </c:strCache>
            </c:strRef>
          </c:cat>
          <c:val>
            <c:numRef>
              <c:f>'Question 1'!$B$68:$C$68</c:f>
              <c:numCache>
                <c:formatCode>General</c:formatCode>
                <c:ptCount val="2"/>
                <c:pt idx="0">
                  <c:v>47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F1-4BC4-8407-C1EDEAD67171}"/>
            </c:ext>
          </c:extLst>
        </c:ser>
        <c:ser>
          <c:idx val="1"/>
          <c:order val="1"/>
          <c:tx>
            <c:strRef>
              <c:f>'Question 1'!$A$69</c:f>
              <c:strCache>
                <c:ptCount val="1"/>
                <c:pt idx="0">
                  <c:v>the Netherlands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'Question 1'!$B$67:$C$67</c:f>
              <c:strCache>
                <c:ptCount val="2"/>
                <c:pt idx="0">
                  <c:v>IHO cat. B wanted (5 year horizon)</c:v>
                </c:pt>
                <c:pt idx="1">
                  <c:v>IHO cat. A wanted (5 year horizon)</c:v>
                </c:pt>
              </c:strCache>
            </c:strRef>
          </c:cat>
          <c:val>
            <c:numRef>
              <c:f>'Question 1'!$B$69:$C$69</c:f>
              <c:numCache>
                <c:formatCode>General</c:formatCode>
                <c:ptCount val="2"/>
                <c:pt idx="0">
                  <c:v>17</c:v>
                </c:pt>
                <c:pt idx="1">
                  <c:v>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CF1-4BC4-8407-C1EDEAD67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263616"/>
        <c:axId val="143265152"/>
      </c:barChart>
      <c:catAx>
        <c:axId val="14326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65152"/>
        <c:crosses val="autoZero"/>
        <c:auto val="1"/>
        <c:lblAlgn val="ctr"/>
        <c:lblOffset val="100"/>
        <c:noMultiLvlLbl val="0"/>
      </c:catAx>
      <c:valAx>
        <c:axId val="14326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6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2017: NL: Do you know these type of hydrographic education ?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OB_NL!$H$37</c:f>
              <c:strCache>
                <c:ptCount val="1"/>
                <c:pt idx="0">
                  <c:v>Terschelling (cat. 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OB_NL!$I$36:$L$36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OB_NL!$I$37:$K$37</c:f>
              <c:numCache>
                <c:formatCode>0.0</c:formatCode>
                <c:ptCount val="3"/>
                <c:pt idx="0">
                  <c:v>0</c:v>
                </c:pt>
                <c:pt idx="1">
                  <c:v>28.571428571428573</c:v>
                </c:pt>
                <c:pt idx="2">
                  <c:v>71.428571428571431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66-4773-BF4A-09C0BA2359CE}"/>
            </c:ext>
          </c:extLst>
        </c:ser>
        <c:ser>
          <c:idx val="1"/>
          <c:order val="1"/>
          <c:tx>
            <c:strRef>
              <c:f>OB_NL!$H$38</c:f>
              <c:strCache>
                <c:ptCount val="1"/>
                <c:pt idx="0">
                  <c:v>Skilltrade (cat. B0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OB_NL!$I$36:$L$36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OB_NL!$I$38:$K$38</c:f>
              <c:numCache>
                <c:formatCode>0.0</c:formatCode>
                <c:ptCount val="3"/>
                <c:pt idx="0">
                  <c:v>14.285714285714286</c:v>
                </c:pt>
                <c:pt idx="1">
                  <c:v>42.857142857142854</c:v>
                </c:pt>
                <c:pt idx="2">
                  <c:v>42.857142857142854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66-4773-BF4A-09C0BA2359CE}"/>
            </c:ext>
          </c:extLst>
        </c:ser>
        <c:ser>
          <c:idx val="2"/>
          <c:order val="2"/>
          <c:tx>
            <c:strRef>
              <c:f>OB_NL!$H$39</c:f>
              <c:strCache>
                <c:ptCount val="1"/>
                <c:pt idx="0">
                  <c:v>Maritime Institute/Ugent Belgium (cat. 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OB_NL!$I$36:$L$36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OB_NL!$I$39:$K$39</c:f>
              <c:numCache>
                <c:formatCode>0.0</c:formatCode>
                <c:ptCount val="3"/>
                <c:pt idx="0">
                  <c:v>57</c:v>
                </c:pt>
                <c:pt idx="1">
                  <c:v>28.571428571428573</c:v>
                </c:pt>
                <c:pt idx="2">
                  <c:v>14.285714285714286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666-4773-BF4A-09C0BA235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405632"/>
        <c:axId val="144407168"/>
      </c:barChart>
      <c:catAx>
        <c:axId val="14440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7168"/>
        <c:crosses val="autoZero"/>
        <c:auto val="1"/>
        <c:lblAlgn val="ctr"/>
        <c:lblOffset val="100"/>
        <c:noMultiLvlLbl val="0"/>
      </c:catAx>
      <c:valAx>
        <c:axId val="14440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0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2017: BE: Do you know these type of hydrographic education ?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OB_BE!$H$37</c:f>
              <c:strCache>
                <c:ptCount val="1"/>
                <c:pt idx="0">
                  <c:v>Terschelling (cat. 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OB_BE!$I$36:$L$36</c:f>
              <c:strCache>
                <c:ptCount val="4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  <c:pt idx="3">
                  <c:v>Program is well known</c:v>
                </c:pt>
              </c:strCache>
            </c:strRef>
          </c:cat>
          <c:val>
            <c:numRef>
              <c:f>OB_BE!$I$37:$K$37</c:f>
              <c:numCache>
                <c:formatCode>0.0</c:formatCode>
                <c:ptCount val="3"/>
                <c:pt idx="0">
                  <c:v>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8E-42DB-930C-8B1CEB54EC34}"/>
            </c:ext>
          </c:extLst>
        </c:ser>
        <c:ser>
          <c:idx val="1"/>
          <c:order val="1"/>
          <c:tx>
            <c:strRef>
              <c:f>OB_BE!$H$38</c:f>
              <c:strCache>
                <c:ptCount val="1"/>
                <c:pt idx="0">
                  <c:v>Skilltrade (cat. B0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OB_BE!$I$36:$L$36</c:f>
              <c:strCache>
                <c:ptCount val="4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  <c:pt idx="3">
                  <c:v>Program is well known</c:v>
                </c:pt>
              </c:strCache>
            </c:strRef>
          </c:cat>
          <c:val>
            <c:numRef>
              <c:f>OB_BE!$I$38:$K$38</c:f>
              <c:numCache>
                <c:formatCode>0.0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8E-42DB-930C-8B1CEB54EC34}"/>
            </c:ext>
          </c:extLst>
        </c:ser>
        <c:ser>
          <c:idx val="2"/>
          <c:order val="2"/>
          <c:tx>
            <c:strRef>
              <c:f>OB_BE!$H$39</c:f>
              <c:strCache>
                <c:ptCount val="1"/>
                <c:pt idx="0">
                  <c:v>Maritime Institute/Ugent Belgium (cat. 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OB_BE!$I$36:$L$36</c:f>
              <c:strCache>
                <c:ptCount val="4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  <c:pt idx="3">
                  <c:v>Program is well known</c:v>
                </c:pt>
              </c:strCache>
            </c:strRef>
          </c:cat>
          <c:val>
            <c:numRef>
              <c:f>OB_BE!$I$39:$K$39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8E-42DB-930C-8B1CEB54EC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451840"/>
        <c:axId val="144465920"/>
      </c:barChart>
      <c:catAx>
        <c:axId val="14445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65920"/>
        <c:crosses val="autoZero"/>
        <c:auto val="1"/>
        <c:lblAlgn val="ctr"/>
        <c:lblOffset val="100"/>
        <c:noMultiLvlLbl val="0"/>
      </c:catAx>
      <c:valAx>
        <c:axId val="14446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5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Kent u de inhoud van</a:t>
            </a:r>
            <a:r>
              <a:rPr lang="en-US" baseline="0"/>
              <a:t> de opleiding...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Sheet1!$B$9:$B$10</c:f>
              <c:strCache>
                <c:ptCount val="2"/>
                <c:pt idx="0">
                  <c:v>cat. A</c:v>
                </c:pt>
                <c:pt idx="1">
                  <c:v>Ocean 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Sheet1!$B$11:$B$13</c:f>
              <c:numCache>
                <c:formatCode>General</c:formatCode>
                <c:ptCount val="3"/>
                <c:pt idx="0">
                  <c:v>37.5</c:v>
                </c:pt>
                <c:pt idx="1">
                  <c:v>29.1</c:v>
                </c:pt>
                <c:pt idx="2">
                  <c:v>33.299999999999997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43-4808-89BD-D257F748CFFA}"/>
            </c:ext>
          </c:extLst>
        </c:ser>
        <c:ser>
          <c:idx val="1"/>
          <c:order val="1"/>
          <c:tx>
            <c:strRef>
              <c:f>Sheet1!$C$9:$C$10</c:f>
              <c:strCache>
                <c:ptCount val="2"/>
                <c:pt idx="0">
                  <c:v>cat. B</c:v>
                </c:pt>
                <c:pt idx="1">
                  <c:v>Skilltrade NL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Sheet1!$C$11:$C$13</c:f>
              <c:numCache>
                <c:formatCode>General</c:formatCode>
                <c:ptCount val="3"/>
                <c:pt idx="0">
                  <c:v>30.4</c:v>
                </c:pt>
                <c:pt idx="1">
                  <c:v>43.4</c:v>
                </c:pt>
                <c:pt idx="2">
                  <c:v>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F43-4808-89BD-D257F748CFFA}"/>
            </c:ext>
          </c:extLst>
        </c:ser>
        <c:ser>
          <c:idx val="2"/>
          <c:order val="2"/>
          <c:tx>
            <c:strRef>
              <c:f>Sheet1!$D$9:$D$10</c:f>
              <c:strCache>
                <c:ptCount val="2"/>
                <c:pt idx="0">
                  <c:v>cat. B</c:v>
                </c:pt>
                <c:pt idx="1">
                  <c:v>HZS Belgie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Sheet1!$D$11:$D$13</c:f>
              <c:numCache>
                <c:formatCode>General</c:formatCode>
                <c:ptCount val="3"/>
                <c:pt idx="0">
                  <c:v>29.2</c:v>
                </c:pt>
                <c:pt idx="1">
                  <c:v>8.3000000000000007</c:v>
                </c:pt>
                <c:pt idx="2">
                  <c:v>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F43-4808-89BD-D257F748C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493952"/>
        <c:axId val="144495744"/>
      </c:barChart>
      <c:catAx>
        <c:axId val="14449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95744"/>
        <c:crosses val="autoZero"/>
        <c:auto val="1"/>
        <c:lblAlgn val="ctr"/>
        <c:lblOffset val="100"/>
        <c:noMultiLvlLbl val="0"/>
      </c:catAx>
      <c:valAx>
        <c:axId val="14449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49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Kent u de inhoud van</a:t>
            </a:r>
            <a:r>
              <a:rPr lang="en-US" baseline="0"/>
              <a:t> de opleiding...</a:t>
            </a: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Sheet1!$B$9:$B$10</c:f>
              <c:strCache>
                <c:ptCount val="2"/>
                <c:pt idx="0">
                  <c:v>cat. A</c:v>
                </c:pt>
                <c:pt idx="1">
                  <c:v>Ocean 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Sheet1!$B$11:$B$13</c:f>
              <c:numCache>
                <c:formatCode>General</c:formatCode>
                <c:ptCount val="3"/>
                <c:pt idx="0">
                  <c:v>37.5</c:v>
                </c:pt>
                <c:pt idx="1">
                  <c:v>29.1</c:v>
                </c:pt>
                <c:pt idx="2">
                  <c:v>33.299999999999997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C7B-4F24-AA8A-B06B6A8ED978}"/>
            </c:ext>
          </c:extLst>
        </c:ser>
        <c:ser>
          <c:idx val="1"/>
          <c:order val="1"/>
          <c:tx>
            <c:strRef>
              <c:f>Sheet1!$C$9:$C$10</c:f>
              <c:strCache>
                <c:ptCount val="2"/>
                <c:pt idx="0">
                  <c:v>cat. B</c:v>
                </c:pt>
                <c:pt idx="1">
                  <c:v>Skilltrade NL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Sheet1!$C$11:$C$13</c:f>
              <c:numCache>
                <c:formatCode>General</c:formatCode>
                <c:ptCount val="3"/>
                <c:pt idx="0">
                  <c:v>30.4</c:v>
                </c:pt>
                <c:pt idx="1">
                  <c:v>43.4</c:v>
                </c:pt>
                <c:pt idx="2">
                  <c:v>26.1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7B-4F24-AA8A-B06B6A8ED978}"/>
            </c:ext>
          </c:extLst>
        </c:ser>
        <c:ser>
          <c:idx val="2"/>
          <c:order val="2"/>
          <c:tx>
            <c:strRef>
              <c:f>Sheet1!$D$9:$D$10</c:f>
              <c:strCache>
                <c:ptCount val="2"/>
                <c:pt idx="0">
                  <c:v>cat. B</c:v>
                </c:pt>
                <c:pt idx="1">
                  <c:v>HZS Belgie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Sheet1!$A$11:$A$13</c:f>
              <c:strCache>
                <c:ptCount val="3"/>
                <c:pt idx="0">
                  <c:v>Ja</c:v>
                </c:pt>
                <c:pt idx="1">
                  <c:v>Enigszins</c:v>
                </c:pt>
                <c:pt idx="2">
                  <c:v>Nee</c:v>
                </c:pt>
              </c:strCache>
            </c:strRef>
          </c:cat>
          <c:val>
            <c:numRef>
              <c:f>Sheet1!$D$11:$D$13</c:f>
              <c:numCache>
                <c:formatCode>General</c:formatCode>
                <c:ptCount val="3"/>
                <c:pt idx="0">
                  <c:v>29.2</c:v>
                </c:pt>
                <c:pt idx="1">
                  <c:v>8.3000000000000007</c:v>
                </c:pt>
                <c:pt idx="2">
                  <c:v>62.5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C7B-4F24-AA8A-B06B6A8ED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629120"/>
        <c:axId val="144635008"/>
      </c:barChart>
      <c:catAx>
        <c:axId val="14462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635008"/>
        <c:crosses val="autoZero"/>
        <c:auto val="1"/>
        <c:lblAlgn val="ctr"/>
        <c:lblOffset val="100"/>
        <c:noMultiLvlLbl val="0"/>
      </c:catAx>
      <c:valAx>
        <c:axId val="14463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62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2017: Benelux: Evolution in % of the number of Hydrographic Surveyors in the global market over next 5 years ?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Sheet6!$J$36:$K$36</c:f>
              <c:strCache>
                <c:ptCount val="2"/>
                <c:pt idx="0">
                  <c:v>Now </c:v>
                </c:pt>
                <c:pt idx="1">
                  <c:v>Over 5 year</c:v>
                </c:pt>
              </c:strCache>
            </c:strRef>
          </c:cat>
          <c:val>
            <c:numRef>
              <c:f>Sheet6!$J$37:$K$37</c:f>
              <c:numCache>
                <c:formatCode>0.0</c:formatCode>
                <c:ptCount val="2"/>
                <c:pt idx="0">
                  <c:v>100</c:v>
                </c:pt>
                <c:pt idx="1">
                  <c:v>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DB-453D-B091-4D55CE9DF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4692352"/>
        <c:axId val="144693888"/>
      </c:barChart>
      <c:catAx>
        <c:axId val="14469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693888"/>
        <c:crosses val="autoZero"/>
        <c:auto val="1"/>
        <c:lblAlgn val="ctr"/>
        <c:lblOffset val="100"/>
        <c:noMultiLvlLbl val="0"/>
      </c:catAx>
      <c:valAx>
        <c:axId val="144693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69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r>
              <a:rPr lang="en-US" sz="1800" dirty="0"/>
              <a:t>Estimated number of </a:t>
            </a:r>
            <a:r>
              <a:rPr lang="en-US" sz="1800" dirty="0" err="1"/>
              <a:t>hydrographers</a:t>
            </a:r>
            <a:r>
              <a:rPr lang="en-US" sz="1800" dirty="0"/>
              <a:t> </a:t>
            </a:r>
            <a:r>
              <a:rPr lang="en-US" sz="1800" baseline="0" dirty="0"/>
              <a:t> (2009) versus actual (2015) </a:t>
            </a:r>
            <a:endParaRPr lang="en-US" sz="1800" dirty="0"/>
          </a:p>
        </c:rich>
      </c:tx>
      <c:layout>
        <c:manualLayout>
          <c:xMode val="edge"/>
          <c:yMode val="edge"/>
          <c:x val="0.16183389008192159"/>
          <c:y val="6.245268815585432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69461516421029"/>
          <c:y val="0.1823532030577939"/>
          <c:w val="0.76855800423399689"/>
          <c:h val="0.63529503000779819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'Question 1 (3)'!$F$3</c:f>
              <c:strCache>
                <c:ptCount val="1"/>
                <c:pt idx="0">
                  <c:v>2009</c:v>
                </c:pt>
              </c:strCache>
            </c:strRef>
          </c:tx>
          <c:invertIfNegative val="0"/>
          <c:cat>
            <c:strRef>
              <c:f>'Question 1 (3)'!$A$12:$A$14</c:f>
              <c:strCache>
                <c:ptCount val="3"/>
                <c:pt idx="0">
                  <c:v>Hired </c:v>
                </c:pt>
                <c:pt idx="1">
                  <c:v>Within 5 years</c:v>
                </c:pt>
                <c:pt idx="2">
                  <c:v>Within 10 years</c:v>
                </c:pt>
              </c:strCache>
            </c:strRef>
          </c:cat>
          <c:val>
            <c:numRef>
              <c:f>'Question 1 (3)'!$K$8</c:f>
              <c:numCache>
                <c:formatCode>General</c:formatCode>
                <c:ptCount val="1"/>
                <c:pt idx="0">
                  <c:v>1074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F-4502-B8DD-82A134519C15}"/>
            </c:ext>
          </c:extLst>
        </c:ser>
        <c:ser>
          <c:idx val="0"/>
          <c:order val="1"/>
          <c:tx>
            <c:strRef>
              <c:f>'Question 1 (3)'!$I$3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'Question 1 (3)'!$A$12:$A$14</c:f>
              <c:strCache>
                <c:ptCount val="3"/>
                <c:pt idx="0">
                  <c:v>Hired </c:v>
                </c:pt>
                <c:pt idx="1">
                  <c:v>Within 5 years</c:v>
                </c:pt>
                <c:pt idx="2">
                  <c:v>Within 10 years</c:v>
                </c:pt>
              </c:strCache>
            </c:strRef>
          </c:cat>
          <c:val>
            <c:numRef>
              <c:f>'Question 1 (3)'!$K$9</c:f>
              <c:numCache>
                <c:formatCode>General</c:formatCode>
                <c:ptCount val="1"/>
                <c:pt idx="0">
                  <c:v>855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35F-4502-B8DD-82A134519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278272"/>
        <c:axId val="144279808"/>
      </c:barChart>
      <c:catAx>
        <c:axId val="144278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4279808"/>
        <c:crosses val="autoZero"/>
        <c:auto val="1"/>
        <c:lblAlgn val="ctr"/>
        <c:lblOffset val="100"/>
        <c:tickMarkSkip val="1"/>
        <c:noMultiLvlLbl val="1"/>
      </c:catAx>
      <c:valAx>
        <c:axId val="144279808"/>
        <c:scaling>
          <c:orientation val="minMax"/>
          <c:max val="1300"/>
          <c:min val="0"/>
        </c:scaling>
        <c:delete val="0"/>
        <c:axPos val="l"/>
        <c:majorGridlines>
          <c:spPr>
            <a:ln w="3175">
              <a:solidFill>
                <a:srgbClr val="333333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333333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Microsoft Sans Serif"/>
                <a:ea typeface="Microsoft Sans Serif"/>
                <a:cs typeface="Microsoft Sans Serif"/>
              </a:defRPr>
            </a:pPr>
            <a:endParaRPr lang="en-US"/>
          </a:p>
        </c:txPr>
        <c:crossAx val="144278272"/>
        <c:crosses val="autoZero"/>
        <c:crossBetween val="between"/>
      </c:valAx>
      <c:spPr>
        <a:solidFill>
          <a:srgbClr val="EEEEEE"/>
        </a:solidFill>
        <a:ln w="25400">
          <a:noFill/>
        </a:ln>
      </c:spPr>
    </c:plotArea>
    <c:plotVisOnly val="1"/>
    <c:dispBlanksAs val="gap"/>
    <c:showDLblsOverMax val="0"/>
  </c:chart>
  <c:spPr>
    <a:noFill/>
    <a:ln w="3175">
      <a:solidFill>
        <a:srgbClr val="333333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Microsoft Sans Serif"/>
          <a:ea typeface="Microsoft Sans Serif"/>
          <a:cs typeface="Microsoft Sans Serif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Evolution in % of # hydrographic surveyors in your company ?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6994549115856972"/>
          <c:y val="1.35393800029961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Sheet4!$H$37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Sheet4!$I$37:$K$37</c:f>
              <c:numCache>
                <c:formatCode>0</c:formatCode>
                <c:ptCount val="3"/>
                <c:pt idx="0">
                  <c:v>133</c:v>
                </c:pt>
                <c:pt idx="1">
                  <c:v>100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DD-4856-9837-8FF564E08517}"/>
            </c:ext>
          </c:extLst>
        </c:ser>
        <c:ser>
          <c:idx val="1"/>
          <c:order val="1"/>
          <c:tx>
            <c:strRef>
              <c:f>Sheet4!$H$38</c:f>
              <c:strCache>
                <c:ptCount val="1"/>
                <c:pt idx="0">
                  <c:v>NL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Sheet4!$I$38:$K$38</c:f>
              <c:numCache>
                <c:formatCode>General</c:formatCode>
                <c:ptCount val="3"/>
                <c:pt idx="0">
                  <c:v>139</c:v>
                </c:pt>
                <c:pt idx="1">
                  <c:v>100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DD-4856-9837-8FF564E08517}"/>
            </c:ext>
          </c:extLst>
        </c:ser>
        <c:ser>
          <c:idx val="2"/>
          <c:order val="2"/>
          <c:tx>
            <c:strRef>
              <c:f>Sheet4!$H$39</c:f>
              <c:strCache>
                <c:ptCount val="1"/>
                <c:pt idx="0">
                  <c:v>BE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Sheet4!$I$39:$K$39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DD-4856-9837-8FF564E08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739328"/>
        <c:axId val="144749312"/>
      </c:barChart>
      <c:catAx>
        <c:axId val="14473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49312"/>
        <c:crosses val="autoZero"/>
        <c:auto val="1"/>
        <c:lblAlgn val="ctr"/>
        <c:lblOffset val="100"/>
        <c:noMultiLvlLbl val="0"/>
      </c:catAx>
      <c:valAx>
        <c:axId val="14474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73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Evolution in % of # hydrographic surveyors in your company ?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6994549115856972"/>
          <c:y val="1.35393800029961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Sheet4!$H$37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Sheet4!$I$37:$K$37</c:f>
              <c:numCache>
                <c:formatCode>0</c:formatCode>
                <c:ptCount val="3"/>
                <c:pt idx="0">
                  <c:v>133</c:v>
                </c:pt>
                <c:pt idx="1">
                  <c:v>100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0DD-4856-9837-8FF564E08517}"/>
            </c:ext>
          </c:extLst>
        </c:ser>
        <c:ser>
          <c:idx val="1"/>
          <c:order val="1"/>
          <c:tx>
            <c:strRef>
              <c:f>Sheet4!$H$38</c:f>
              <c:strCache>
                <c:ptCount val="1"/>
                <c:pt idx="0">
                  <c:v>NL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Sheet4!$I$38:$K$38</c:f>
              <c:numCache>
                <c:formatCode>General</c:formatCode>
                <c:ptCount val="3"/>
                <c:pt idx="0">
                  <c:v>139</c:v>
                </c:pt>
                <c:pt idx="1">
                  <c:v>100</c:v>
                </c:pt>
                <c:pt idx="2">
                  <c:v>114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DD-4856-9837-8FF564E08517}"/>
            </c:ext>
          </c:extLst>
        </c:ser>
        <c:ser>
          <c:idx val="2"/>
          <c:order val="2"/>
          <c:tx>
            <c:strRef>
              <c:f>Sheet4!$H$39</c:f>
              <c:strCache>
                <c:ptCount val="1"/>
                <c:pt idx="0">
                  <c:v>BE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Sheet4!$I$36:$K$36</c:f>
              <c:strCache>
                <c:ptCount val="3"/>
                <c:pt idx="0">
                  <c:v>2 years ago</c:v>
                </c:pt>
                <c:pt idx="1">
                  <c:v>Now </c:v>
                </c:pt>
                <c:pt idx="2">
                  <c:v>Over 5 year</c:v>
                </c:pt>
              </c:strCache>
            </c:strRef>
          </c:cat>
          <c:val>
            <c:numRef>
              <c:f>Sheet4!$I$39:$K$39</c:f>
              <c:numCache>
                <c:formatCode>General</c:formatCode>
                <c:ptCount val="3"/>
                <c:pt idx="0">
                  <c:v>100</c:v>
                </c:pt>
                <c:pt idx="1">
                  <c:v>100</c:v>
                </c:pt>
                <c:pt idx="2">
                  <c:v>113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0DD-4856-9837-8FF564E08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802560"/>
        <c:axId val="144804096"/>
      </c:barChart>
      <c:catAx>
        <c:axId val="14480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04096"/>
        <c:crosses val="autoZero"/>
        <c:auto val="1"/>
        <c:lblAlgn val="ctr"/>
        <c:lblOffset val="100"/>
        <c:noMultiLvlLbl val="0"/>
      </c:catAx>
      <c:valAx>
        <c:axId val="144804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802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Benelux: What is the expected education</a:t>
            </a:r>
            <a:r>
              <a:rPr lang="en-US" baseline="0" dirty="0"/>
              <a:t> level over 5 year 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DE!$I$36</c:f>
              <c:strCache>
                <c:ptCount val="1"/>
                <c:pt idx="0">
                  <c:v>Now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DE!$I$37:$I$40</c:f>
              <c:numCache>
                <c:formatCode>0.0</c:formatCode>
                <c:ptCount val="4"/>
                <c:pt idx="0">
                  <c:v>40</c:v>
                </c:pt>
                <c:pt idx="1">
                  <c:v>16</c:v>
                </c:pt>
                <c:pt idx="2">
                  <c:v>27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72-444A-8A93-3F6D38A30137}"/>
            </c:ext>
          </c:extLst>
        </c:ser>
        <c:ser>
          <c:idx val="1"/>
          <c:order val="1"/>
          <c:tx>
            <c:strRef>
              <c:f>DE!$J$36</c:f>
              <c:strCache>
                <c:ptCount val="1"/>
                <c:pt idx="0">
                  <c:v>Over 5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DE!$J$37:$J$40</c:f>
              <c:numCache>
                <c:formatCode>0.0</c:formatCode>
                <c:ptCount val="4"/>
                <c:pt idx="0">
                  <c:v>42</c:v>
                </c:pt>
                <c:pt idx="1">
                  <c:v>20</c:v>
                </c:pt>
                <c:pt idx="2">
                  <c:v>28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72-444A-8A93-3F6D38A301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657216"/>
        <c:axId val="143667200"/>
      </c:barChart>
      <c:catAx>
        <c:axId val="1436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67200"/>
        <c:crosses val="autoZero"/>
        <c:auto val="1"/>
        <c:lblAlgn val="ctr"/>
        <c:lblOffset val="100"/>
        <c:noMultiLvlLbl val="0"/>
      </c:catAx>
      <c:valAx>
        <c:axId val="143667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5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NL:</a:t>
            </a:r>
            <a:r>
              <a:rPr lang="en-US" baseline="0"/>
              <a:t> </a:t>
            </a:r>
            <a:r>
              <a:rPr lang="en-US"/>
              <a:t>What is the expected education</a:t>
            </a:r>
            <a:r>
              <a:rPr lang="en-US" baseline="0"/>
              <a:t> level over 5 year 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DE_NL!$I$36</c:f>
              <c:strCache>
                <c:ptCount val="1"/>
                <c:pt idx="0">
                  <c:v>Now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DE_NL!$H$37:$H$40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DE_NL!$I$37:$I$40</c:f>
              <c:numCache>
                <c:formatCode>0.0</c:formatCode>
                <c:ptCount val="4"/>
                <c:pt idx="0">
                  <c:v>48</c:v>
                </c:pt>
                <c:pt idx="1">
                  <c:v>19</c:v>
                </c:pt>
                <c:pt idx="2">
                  <c:v>13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C-4A80-A31B-922940480B8E}"/>
            </c:ext>
          </c:extLst>
        </c:ser>
        <c:ser>
          <c:idx val="1"/>
          <c:order val="1"/>
          <c:tx>
            <c:strRef>
              <c:f>DE_NL!$J$36</c:f>
              <c:strCache>
                <c:ptCount val="1"/>
                <c:pt idx="0">
                  <c:v>Over 5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DE_NL!$H$37:$H$40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DE_NL!$J$37:$J$40</c:f>
              <c:numCache>
                <c:formatCode>0.0</c:formatCode>
                <c:ptCount val="4"/>
                <c:pt idx="0">
                  <c:v>49</c:v>
                </c:pt>
                <c:pt idx="1">
                  <c:v>23</c:v>
                </c:pt>
                <c:pt idx="2">
                  <c:v>16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5C-4A80-A31B-922940480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706368"/>
        <c:axId val="143712256"/>
      </c:barChart>
      <c:catAx>
        <c:axId val="14370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12256"/>
        <c:crosses val="autoZero"/>
        <c:auto val="1"/>
        <c:lblAlgn val="ctr"/>
        <c:lblOffset val="100"/>
        <c:noMultiLvlLbl val="0"/>
      </c:catAx>
      <c:valAx>
        <c:axId val="14371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0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BE: What is the expected education</a:t>
            </a:r>
            <a:r>
              <a:rPr lang="en-US" baseline="0"/>
              <a:t> level over 5 year 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DE_BE!$I$36</c:f>
              <c:strCache>
                <c:ptCount val="1"/>
                <c:pt idx="0">
                  <c:v>Now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DE_BE!$H$37:$H$40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DE_BE!$I$37:$I$40</c:f>
              <c:numCache>
                <c:formatCode>0.0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75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62-4957-B09F-6D631BE3C56A}"/>
            </c:ext>
          </c:extLst>
        </c:ser>
        <c:ser>
          <c:idx val="1"/>
          <c:order val="1"/>
          <c:tx>
            <c:strRef>
              <c:f>DE_BE!$J$36</c:f>
              <c:strCache>
                <c:ptCount val="1"/>
                <c:pt idx="0">
                  <c:v>Over 5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DE_BE!$H$37:$H$40</c:f>
              <c:strCache>
                <c:ptCount val="4"/>
                <c:pt idx="0">
                  <c:v>cat. A</c:v>
                </c:pt>
                <c:pt idx="1">
                  <c:v>cat. B</c:v>
                </c:pt>
                <c:pt idx="2">
                  <c:v>Master</c:v>
                </c:pt>
                <c:pt idx="3">
                  <c:v>Bachelor</c:v>
                </c:pt>
              </c:strCache>
            </c:strRef>
          </c:cat>
          <c:val>
            <c:numRef>
              <c:f>DE_BE!$J$37:$J$40</c:f>
              <c:numCache>
                <c:formatCode>0.0</c:formatCode>
                <c:ptCount val="4"/>
                <c:pt idx="0">
                  <c:v>15</c:v>
                </c:pt>
                <c:pt idx="1">
                  <c:v>10</c:v>
                </c:pt>
                <c:pt idx="2">
                  <c:v>73</c:v>
                </c:pt>
                <c:pt idx="3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E62-4957-B09F-6D631BE3C5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735040"/>
        <c:axId val="143745024"/>
      </c:barChart>
      <c:catAx>
        <c:axId val="14373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45024"/>
        <c:crosses val="autoZero"/>
        <c:auto val="1"/>
        <c:lblAlgn val="ctr"/>
        <c:lblOffset val="100"/>
        <c:noMultiLvlLbl val="0"/>
      </c:catAx>
      <c:valAx>
        <c:axId val="14374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3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Benelux: Which</a:t>
            </a:r>
            <a:r>
              <a:rPr lang="en-US" baseline="0" dirty="0"/>
              <a:t> certificate/diploma is an asset for applying in your company  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GO!$H$37</c:f>
              <c:strCache>
                <c:ptCount val="1"/>
                <c:pt idx="0">
                  <c:v>cat.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GO!$I$37:$L$37</c:f>
              <c:numCache>
                <c:formatCode>0.0</c:formatCode>
                <c:ptCount val="4"/>
                <c:pt idx="0">
                  <c:v>0</c:v>
                </c:pt>
                <c:pt idx="1">
                  <c:v>11.111111111111111</c:v>
                </c:pt>
                <c:pt idx="2">
                  <c:v>66.666666666666671</c:v>
                </c:pt>
                <c:pt idx="3">
                  <c:v>22.222222222222221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AF-4E22-BBBE-843A9FF250F2}"/>
            </c:ext>
          </c:extLst>
        </c:ser>
        <c:ser>
          <c:idx val="1"/>
          <c:order val="1"/>
          <c:tx>
            <c:strRef>
              <c:f>GO!$H$38</c:f>
              <c:strCache>
                <c:ptCount val="1"/>
                <c:pt idx="0">
                  <c:v>cat.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GO!$I$36:$L$36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GO!$I$38:$L$38</c:f>
              <c:numCache>
                <c:formatCode>0.0</c:formatCode>
                <c:ptCount val="4"/>
                <c:pt idx="0">
                  <c:v>0</c:v>
                </c:pt>
                <c:pt idx="1">
                  <c:v>44.444444444444443</c:v>
                </c:pt>
                <c:pt idx="2">
                  <c:v>44.444444444444443</c:v>
                </c:pt>
                <c:pt idx="3">
                  <c:v>11.111111111111111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1AF-4E22-BBBE-843A9FF250F2}"/>
            </c:ext>
          </c:extLst>
        </c:ser>
        <c:ser>
          <c:idx val="2"/>
          <c:order val="2"/>
          <c:tx>
            <c:strRef>
              <c:f>GO!$H$39</c:f>
              <c:strCache>
                <c:ptCount val="1"/>
                <c:pt idx="0">
                  <c:v>Master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GO!$I$36:$L$36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GO!$I$39:$L$39</c:f>
              <c:numCache>
                <c:formatCode>0.0</c:formatCode>
                <c:ptCount val="4"/>
                <c:pt idx="0">
                  <c:v>0</c:v>
                </c:pt>
                <c:pt idx="1">
                  <c:v>55.555555555555557</c:v>
                </c:pt>
                <c:pt idx="2">
                  <c:v>44.444444444444443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1AF-4E22-BBBE-843A9FF250F2}"/>
            </c:ext>
          </c:extLst>
        </c:ser>
        <c:ser>
          <c:idx val="3"/>
          <c:order val="3"/>
          <c:tx>
            <c:strRef>
              <c:f>GO!$H$40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GO!$I$36:$L$36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GO!$I$40:$L$40</c:f>
              <c:numCache>
                <c:formatCode>0.0</c:formatCode>
                <c:ptCount val="4"/>
                <c:pt idx="0">
                  <c:v>0</c:v>
                </c:pt>
                <c:pt idx="1">
                  <c:v>55.555555555555557</c:v>
                </c:pt>
                <c:pt idx="2">
                  <c:v>33.333333333333336</c:v>
                </c:pt>
                <c:pt idx="3">
                  <c:v>11.111111111111111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1AF-4E22-BBBE-843A9FF25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794944"/>
        <c:axId val="143796480"/>
      </c:barChart>
      <c:catAx>
        <c:axId val="14379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96480"/>
        <c:crosses val="autoZero"/>
        <c:auto val="1"/>
        <c:lblAlgn val="ctr"/>
        <c:lblOffset val="100"/>
        <c:noMultiLvlLbl val="0"/>
      </c:catAx>
      <c:valAx>
        <c:axId val="14379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794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NL: </a:t>
            </a:r>
            <a:r>
              <a:rPr lang="en-US" sz="1400" b="0" i="0" u="none" strike="noStrike" baseline="0" dirty="0">
                <a:effectLst/>
              </a:rPr>
              <a:t>Which certificate/diploma is an asset for applying in your company </a:t>
            </a:r>
            <a:r>
              <a:rPr lang="en-US" baseline="0" dirty="0"/>
              <a:t>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GO_NL!$H$37</c:f>
              <c:strCache>
                <c:ptCount val="1"/>
                <c:pt idx="0">
                  <c:v>cat.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GO_NL!$I$36:$L$36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GO_NL!$I$37:$L$37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71.428571428571431</c:v>
                </c:pt>
                <c:pt idx="3">
                  <c:v>28.571428571428573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4E-4A03-9E72-25D28F684348}"/>
            </c:ext>
          </c:extLst>
        </c:ser>
        <c:ser>
          <c:idx val="1"/>
          <c:order val="1"/>
          <c:tx>
            <c:strRef>
              <c:f>GO_NL!$H$38</c:f>
              <c:strCache>
                <c:ptCount val="1"/>
                <c:pt idx="0">
                  <c:v>cat.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GO_NL!$I$36:$L$36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GO_NL!$I$38:$L$38</c:f>
              <c:numCache>
                <c:formatCode>0.0</c:formatCode>
                <c:ptCount val="4"/>
                <c:pt idx="0">
                  <c:v>0</c:v>
                </c:pt>
                <c:pt idx="1">
                  <c:v>42.857142857142854</c:v>
                </c:pt>
                <c:pt idx="2">
                  <c:v>57.142857142857146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4E-4A03-9E72-25D28F684348}"/>
            </c:ext>
          </c:extLst>
        </c:ser>
        <c:ser>
          <c:idx val="2"/>
          <c:order val="2"/>
          <c:tx>
            <c:strRef>
              <c:f>GO_NL!$H$39</c:f>
              <c:strCache>
                <c:ptCount val="1"/>
                <c:pt idx="0">
                  <c:v>Master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GO_NL!$I$36:$L$36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GO_NL!$I$39:$L$39</c:f>
              <c:numCache>
                <c:formatCode>0.0</c:formatCode>
                <c:ptCount val="4"/>
                <c:pt idx="0">
                  <c:v>0</c:v>
                </c:pt>
                <c:pt idx="1">
                  <c:v>57.142857142857146</c:v>
                </c:pt>
                <c:pt idx="2">
                  <c:v>42.857142857142854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4E-4A03-9E72-25D28F684348}"/>
            </c:ext>
          </c:extLst>
        </c:ser>
        <c:ser>
          <c:idx val="3"/>
          <c:order val="3"/>
          <c:tx>
            <c:strRef>
              <c:f>GO_NL!$H$40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GO_NL!$I$36:$L$36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GO_NL!$I$40:$L$40</c:f>
              <c:numCache>
                <c:formatCode>0.0</c:formatCode>
                <c:ptCount val="4"/>
                <c:pt idx="0">
                  <c:v>0</c:v>
                </c:pt>
                <c:pt idx="1">
                  <c:v>28.571428571428573</c:v>
                </c:pt>
                <c:pt idx="2">
                  <c:v>42.857142857142854</c:v>
                </c:pt>
                <c:pt idx="3">
                  <c:v>28.571428571428573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74E-4A03-9E72-25D28F684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862784"/>
        <c:axId val="143864576"/>
      </c:barChart>
      <c:catAx>
        <c:axId val="14386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64576"/>
        <c:crosses val="autoZero"/>
        <c:auto val="1"/>
        <c:lblAlgn val="ctr"/>
        <c:lblOffset val="100"/>
        <c:noMultiLvlLbl val="0"/>
      </c:catAx>
      <c:valAx>
        <c:axId val="14386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862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BE: </a:t>
            </a:r>
            <a:r>
              <a:rPr lang="en-US" sz="1400" b="0" i="0" u="none" strike="noStrike" baseline="0" dirty="0">
                <a:effectLst/>
              </a:rPr>
              <a:t>Which certificate/diploma is an asset for applying in your company </a:t>
            </a:r>
            <a:r>
              <a:rPr lang="en-US" baseline="0" dirty="0"/>
              <a:t>?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GO_BE!$H$37</c:f>
              <c:strCache>
                <c:ptCount val="1"/>
                <c:pt idx="0">
                  <c:v>cat.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GO_BE!$I$36:$L$36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GO_BE!$I$37:$L$37</c:f>
              <c:numCache>
                <c:formatCode>0.0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C5-4206-997F-CED610C6B84E}"/>
            </c:ext>
          </c:extLst>
        </c:ser>
        <c:ser>
          <c:idx val="1"/>
          <c:order val="1"/>
          <c:tx>
            <c:strRef>
              <c:f>GO_BE!$H$38</c:f>
              <c:strCache>
                <c:ptCount val="1"/>
                <c:pt idx="0">
                  <c:v>cat.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GO_BE!$I$36:$L$36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GO_BE!$I$38:$L$38</c:f>
              <c:numCache>
                <c:formatCode>0.0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C5-4206-997F-CED610C6B84E}"/>
            </c:ext>
          </c:extLst>
        </c:ser>
        <c:ser>
          <c:idx val="2"/>
          <c:order val="2"/>
          <c:tx>
            <c:strRef>
              <c:f>GO_BE!$H$39</c:f>
              <c:strCache>
                <c:ptCount val="1"/>
                <c:pt idx="0">
                  <c:v>Master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GO_BE!$I$36:$L$36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GO_BE!$I$39:$L$39</c:f>
              <c:numCache>
                <c:formatCode>0.0</c:formatCode>
                <c:ptCount val="4"/>
                <c:pt idx="0">
                  <c:v>0</c:v>
                </c:pt>
                <c:pt idx="1">
                  <c:v>50</c:v>
                </c:pt>
                <c:pt idx="2">
                  <c:v>50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C5-4206-997F-CED610C6B84E}"/>
            </c:ext>
          </c:extLst>
        </c:ser>
        <c:ser>
          <c:idx val="3"/>
          <c:order val="3"/>
          <c:tx>
            <c:strRef>
              <c:f>GO_BE!$H$40</c:f>
              <c:strCache>
                <c:ptCount val="1"/>
                <c:pt idx="0">
                  <c:v>Bachelor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GO_BE!$I$36:$L$36</c:f>
              <c:strCache>
                <c:ptCount val="4"/>
                <c:pt idx="0">
                  <c:v>Not important</c:v>
                </c:pt>
                <c:pt idx="1">
                  <c:v>Minor asset</c:v>
                </c:pt>
                <c:pt idx="2">
                  <c:v>Major asset</c:v>
                </c:pt>
                <c:pt idx="3">
                  <c:v>Compulsory</c:v>
                </c:pt>
              </c:strCache>
            </c:strRef>
          </c:cat>
          <c:val>
            <c:numRef>
              <c:f>GO_BE!$I$40:$L$40</c:f>
              <c:numCache>
                <c:formatCode>0.0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C5-4206-997F-CED610C6B8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922688"/>
        <c:axId val="143924224"/>
      </c:barChart>
      <c:catAx>
        <c:axId val="14392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24224"/>
        <c:crosses val="autoZero"/>
        <c:auto val="1"/>
        <c:lblAlgn val="ctr"/>
        <c:lblOffset val="100"/>
        <c:noMultiLvlLbl val="0"/>
      </c:catAx>
      <c:valAx>
        <c:axId val="14392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2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baseline="0">
                <a:effectLst/>
              </a:rPr>
              <a:t>2015: Benelux: Do you know these type of hydrographic education ?</a:t>
            </a:r>
            <a:endParaRPr lang="en-US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'OB (2)'!$H$37</c:f>
              <c:strCache>
                <c:ptCount val="1"/>
                <c:pt idx="0">
                  <c:v>Terschelling (cat. 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'OB (2)'!$I$36:$K$36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'OB (2)'!$I$37:$K$37</c:f>
              <c:numCache>
                <c:formatCode>0.0</c:formatCode>
                <c:ptCount val="3"/>
                <c:pt idx="0">
                  <c:v>33</c:v>
                </c:pt>
                <c:pt idx="1">
                  <c:v>29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4D-4507-8000-9A5E3A6296A7}"/>
            </c:ext>
          </c:extLst>
        </c:ser>
        <c:ser>
          <c:idx val="1"/>
          <c:order val="1"/>
          <c:tx>
            <c:strRef>
              <c:f>'OB (2)'!$H$38</c:f>
              <c:strCache>
                <c:ptCount val="1"/>
                <c:pt idx="0">
                  <c:v>Skilltrade (cat. B0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'OB (2)'!$I$36:$K$36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'OB (2)'!$I$38:$K$38</c:f>
              <c:numCache>
                <c:formatCode>0.0</c:formatCode>
                <c:ptCount val="3"/>
                <c:pt idx="0">
                  <c:v>27</c:v>
                </c:pt>
                <c:pt idx="1">
                  <c:v>43</c:v>
                </c:pt>
                <c:pt idx="2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4D-4507-8000-9A5E3A6296A7}"/>
            </c:ext>
          </c:extLst>
        </c:ser>
        <c:ser>
          <c:idx val="2"/>
          <c:order val="2"/>
          <c:tx>
            <c:strRef>
              <c:f>'OB (2)'!$H$39</c:f>
              <c:strCache>
                <c:ptCount val="1"/>
                <c:pt idx="0">
                  <c:v>Maritime Institute/Ugent Belgium (cat. 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'OB (2)'!$I$36:$K$36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'OB (2)'!$I$39:$K$39</c:f>
              <c:numCache>
                <c:formatCode>0.0</c:formatCode>
                <c:ptCount val="3"/>
                <c:pt idx="0">
                  <c:v>63</c:v>
                </c:pt>
                <c:pt idx="1">
                  <c:v>8</c:v>
                </c:pt>
                <c:pt idx="2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64D-4507-8000-9A5E3A6296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968896"/>
        <c:axId val="143978880"/>
      </c:barChart>
      <c:catAx>
        <c:axId val="14396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78880"/>
        <c:crosses val="autoZero"/>
        <c:auto val="1"/>
        <c:lblAlgn val="ctr"/>
        <c:lblOffset val="100"/>
        <c:noMultiLvlLbl val="0"/>
      </c:catAx>
      <c:valAx>
        <c:axId val="14397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6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2017: Benelux: Do you know these type of hydrographic education ?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OB!$H$37</c:f>
              <c:strCache>
                <c:ptCount val="1"/>
                <c:pt idx="0">
                  <c:v>Terschelling (cat. 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OB!$I$36:$L$36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OB!$I$37:$K$37</c:f>
              <c:numCache>
                <c:formatCode>0.0</c:formatCode>
                <c:ptCount val="3"/>
                <c:pt idx="0">
                  <c:v>0</c:v>
                </c:pt>
                <c:pt idx="1">
                  <c:v>33.333333333333336</c:v>
                </c:pt>
                <c:pt idx="2">
                  <c:v>66.666666666666671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DA-4831-BF26-2DA5751CFB88}"/>
            </c:ext>
          </c:extLst>
        </c:ser>
        <c:ser>
          <c:idx val="1"/>
          <c:order val="1"/>
          <c:tx>
            <c:strRef>
              <c:f>OB!$H$38</c:f>
              <c:strCache>
                <c:ptCount val="1"/>
                <c:pt idx="0">
                  <c:v>Skilltrade (cat. B0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OB!$I$36:$L$36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OB!$I$38:$K$38</c:f>
              <c:numCache>
                <c:formatCode>0.0</c:formatCode>
                <c:ptCount val="3"/>
                <c:pt idx="0">
                  <c:v>11.111111111111111</c:v>
                </c:pt>
                <c:pt idx="1">
                  <c:v>55.555555555555557</c:v>
                </c:pt>
                <c:pt idx="2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DA-4831-BF26-2DA5751CFB88}"/>
            </c:ext>
          </c:extLst>
        </c:ser>
        <c:ser>
          <c:idx val="2"/>
          <c:order val="2"/>
          <c:tx>
            <c:strRef>
              <c:f>OB!$H$39</c:f>
              <c:strCache>
                <c:ptCount val="1"/>
                <c:pt idx="0">
                  <c:v>Maritime Institute/Ugent Belgium (cat. B)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OB!$I$36:$L$36</c:f>
              <c:strCache>
                <c:ptCount val="3"/>
                <c:pt idx="0">
                  <c:v>No or only by name</c:v>
                </c:pt>
                <c:pt idx="1">
                  <c:v>Roughly</c:v>
                </c:pt>
                <c:pt idx="2">
                  <c:v>Program is well known</c:v>
                </c:pt>
              </c:strCache>
            </c:strRef>
          </c:cat>
          <c:val>
            <c:numRef>
              <c:f>OB!$I$39:$K$39</c:f>
              <c:numCache>
                <c:formatCode>0.0</c:formatCode>
                <c:ptCount val="3"/>
                <c:pt idx="0">
                  <c:v>44.4</c:v>
                </c:pt>
                <c:pt idx="1">
                  <c:v>22.222222222222221</c:v>
                </c:pt>
                <c:pt idx="2">
                  <c:v>33.333333333333336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EDA-4831-BF26-2DA5751CF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359424"/>
        <c:axId val="144360960"/>
      </c:barChart>
      <c:catAx>
        <c:axId val="14435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60960"/>
        <c:crosses val="autoZero"/>
        <c:auto val="1"/>
        <c:lblAlgn val="ctr"/>
        <c:lblOffset val="100"/>
        <c:noMultiLvlLbl val="0"/>
      </c:catAx>
      <c:valAx>
        <c:axId val="14436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35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FCED89-6241-4A67-8D9D-1D76A5D49CA4}" type="doc">
      <dgm:prSet loTypeId="urn:microsoft.com/office/officeart/2005/8/layout/process4" loCatId="list" qsTypeId="urn:microsoft.com/office/officeart/2005/8/quickstyle/simple1#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E262061-721C-4887-8B55-D212EDC20403}">
      <dgm:prSet phldrT="[Text]" custT="1"/>
      <dgm:spPr/>
      <dgm:t>
        <a:bodyPr/>
        <a:lstStyle/>
        <a:p>
          <a:r>
            <a:rPr lang="fr-BE" sz="1400" b="1" dirty="0" err="1"/>
            <a:t>Semester</a:t>
          </a:r>
          <a:r>
            <a:rPr lang="fr-BE" sz="1400" b="1" dirty="0"/>
            <a:t> 1</a:t>
          </a:r>
          <a:endParaRPr lang="en-US" sz="1400" b="1" dirty="0"/>
        </a:p>
      </dgm:t>
    </dgm:pt>
    <dgm:pt modelId="{5445703C-F2F5-48E7-A046-2582AAF53BC7}" type="parTrans" cxnId="{24B2C7EE-9CF3-458F-B1B9-458F7C067CCB}">
      <dgm:prSet/>
      <dgm:spPr/>
      <dgm:t>
        <a:bodyPr/>
        <a:lstStyle/>
        <a:p>
          <a:endParaRPr lang="en-US"/>
        </a:p>
      </dgm:t>
    </dgm:pt>
    <dgm:pt modelId="{995D47CA-E21B-4AF9-8861-E99AE87C9438}" type="sibTrans" cxnId="{24B2C7EE-9CF3-458F-B1B9-458F7C067CCB}">
      <dgm:prSet/>
      <dgm:spPr/>
      <dgm:t>
        <a:bodyPr/>
        <a:lstStyle/>
        <a:p>
          <a:endParaRPr lang="en-US"/>
        </a:p>
      </dgm:t>
    </dgm:pt>
    <dgm:pt modelId="{902A31DB-9F3C-4435-BCF4-1F789D522B1E}">
      <dgm:prSet phldrT="[Text]" custT="1"/>
      <dgm:spPr/>
      <dgm:t>
        <a:bodyPr/>
        <a:lstStyle/>
        <a:p>
          <a:r>
            <a:rPr lang="fr-BE" sz="900"/>
            <a:t>Module 1</a:t>
          </a:r>
          <a:br>
            <a:rPr lang="fr-BE" sz="900"/>
          </a:br>
          <a:r>
            <a:rPr lang="fr-BE" sz="900"/>
            <a:t>3 weeks</a:t>
          </a:r>
          <a:endParaRPr lang="en-US" sz="900" dirty="0"/>
        </a:p>
      </dgm:t>
    </dgm:pt>
    <dgm:pt modelId="{88617B1A-DBDF-4C7D-A589-50B3484FC0B9}" type="parTrans" cxnId="{B35A5011-F769-4C12-9066-2828ED05CB0E}">
      <dgm:prSet/>
      <dgm:spPr/>
      <dgm:t>
        <a:bodyPr/>
        <a:lstStyle/>
        <a:p>
          <a:endParaRPr lang="en-US"/>
        </a:p>
      </dgm:t>
    </dgm:pt>
    <dgm:pt modelId="{7E8F23EE-F934-4ABB-B2CC-9455714A8884}" type="sibTrans" cxnId="{B35A5011-F769-4C12-9066-2828ED05CB0E}">
      <dgm:prSet/>
      <dgm:spPr/>
      <dgm:t>
        <a:bodyPr/>
        <a:lstStyle/>
        <a:p>
          <a:endParaRPr lang="en-US"/>
        </a:p>
      </dgm:t>
    </dgm:pt>
    <dgm:pt modelId="{637C786F-EB11-4870-AB23-DE93103831F5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sz="900" dirty="0" err="1"/>
            <a:t>Fieldwork</a:t>
          </a:r>
          <a:r>
            <a:rPr lang="fr-BE" sz="900" dirty="0"/>
            <a:t> 1</a:t>
          </a:r>
          <a:br>
            <a:rPr lang="fr-BE" sz="900" dirty="0"/>
          </a:br>
          <a:r>
            <a:rPr lang="fr-BE" sz="900" dirty="0"/>
            <a:t>6 </a:t>
          </a:r>
          <a:r>
            <a:rPr lang="fr-BE" sz="900" dirty="0" err="1"/>
            <a:t>weeks</a:t>
          </a:r>
          <a:endParaRPr lang="en-US" sz="900" dirty="0"/>
        </a:p>
      </dgm:t>
    </dgm:pt>
    <dgm:pt modelId="{02A9EC63-B595-45C6-9F9F-4FCE777650AB}" type="parTrans" cxnId="{0EA15F76-EBDA-4CBB-A03E-2D32351FDF72}">
      <dgm:prSet/>
      <dgm:spPr/>
      <dgm:t>
        <a:bodyPr/>
        <a:lstStyle/>
        <a:p>
          <a:endParaRPr lang="en-US"/>
        </a:p>
      </dgm:t>
    </dgm:pt>
    <dgm:pt modelId="{A9B63E82-CF99-4FB2-A2F3-59A69FB3E081}" type="sibTrans" cxnId="{0EA15F76-EBDA-4CBB-A03E-2D32351FDF72}">
      <dgm:prSet/>
      <dgm:spPr/>
      <dgm:t>
        <a:bodyPr/>
        <a:lstStyle/>
        <a:p>
          <a:endParaRPr lang="en-US"/>
        </a:p>
      </dgm:t>
    </dgm:pt>
    <dgm:pt modelId="{8BEB13D0-3CC0-487C-B205-9A98AB8E48E6}">
      <dgm:prSet phldrT="[Text]" custT="1"/>
      <dgm:spPr/>
      <dgm:t>
        <a:bodyPr/>
        <a:lstStyle/>
        <a:p>
          <a:r>
            <a:rPr lang="fr-BE" sz="1400" b="1" dirty="0" err="1"/>
            <a:t>Semester</a:t>
          </a:r>
          <a:r>
            <a:rPr lang="fr-BE" sz="1400" b="1" dirty="0"/>
            <a:t> 2</a:t>
          </a:r>
          <a:endParaRPr lang="en-US" sz="1400" b="1" dirty="0"/>
        </a:p>
      </dgm:t>
    </dgm:pt>
    <dgm:pt modelId="{74CB765A-36C6-4F49-88CD-5E7A5E9BC7DB}" type="parTrans" cxnId="{29A83F34-F187-4777-B7C1-4E79024ACA00}">
      <dgm:prSet/>
      <dgm:spPr/>
      <dgm:t>
        <a:bodyPr/>
        <a:lstStyle/>
        <a:p>
          <a:endParaRPr lang="en-US"/>
        </a:p>
      </dgm:t>
    </dgm:pt>
    <dgm:pt modelId="{49E9DE1E-6322-4A47-BB7F-B992C4D5F156}" type="sibTrans" cxnId="{29A83F34-F187-4777-B7C1-4E79024ACA00}">
      <dgm:prSet/>
      <dgm:spPr/>
      <dgm:t>
        <a:bodyPr/>
        <a:lstStyle/>
        <a:p>
          <a:endParaRPr lang="en-US"/>
        </a:p>
      </dgm:t>
    </dgm:pt>
    <dgm:pt modelId="{A12410E9-10EC-4CD8-9731-50E4FDD86965}">
      <dgm:prSet phldrT="[Text]"/>
      <dgm:spPr/>
      <dgm:t>
        <a:bodyPr/>
        <a:lstStyle/>
        <a:p>
          <a:r>
            <a:rPr lang="fr-BE"/>
            <a:t>Module 3</a:t>
          </a:r>
          <a:br>
            <a:rPr lang="fr-BE"/>
          </a:br>
          <a:r>
            <a:rPr lang="fr-BE"/>
            <a:t>3 weeks</a:t>
          </a:r>
          <a:endParaRPr lang="en-US" dirty="0"/>
        </a:p>
      </dgm:t>
    </dgm:pt>
    <dgm:pt modelId="{1EB16985-BF36-4700-A431-6C36ADC65BB2}" type="parTrans" cxnId="{89EACECC-EA9A-40FF-80E2-33C8D0A6E26D}">
      <dgm:prSet/>
      <dgm:spPr/>
      <dgm:t>
        <a:bodyPr/>
        <a:lstStyle/>
        <a:p>
          <a:endParaRPr lang="en-US"/>
        </a:p>
      </dgm:t>
    </dgm:pt>
    <dgm:pt modelId="{1A1BE4C7-CF7C-4AEC-B398-266B96523E3A}" type="sibTrans" cxnId="{89EACECC-EA9A-40FF-80E2-33C8D0A6E26D}">
      <dgm:prSet/>
      <dgm:spPr/>
      <dgm:t>
        <a:bodyPr/>
        <a:lstStyle/>
        <a:p>
          <a:endParaRPr lang="en-US"/>
        </a:p>
      </dgm:t>
    </dgm:pt>
    <dgm:pt modelId="{16EE3A12-D4E6-494A-9A80-EEBC108491D6}">
      <dgm:prSet phldrT="[Text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 err="1"/>
            <a:t>Fieldwork</a:t>
          </a:r>
          <a:r>
            <a:rPr lang="fr-BE" dirty="0"/>
            <a:t> 2</a:t>
          </a:r>
          <a:br>
            <a:rPr lang="fr-BE" dirty="0"/>
          </a:br>
          <a:r>
            <a:rPr lang="fr-BE" dirty="0"/>
            <a:t>6 </a:t>
          </a:r>
          <a:r>
            <a:rPr lang="fr-BE" dirty="0" err="1"/>
            <a:t>weeks</a:t>
          </a:r>
          <a:endParaRPr lang="en-US" dirty="0"/>
        </a:p>
      </dgm:t>
    </dgm:pt>
    <dgm:pt modelId="{61578044-6E77-4FBE-9B3B-5B47A3B89A91}" type="parTrans" cxnId="{9652B9F7-A49D-47F7-83F8-06E6247D31DC}">
      <dgm:prSet/>
      <dgm:spPr/>
      <dgm:t>
        <a:bodyPr/>
        <a:lstStyle/>
        <a:p>
          <a:endParaRPr lang="en-US"/>
        </a:p>
      </dgm:t>
    </dgm:pt>
    <dgm:pt modelId="{99DCE29F-7E5E-4DE5-97A2-9E5F708D381C}" type="sibTrans" cxnId="{9652B9F7-A49D-47F7-83F8-06E6247D31DC}">
      <dgm:prSet/>
      <dgm:spPr/>
      <dgm:t>
        <a:bodyPr/>
        <a:lstStyle/>
        <a:p>
          <a:endParaRPr lang="en-US"/>
        </a:p>
      </dgm:t>
    </dgm:pt>
    <dgm:pt modelId="{4DBCAAF7-B4F2-41F2-88B8-502C46C94014}">
      <dgm:prSet phldrT="[Text]" custT="1"/>
      <dgm:spPr/>
      <dgm:t>
        <a:bodyPr/>
        <a:lstStyle/>
        <a:p>
          <a:r>
            <a:rPr lang="fr-BE" sz="1400" b="1" dirty="0" err="1"/>
            <a:t>Summer</a:t>
          </a:r>
          <a:endParaRPr lang="en-US" sz="1400" b="1" dirty="0"/>
        </a:p>
      </dgm:t>
    </dgm:pt>
    <dgm:pt modelId="{0EEE936B-BD28-454B-B637-F3A4D6EFFF6F}" type="parTrans" cxnId="{D969C208-0EBD-48D6-B739-FFB7B23085E9}">
      <dgm:prSet/>
      <dgm:spPr/>
      <dgm:t>
        <a:bodyPr/>
        <a:lstStyle/>
        <a:p>
          <a:endParaRPr lang="en-US"/>
        </a:p>
      </dgm:t>
    </dgm:pt>
    <dgm:pt modelId="{B64C23A5-FD48-4DCB-9487-DE32AB4095F2}" type="sibTrans" cxnId="{D969C208-0EBD-48D6-B739-FFB7B23085E9}">
      <dgm:prSet/>
      <dgm:spPr/>
      <dgm:t>
        <a:bodyPr/>
        <a:lstStyle/>
        <a:p>
          <a:endParaRPr lang="en-US"/>
        </a:p>
      </dgm:t>
    </dgm:pt>
    <dgm:pt modelId="{D55A6FDB-1E40-4671-9D7C-A4FDA6C4346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BE" dirty="0" err="1"/>
            <a:t>Summer</a:t>
          </a:r>
          <a:r>
            <a:rPr lang="fr-BE" dirty="0"/>
            <a:t> </a:t>
          </a:r>
          <a:r>
            <a:rPr lang="fr-BE" dirty="0" err="1"/>
            <a:t>recession</a:t>
          </a:r>
          <a:endParaRPr lang="en-US" dirty="0"/>
        </a:p>
      </dgm:t>
    </dgm:pt>
    <dgm:pt modelId="{CE77C27F-E634-4C49-A689-5879B49B457C}" type="parTrans" cxnId="{ABB2C187-A413-472B-AD5C-D1897BDC9AAC}">
      <dgm:prSet/>
      <dgm:spPr/>
      <dgm:t>
        <a:bodyPr/>
        <a:lstStyle/>
        <a:p>
          <a:endParaRPr lang="en-US"/>
        </a:p>
      </dgm:t>
    </dgm:pt>
    <dgm:pt modelId="{489FD583-F305-41FC-A05A-4AEC80D16BFF}" type="sibTrans" cxnId="{ABB2C187-A413-472B-AD5C-D1897BDC9AAC}">
      <dgm:prSet/>
      <dgm:spPr/>
      <dgm:t>
        <a:bodyPr/>
        <a:lstStyle/>
        <a:p>
          <a:endParaRPr lang="en-US"/>
        </a:p>
      </dgm:t>
    </dgm:pt>
    <dgm:pt modelId="{09E9D5F3-E165-46BF-B7E7-A6D4E5965F3D}">
      <dgm:prSet phldrT="[Text]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fr-BE" dirty="0" err="1"/>
            <a:t>Examinations</a:t>
          </a:r>
          <a:r>
            <a:rPr lang="fr-BE" dirty="0"/>
            <a:t> (</a:t>
          </a:r>
          <a:r>
            <a:rPr lang="fr-BE" dirty="0" err="1"/>
            <a:t>resit</a:t>
          </a:r>
          <a:r>
            <a:rPr lang="fr-BE" dirty="0"/>
            <a:t>) &amp; Permanent Evaluation</a:t>
          </a:r>
          <a:br>
            <a:rPr lang="fr-BE" dirty="0"/>
          </a:br>
          <a:r>
            <a:rPr lang="fr-BE" dirty="0"/>
            <a:t>2 </a:t>
          </a:r>
          <a:r>
            <a:rPr lang="fr-BE" dirty="0" err="1"/>
            <a:t>weeks</a:t>
          </a:r>
          <a:endParaRPr lang="en-US" dirty="0"/>
        </a:p>
      </dgm:t>
    </dgm:pt>
    <dgm:pt modelId="{8FCA5D6A-4345-416E-A9B3-A04E1ACEFDBA}" type="parTrans" cxnId="{B46334DF-1F35-42A3-9355-0121AA0AEA6D}">
      <dgm:prSet/>
      <dgm:spPr/>
      <dgm:t>
        <a:bodyPr/>
        <a:lstStyle/>
        <a:p>
          <a:endParaRPr lang="en-US"/>
        </a:p>
      </dgm:t>
    </dgm:pt>
    <dgm:pt modelId="{9AF374CA-FC61-44AB-8FAD-E385421F66E7}" type="sibTrans" cxnId="{B46334DF-1F35-42A3-9355-0121AA0AEA6D}">
      <dgm:prSet/>
      <dgm:spPr/>
      <dgm:t>
        <a:bodyPr/>
        <a:lstStyle/>
        <a:p>
          <a:endParaRPr lang="en-US"/>
        </a:p>
      </dgm:t>
    </dgm:pt>
    <dgm:pt modelId="{90C2D867-7DFB-4423-95EE-B8323CADB0DF}">
      <dgm:prSet custT="1"/>
      <dgm:spPr/>
      <dgm:t>
        <a:bodyPr/>
        <a:lstStyle/>
        <a:p>
          <a:r>
            <a:rPr lang="fr-BE" sz="900"/>
            <a:t>Module 2</a:t>
          </a:r>
          <a:br>
            <a:rPr lang="fr-BE" sz="900"/>
          </a:br>
          <a:r>
            <a:rPr lang="fr-BE" sz="900"/>
            <a:t>3 weeks</a:t>
          </a:r>
          <a:endParaRPr lang="en-US" sz="900" dirty="0"/>
        </a:p>
      </dgm:t>
    </dgm:pt>
    <dgm:pt modelId="{0D9DF0D3-F45D-4897-BF66-93C0C466202C}" type="parTrans" cxnId="{52E53CBB-AB14-4D46-81E4-302BE29BD2D5}">
      <dgm:prSet/>
      <dgm:spPr/>
      <dgm:t>
        <a:bodyPr/>
        <a:lstStyle/>
        <a:p>
          <a:endParaRPr lang="en-US"/>
        </a:p>
      </dgm:t>
    </dgm:pt>
    <dgm:pt modelId="{65D70742-F966-45C4-9DFE-F081FB6F6E49}" type="sibTrans" cxnId="{52E53CBB-AB14-4D46-81E4-302BE29BD2D5}">
      <dgm:prSet/>
      <dgm:spPr/>
      <dgm:t>
        <a:bodyPr/>
        <a:lstStyle/>
        <a:p>
          <a:endParaRPr lang="en-US"/>
        </a:p>
      </dgm:t>
    </dgm:pt>
    <dgm:pt modelId="{0CB3928B-A427-4F6D-9E42-D03ACA5F7E14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fr-BE" sz="800" dirty="0" err="1"/>
            <a:t>Examinations</a:t>
          </a:r>
          <a:r>
            <a:rPr lang="fr-BE" sz="800" dirty="0"/>
            <a:t> &amp; permanent Evaluation</a:t>
          </a:r>
          <a:br>
            <a:rPr lang="fr-BE" sz="800" dirty="0"/>
          </a:br>
          <a:r>
            <a:rPr lang="fr-BE" sz="800" dirty="0"/>
            <a:t>2 </a:t>
          </a:r>
          <a:r>
            <a:rPr lang="fr-BE" sz="800" dirty="0" err="1"/>
            <a:t>weeks</a:t>
          </a:r>
          <a:endParaRPr lang="en-US" sz="800" dirty="0"/>
        </a:p>
      </dgm:t>
    </dgm:pt>
    <dgm:pt modelId="{654C71A3-EC5E-49D6-BC9A-9A834BE2D986}" type="parTrans" cxnId="{93997CB1-371C-49D0-916C-16D6EBE8FFDE}">
      <dgm:prSet/>
      <dgm:spPr/>
      <dgm:t>
        <a:bodyPr/>
        <a:lstStyle/>
        <a:p>
          <a:endParaRPr lang="en-US"/>
        </a:p>
      </dgm:t>
    </dgm:pt>
    <dgm:pt modelId="{6880D2E5-A822-42BF-8E44-D7B727332D6B}" type="sibTrans" cxnId="{93997CB1-371C-49D0-916C-16D6EBE8FFDE}">
      <dgm:prSet/>
      <dgm:spPr/>
      <dgm:t>
        <a:bodyPr/>
        <a:lstStyle/>
        <a:p>
          <a:endParaRPr lang="en-US"/>
        </a:p>
      </dgm:t>
    </dgm:pt>
    <dgm:pt modelId="{179E535D-0245-4C71-83AA-7C9E574DA47D}">
      <dgm:prSet/>
      <dgm:spPr/>
      <dgm:t>
        <a:bodyPr/>
        <a:lstStyle/>
        <a:p>
          <a:r>
            <a:rPr lang="fr-BE"/>
            <a:t>Module 4</a:t>
          </a:r>
          <a:br>
            <a:rPr lang="fr-BE"/>
          </a:br>
          <a:r>
            <a:rPr lang="fr-BE"/>
            <a:t>3 weeks</a:t>
          </a:r>
          <a:endParaRPr lang="en-US" dirty="0"/>
        </a:p>
      </dgm:t>
    </dgm:pt>
    <dgm:pt modelId="{32A7D3BF-B637-443E-B788-4D75A0CEF848}" type="parTrans" cxnId="{C5E45587-B833-49DE-8910-109045CED567}">
      <dgm:prSet/>
      <dgm:spPr/>
      <dgm:t>
        <a:bodyPr/>
        <a:lstStyle/>
        <a:p>
          <a:endParaRPr lang="en-US"/>
        </a:p>
      </dgm:t>
    </dgm:pt>
    <dgm:pt modelId="{B7EBAE8D-CAC8-49C1-8B48-31CA7062BF36}" type="sibTrans" cxnId="{C5E45587-B833-49DE-8910-109045CED567}">
      <dgm:prSet/>
      <dgm:spPr/>
      <dgm:t>
        <a:bodyPr/>
        <a:lstStyle/>
        <a:p>
          <a:endParaRPr lang="en-US"/>
        </a:p>
      </dgm:t>
    </dgm:pt>
    <dgm:pt modelId="{471B518F-C95E-4AC6-861B-1209BB8213AE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 err="1"/>
            <a:t>Fieldwork</a:t>
          </a:r>
          <a:r>
            <a:rPr lang="fr-BE" dirty="0"/>
            <a:t> 3</a:t>
          </a:r>
          <a:br>
            <a:rPr lang="fr-BE" dirty="0"/>
          </a:br>
          <a:r>
            <a:rPr lang="fr-BE" dirty="0"/>
            <a:t>4 </a:t>
          </a:r>
          <a:r>
            <a:rPr lang="fr-BE" dirty="0" err="1"/>
            <a:t>weeks</a:t>
          </a:r>
          <a:endParaRPr lang="en-US" dirty="0"/>
        </a:p>
      </dgm:t>
    </dgm:pt>
    <dgm:pt modelId="{C9552241-0D70-4C90-A32F-EF7A34CF6F9C}" type="parTrans" cxnId="{4BFE189C-A356-4EBE-93E8-1958D742B8CA}">
      <dgm:prSet/>
      <dgm:spPr/>
      <dgm:t>
        <a:bodyPr/>
        <a:lstStyle/>
        <a:p>
          <a:endParaRPr lang="en-US"/>
        </a:p>
      </dgm:t>
    </dgm:pt>
    <dgm:pt modelId="{C137A696-4129-4A05-A6AC-AF39C8C5E016}" type="sibTrans" cxnId="{4BFE189C-A356-4EBE-93E8-1958D742B8CA}">
      <dgm:prSet/>
      <dgm:spPr/>
      <dgm:t>
        <a:bodyPr/>
        <a:lstStyle/>
        <a:p>
          <a:endParaRPr lang="en-US"/>
        </a:p>
      </dgm:t>
    </dgm:pt>
    <dgm:pt modelId="{DF997A03-B7E3-42CE-9092-EE5D42E91EAB}">
      <dgm:prSet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fr-BE" dirty="0" err="1"/>
            <a:t>Integrated</a:t>
          </a:r>
          <a:r>
            <a:rPr lang="fr-BE" dirty="0"/>
            <a:t> </a:t>
          </a:r>
          <a:r>
            <a:rPr lang="fr-BE" dirty="0" err="1"/>
            <a:t>Fieldwork</a:t>
          </a:r>
          <a:r>
            <a:rPr lang="fr-BE" dirty="0"/>
            <a:t/>
          </a:r>
          <a:br>
            <a:rPr lang="fr-BE" dirty="0"/>
          </a:br>
          <a:r>
            <a:rPr lang="fr-BE" dirty="0"/>
            <a:t>4 </a:t>
          </a:r>
          <a:r>
            <a:rPr lang="fr-BE" dirty="0" err="1"/>
            <a:t>weeks</a:t>
          </a:r>
          <a:endParaRPr lang="en-US" dirty="0"/>
        </a:p>
      </dgm:t>
    </dgm:pt>
    <dgm:pt modelId="{66BEAFED-BE1B-44B2-A68D-FEB653F62E86}" type="parTrans" cxnId="{B6921332-4DDE-4AA2-8695-9BA1DE60D2C8}">
      <dgm:prSet/>
      <dgm:spPr/>
      <dgm:t>
        <a:bodyPr/>
        <a:lstStyle/>
        <a:p>
          <a:endParaRPr lang="en-US"/>
        </a:p>
      </dgm:t>
    </dgm:pt>
    <dgm:pt modelId="{E8A374A2-69AD-411A-9050-7D538239EE1D}" type="sibTrans" cxnId="{B6921332-4DDE-4AA2-8695-9BA1DE60D2C8}">
      <dgm:prSet/>
      <dgm:spPr/>
      <dgm:t>
        <a:bodyPr/>
        <a:lstStyle/>
        <a:p>
          <a:endParaRPr lang="en-US"/>
        </a:p>
      </dgm:t>
    </dgm:pt>
    <dgm:pt modelId="{9167725C-A8BC-4CCB-B683-D13199D9C9B3}">
      <dgm:prSet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dirty="0" err="1"/>
            <a:t>Study</a:t>
          </a:r>
          <a:r>
            <a:rPr lang="fr-BE" dirty="0"/>
            <a:t> Time </a:t>
          </a:r>
        </a:p>
        <a:p>
          <a:r>
            <a:rPr lang="fr-BE" dirty="0"/>
            <a:t>And </a:t>
          </a:r>
          <a:r>
            <a:rPr lang="fr-BE" dirty="0" err="1"/>
            <a:t>revision</a:t>
          </a:r>
          <a:r>
            <a:rPr lang="fr-BE" dirty="0"/>
            <a:t> </a:t>
          </a:r>
          <a:r>
            <a:rPr lang="fr-BE" dirty="0" err="1"/>
            <a:t>week</a:t>
          </a:r>
          <a:r>
            <a:rPr lang="fr-BE" dirty="0"/>
            <a:t/>
          </a:r>
          <a:br>
            <a:rPr lang="fr-BE" dirty="0"/>
          </a:br>
          <a:r>
            <a:rPr lang="fr-BE" dirty="0"/>
            <a:t>3 </a:t>
          </a:r>
          <a:r>
            <a:rPr lang="fr-BE" dirty="0" err="1"/>
            <a:t>weeks</a:t>
          </a:r>
          <a:endParaRPr lang="en-US" dirty="0"/>
        </a:p>
      </dgm:t>
    </dgm:pt>
    <dgm:pt modelId="{0F5C2D54-9D80-4499-957D-8D2A22032162}" type="parTrans" cxnId="{D24F4710-5793-43F9-ACB8-C55A17B991A1}">
      <dgm:prSet/>
      <dgm:spPr/>
      <dgm:t>
        <a:bodyPr/>
        <a:lstStyle/>
        <a:p>
          <a:endParaRPr lang="en-US"/>
        </a:p>
      </dgm:t>
    </dgm:pt>
    <dgm:pt modelId="{3D657E08-F96D-44F6-A9CD-D49020D3A961}" type="sibTrans" cxnId="{D24F4710-5793-43F9-ACB8-C55A17B991A1}">
      <dgm:prSet/>
      <dgm:spPr/>
      <dgm:t>
        <a:bodyPr/>
        <a:lstStyle/>
        <a:p>
          <a:endParaRPr lang="en-US"/>
        </a:p>
      </dgm:t>
    </dgm:pt>
    <dgm:pt modelId="{D4114995-6DF7-40EE-8123-71C0AD1EF802}">
      <dgm:prSet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fr-BE" dirty="0" err="1"/>
            <a:t>Examinations</a:t>
          </a:r>
          <a:r>
            <a:rPr lang="fr-BE" dirty="0"/>
            <a:t> &amp; Permanent Evaluation</a:t>
          </a:r>
          <a:br>
            <a:rPr lang="fr-BE" dirty="0"/>
          </a:br>
          <a:r>
            <a:rPr lang="fr-BE" dirty="0"/>
            <a:t>2 </a:t>
          </a:r>
          <a:r>
            <a:rPr lang="fr-BE" dirty="0" err="1"/>
            <a:t>weeks</a:t>
          </a:r>
          <a:endParaRPr lang="en-US" dirty="0"/>
        </a:p>
      </dgm:t>
    </dgm:pt>
    <dgm:pt modelId="{5EE41C9C-8CDB-44E5-AAC3-65BAA652724C}" type="parTrans" cxnId="{FB7FA24E-67EE-4BAD-B478-FB1CBBB29E94}">
      <dgm:prSet/>
      <dgm:spPr/>
      <dgm:t>
        <a:bodyPr/>
        <a:lstStyle/>
        <a:p>
          <a:endParaRPr lang="en-US"/>
        </a:p>
      </dgm:t>
    </dgm:pt>
    <dgm:pt modelId="{DC10FFAC-B562-4BB6-9649-1685338FD5FF}" type="sibTrans" cxnId="{FB7FA24E-67EE-4BAD-B478-FB1CBBB29E94}">
      <dgm:prSet/>
      <dgm:spPr/>
      <dgm:t>
        <a:bodyPr/>
        <a:lstStyle/>
        <a:p>
          <a:endParaRPr lang="en-US"/>
        </a:p>
      </dgm:t>
    </dgm:pt>
    <dgm:pt modelId="{0C822E25-3F33-4CB0-8F77-0BBC2087CA98}">
      <dgm:prSet phldrT="[Text]" custT="1"/>
      <dgm:spPr/>
      <dgm:t>
        <a:bodyPr/>
        <a:lstStyle/>
        <a:p>
          <a:r>
            <a:rPr lang="fr-BE" sz="1400" b="1"/>
            <a:t>Certificate B</a:t>
          </a:r>
          <a:endParaRPr lang="en-US" sz="1400" b="1" dirty="0"/>
        </a:p>
      </dgm:t>
    </dgm:pt>
    <dgm:pt modelId="{77297D1E-D809-4E50-9A7C-F3D2986F480F}" type="parTrans" cxnId="{257ED77F-19DE-465F-A05B-89BB51484355}">
      <dgm:prSet/>
      <dgm:spPr/>
      <dgm:t>
        <a:bodyPr/>
        <a:lstStyle/>
        <a:p>
          <a:endParaRPr lang="en-US"/>
        </a:p>
      </dgm:t>
    </dgm:pt>
    <dgm:pt modelId="{925E84F1-9D01-4F97-95DF-5181DD12FFB7}" type="sibTrans" cxnId="{257ED77F-19DE-465F-A05B-89BB51484355}">
      <dgm:prSet/>
      <dgm:spPr/>
      <dgm:t>
        <a:bodyPr/>
        <a:lstStyle/>
        <a:p>
          <a:endParaRPr lang="en-US"/>
        </a:p>
      </dgm:t>
    </dgm:pt>
    <dgm:pt modelId="{C466032B-3ACD-4875-83B3-1E2192ECB603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fr-BE" sz="900" dirty="0" err="1"/>
            <a:t>Study</a:t>
          </a:r>
          <a:r>
            <a:rPr lang="fr-BE" sz="900" dirty="0"/>
            <a:t> Time</a:t>
          </a:r>
          <a:br>
            <a:rPr lang="fr-BE" sz="900" dirty="0"/>
          </a:br>
          <a:r>
            <a:rPr lang="fr-BE" sz="900" dirty="0"/>
            <a:t>2 </a:t>
          </a:r>
          <a:r>
            <a:rPr lang="fr-BE" sz="900" dirty="0" err="1"/>
            <a:t>weeks</a:t>
          </a:r>
          <a:endParaRPr lang="en-US" sz="900" dirty="0"/>
        </a:p>
      </dgm:t>
    </dgm:pt>
    <dgm:pt modelId="{284F6896-5F28-4119-BE90-2DF8528DB03E}" type="parTrans" cxnId="{310CCFA3-9207-4D07-948E-12393FA3FA47}">
      <dgm:prSet/>
      <dgm:spPr/>
      <dgm:t>
        <a:bodyPr/>
        <a:lstStyle/>
        <a:p>
          <a:endParaRPr lang="en-US"/>
        </a:p>
      </dgm:t>
    </dgm:pt>
    <dgm:pt modelId="{BC3A47FA-B521-4A49-93D6-E45F44E285DD}" type="sibTrans" cxnId="{310CCFA3-9207-4D07-948E-12393FA3FA47}">
      <dgm:prSet/>
      <dgm:spPr/>
      <dgm:t>
        <a:bodyPr/>
        <a:lstStyle/>
        <a:p>
          <a:endParaRPr lang="en-US"/>
        </a:p>
      </dgm:t>
    </dgm:pt>
    <dgm:pt modelId="{114CBAC0-1813-4BFB-B9B2-104A8E040838}" type="pres">
      <dgm:prSet presAssocID="{F0FCED89-6241-4A67-8D9D-1D76A5D49C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60FBCCC-153B-4E4C-A497-608710255F77}" type="pres">
      <dgm:prSet presAssocID="{0C822E25-3F33-4CB0-8F77-0BBC2087CA98}" presName="boxAndChildren" presStyleCnt="0"/>
      <dgm:spPr/>
    </dgm:pt>
    <dgm:pt modelId="{4225E4BF-7D8C-49D8-8699-47E200E27B1E}" type="pres">
      <dgm:prSet presAssocID="{0C822E25-3F33-4CB0-8F77-0BBC2087CA98}" presName="parentTextBox" presStyleLbl="node1" presStyleIdx="0" presStyleCnt="4" custScaleY="40491" custLinFactNeighborX="6397" custLinFactNeighborY="-795"/>
      <dgm:spPr/>
      <dgm:t>
        <a:bodyPr/>
        <a:lstStyle/>
        <a:p>
          <a:endParaRPr lang="en-GB"/>
        </a:p>
      </dgm:t>
    </dgm:pt>
    <dgm:pt modelId="{6604A786-2302-43FB-8187-5B7FE52C1976}" type="pres">
      <dgm:prSet presAssocID="{B64C23A5-FD48-4DCB-9487-DE32AB4095F2}" presName="sp" presStyleCnt="0"/>
      <dgm:spPr/>
    </dgm:pt>
    <dgm:pt modelId="{D97913F4-1B92-4A39-82CA-B4A9C996226D}" type="pres">
      <dgm:prSet presAssocID="{4DBCAAF7-B4F2-41F2-88B8-502C46C94014}" presName="arrowAndChildren" presStyleCnt="0"/>
      <dgm:spPr/>
    </dgm:pt>
    <dgm:pt modelId="{5D5C921D-5032-4279-8D8A-BAD7898A587A}" type="pres">
      <dgm:prSet presAssocID="{4DBCAAF7-B4F2-41F2-88B8-502C46C94014}" presName="parentTextArrow" presStyleLbl="node1" presStyleIdx="0" presStyleCnt="4"/>
      <dgm:spPr/>
      <dgm:t>
        <a:bodyPr/>
        <a:lstStyle/>
        <a:p>
          <a:endParaRPr lang="en-GB"/>
        </a:p>
      </dgm:t>
    </dgm:pt>
    <dgm:pt modelId="{3CC1A4A6-22DC-4777-B200-6DE8A242D786}" type="pres">
      <dgm:prSet presAssocID="{4DBCAAF7-B4F2-41F2-88B8-502C46C94014}" presName="arrow" presStyleLbl="node1" presStyleIdx="1" presStyleCnt="4" custScaleY="73704"/>
      <dgm:spPr/>
      <dgm:t>
        <a:bodyPr/>
        <a:lstStyle/>
        <a:p>
          <a:endParaRPr lang="en-GB"/>
        </a:p>
      </dgm:t>
    </dgm:pt>
    <dgm:pt modelId="{75406635-B980-4FBB-B1D0-089914088CCC}" type="pres">
      <dgm:prSet presAssocID="{4DBCAAF7-B4F2-41F2-88B8-502C46C94014}" presName="descendantArrow" presStyleCnt="0"/>
      <dgm:spPr/>
    </dgm:pt>
    <dgm:pt modelId="{5BFA4E4E-AD0D-41EC-AFE0-7D1E8936DCBD}" type="pres">
      <dgm:prSet presAssocID="{D55A6FDB-1E40-4671-9D7C-A4FDA6C43462}" presName="childTextArrow" presStyleLbl="fgAccFollowNode1" presStyleIdx="0" presStyleCnt="14" custScaleY="753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E7A08D-8B67-4178-B43E-461C1362A917}" type="pres">
      <dgm:prSet presAssocID="{09E9D5F3-E165-46BF-B7E7-A6D4E5965F3D}" presName="childTextArrow" presStyleLbl="fgAccFollowNode1" presStyleIdx="1" presStyleCnt="14" custScaleY="753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50C2C1-225E-4FF4-ADFB-211F02F1DBEE}" type="pres">
      <dgm:prSet presAssocID="{49E9DE1E-6322-4A47-BB7F-B992C4D5F156}" presName="sp" presStyleCnt="0"/>
      <dgm:spPr/>
    </dgm:pt>
    <dgm:pt modelId="{ACB0F9B2-CA53-43E7-81E0-0C8E0E2AB7FB}" type="pres">
      <dgm:prSet presAssocID="{8BEB13D0-3CC0-487C-B205-9A98AB8E48E6}" presName="arrowAndChildren" presStyleCnt="0"/>
      <dgm:spPr/>
    </dgm:pt>
    <dgm:pt modelId="{4DB7EDC0-3878-44C0-9F71-A3798406EDE6}" type="pres">
      <dgm:prSet presAssocID="{8BEB13D0-3CC0-487C-B205-9A98AB8E48E6}" presName="parentTextArrow" presStyleLbl="node1" presStyleIdx="1" presStyleCnt="4"/>
      <dgm:spPr/>
      <dgm:t>
        <a:bodyPr/>
        <a:lstStyle/>
        <a:p>
          <a:endParaRPr lang="en-GB"/>
        </a:p>
      </dgm:t>
    </dgm:pt>
    <dgm:pt modelId="{AAF10A09-B908-4273-BB92-F104E885CA86}" type="pres">
      <dgm:prSet presAssocID="{8BEB13D0-3CC0-487C-B205-9A98AB8E48E6}" presName="arrow" presStyleLbl="node1" presStyleIdx="2" presStyleCnt="4"/>
      <dgm:spPr/>
      <dgm:t>
        <a:bodyPr/>
        <a:lstStyle/>
        <a:p>
          <a:endParaRPr lang="en-GB"/>
        </a:p>
      </dgm:t>
    </dgm:pt>
    <dgm:pt modelId="{F63D6BE9-7F24-40CC-AF70-25C931916D55}" type="pres">
      <dgm:prSet presAssocID="{8BEB13D0-3CC0-487C-B205-9A98AB8E48E6}" presName="descendantArrow" presStyleCnt="0"/>
      <dgm:spPr/>
    </dgm:pt>
    <dgm:pt modelId="{E32FB8F2-D1AD-46BA-9BEE-324AC3153EBE}" type="pres">
      <dgm:prSet presAssocID="{A12410E9-10EC-4CD8-9731-50E4FDD86965}" presName="childTextArrow" presStyleLbl="fgAccFollowNode1" presStyleIdx="2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DF07C29-523B-4859-978A-D7858B8AF9FE}" type="pres">
      <dgm:prSet presAssocID="{16EE3A12-D4E6-494A-9A80-EEBC108491D6}" presName="childTextArrow" presStyleLbl="fgAccFollowNode1" presStyleIdx="3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F95D7-7B66-4ADB-BC48-F7BD80573A5C}" type="pres">
      <dgm:prSet presAssocID="{179E535D-0245-4C71-83AA-7C9E574DA47D}" presName="childTextArrow" presStyleLbl="fgAccFollowNode1" presStyleIdx="4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95A6CE-8034-4DBA-8273-DBEF8803A93E}" type="pres">
      <dgm:prSet presAssocID="{471B518F-C95E-4AC6-861B-1209BB8213AE}" presName="childTextArrow" presStyleLbl="fgAccFollowNode1" presStyleIdx="5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72E59B-2C39-4F59-9E39-A64DB1AF202E}" type="pres">
      <dgm:prSet presAssocID="{DF997A03-B7E3-42CE-9092-EE5D42E91EAB}" presName="childTextArrow" presStyleLbl="fgAccFollowNode1" presStyleIdx="6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7644B4-D6C5-43E4-B3D8-CD08EC22264B}" type="pres">
      <dgm:prSet presAssocID="{9167725C-A8BC-4CCB-B683-D13199D9C9B3}" presName="childTextArrow" presStyleLbl="fgAccFollowNode1" presStyleIdx="7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019ED3-BC3F-42F8-9CFF-95A9EB82C317}" type="pres">
      <dgm:prSet presAssocID="{D4114995-6DF7-40EE-8123-71C0AD1EF802}" presName="childTextArrow" presStyleLbl="fgAccFollowNode1" presStyleIdx="8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219A02-F592-4863-88B5-E7F18C7C596A}" type="pres">
      <dgm:prSet presAssocID="{995D47CA-E21B-4AF9-8861-E99AE87C9438}" presName="sp" presStyleCnt="0"/>
      <dgm:spPr/>
    </dgm:pt>
    <dgm:pt modelId="{A46F333E-ACE7-465B-A66A-24D270010A09}" type="pres">
      <dgm:prSet presAssocID="{7E262061-721C-4887-8B55-D212EDC20403}" presName="arrowAndChildren" presStyleCnt="0"/>
      <dgm:spPr/>
    </dgm:pt>
    <dgm:pt modelId="{8D429012-699F-415E-A624-CD2C4FDF491B}" type="pres">
      <dgm:prSet presAssocID="{7E262061-721C-4887-8B55-D212EDC20403}" presName="parentTextArrow" presStyleLbl="node1" presStyleIdx="2" presStyleCnt="4"/>
      <dgm:spPr/>
      <dgm:t>
        <a:bodyPr/>
        <a:lstStyle/>
        <a:p>
          <a:endParaRPr lang="en-GB"/>
        </a:p>
      </dgm:t>
    </dgm:pt>
    <dgm:pt modelId="{19577F3B-827E-4A82-969B-3F5DE1A4075D}" type="pres">
      <dgm:prSet presAssocID="{7E262061-721C-4887-8B55-D212EDC20403}" presName="arrow" presStyleLbl="node1" presStyleIdx="3" presStyleCnt="4" custLinFactNeighborX="32" custLinFactNeighborY="414"/>
      <dgm:spPr/>
      <dgm:t>
        <a:bodyPr/>
        <a:lstStyle/>
        <a:p>
          <a:endParaRPr lang="en-GB"/>
        </a:p>
      </dgm:t>
    </dgm:pt>
    <dgm:pt modelId="{6AB0C694-5B67-4D18-8349-1FFEE29001A0}" type="pres">
      <dgm:prSet presAssocID="{7E262061-721C-4887-8B55-D212EDC20403}" presName="descendantArrow" presStyleCnt="0"/>
      <dgm:spPr/>
    </dgm:pt>
    <dgm:pt modelId="{BC91D2C4-5C67-402D-870B-4007741181D7}" type="pres">
      <dgm:prSet presAssocID="{902A31DB-9F3C-4435-BCF4-1F789D522B1E}" presName="childTextArrow" presStyleLbl="fgAccFollowNode1" presStyleIdx="9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2C7651-2A64-4ABD-82FA-929C442662D0}" type="pres">
      <dgm:prSet presAssocID="{637C786F-EB11-4870-AB23-DE93103831F5}" presName="childTextArrow" presStyleLbl="fgAccFollowNode1" presStyleIdx="10" presStyleCnt="14" custScaleX="12965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7F9FCB-E1D9-4233-8D1E-A228F4E0F160}" type="pres">
      <dgm:prSet presAssocID="{90C2D867-7DFB-4423-95EE-B8323CADB0DF}" presName="childTextArrow" presStyleLbl="fgAccFollowNode1" presStyleIdx="11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49F18D-92B9-45F3-9813-88DE74B70DF4}" type="pres">
      <dgm:prSet presAssocID="{C466032B-3ACD-4875-83B3-1E2192ECB603}" presName="childTextArrow" presStyleLbl="fgAccFollowNode1" presStyleIdx="12" presStyleCnt="14" custScaleX="680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9481C3A-1D4A-4706-8AD6-75995F3BFDEA}" type="pres">
      <dgm:prSet presAssocID="{0CB3928B-A427-4F6D-9E42-D03ACA5F7E14}" presName="childTextArrow" presStyleLbl="fgAccFollowNode1" presStyleIdx="13" presStyleCnt="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4A0FF5-2EEB-45C3-A732-B71EAF581547}" type="presOf" srcId="{D4114995-6DF7-40EE-8123-71C0AD1EF802}" destId="{D4019ED3-BC3F-42F8-9CFF-95A9EB82C317}" srcOrd="0" destOrd="0" presId="urn:microsoft.com/office/officeart/2005/8/layout/process4"/>
    <dgm:cxn modelId="{B6921332-4DDE-4AA2-8695-9BA1DE60D2C8}" srcId="{8BEB13D0-3CC0-487C-B205-9A98AB8E48E6}" destId="{DF997A03-B7E3-42CE-9092-EE5D42E91EAB}" srcOrd="4" destOrd="0" parTransId="{66BEAFED-BE1B-44B2-A68D-FEB653F62E86}" sibTransId="{E8A374A2-69AD-411A-9050-7D538239EE1D}"/>
    <dgm:cxn modelId="{28E4CC36-E8A5-4707-ABF2-DCE7C730D2FC}" type="presOf" srcId="{4DBCAAF7-B4F2-41F2-88B8-502C46C94014}" destId="{3CC1A4A6-22DC-4777-B200-6DE8A242D786}" srcOrd="1" destOrd="0" presId="urn:microsoft.com/office/officeart/2005/8/layout/process4"/>
    <dgm:cxn modelId="{9BFF47D4-64F8-4EFC-8B07-A9DEE1AF0CA8}" type="presOf" srcId="{902A31DB-9F3C-4435-BCF4-1F789D522B1E}" destId="{BC91D2C4-5C67-402D-870B-4007741181D7}" srcOrd="0" destOrd="0" presId="urn:microsoft.com/office/officeart/2005/8/layout/process4"/>
    <dgm:cxn modelId="{9652B9F7-A49D-47F7-83F8-06E6247D31DC}" srcId="{8BEB13D0-3CC0-487C-B205-9A98AB8E48E6}" destId="{16EE3A12-D4E6-494A-9A80-EEBC108491D6}" srcOrd="1" destOrd="0" parTransId="{61578044-6E77-4FBE-9B3B-5B47A3B89A91}" sibTransId="{99DCE29F-7E5E-4DE5-97A2-9E5F708D381C}"/>
    <dgm:cxn modelId="{B35A5011-F769-4C12-9066-2828ED05CB0E}" srcId="{7E262061-721C-4887-8B55-D212EDC20403}" destId="{902A31DB-9F3C-4435-BCF4-1F789D522B1E}" srcOrd="0" destOrd="0" parTransId="{88617B1A-DBDF-4C7D-A589-50B3484FC0B9}" sibTransId="{7E8F23EE-F934-4ABB-B2CC-9455714A8884}"/>
    <dgm:cxn modelId="{4BFE189C-A356-4EBE-93E8-1958D742B8CA}" srcId="{8BEB13D0-3CC0-487C-B205-9A98AB8E48E6}" destId="{471B518F-C95E-4AC6-861B-1209BB8213AE}" srcOrd="3" destOrd="0" parTransId="{C9552241-0D70-4C90-A32F-EF7A34CF6F9C}" sibTransId="{C137A696-4129-4A05-A6AC-AF39C8C5E016}"/>
    <dgm:cxn modelId="{754B2C98-9C86-4755-9D62-657B80B2CCF2}" type="presOf" srcId="{DF997A03-B7E3-42CE-9092-EE5D42E91EAB}" destId="{3F72E59B-2C39-4F59-9E39-A64DB1AF202E}" srcOrd="0" destOrd="0" presId="urn:microsoft.com/office/officeart/2005/8/layout/process4"/>
    <dgm:cxn modelId="{B46334DF-1F35-42A3-9355-0121AA0AEA6D}" srcId="{4DBCAAF7-B4F2-41F2-88B8-502C46C94014}" destId="{09E9D5F3-E165-46BF-B7E7-A6D4E5965F3D}" srcOrd="1" destOrd="0" parTransId="{8FCA5D6A-4345-416E-A9B3-A04E1ACEFDBA}" sibTransId="{9AF374CA-FC61-44AB-8FAD-E385421F66E7}"/>
    <dgm:cxn modelId="{D24F4710-5793-43F9-ACB8-C55A17B991A1}" srcId="{8BEB13D0-3CC0-487C-B205-9A98AB8E48E6}" destId="{9167725C-A8BC-4CCB-B683-D13199D9C9B3}" srcOrd="5" destOrd="0" parTransId="{0F5C2D54-9D80-4499-957D-8D2A22032162}" sibTransId="{3D657E08-F96D-44F6-A9CD-D49020D3A961}"/>
    <dgm:cxn modelId="{C3967FD2-F995-4D08-ADF5-3C36E4E24092}" type="presOf" srcId="{7E262061-721C-4887-8B55-D212EDC20403}" destId="{19577F3B-827E-4A82-969B-3F5DE1A4075D}" srcOrd="1" destOrd="0" presId="urn:microsoft.com/office/officeart/2005/8/layout/process4"/>
    <dgm:cxn modelId="{460047BF-A0F6-4FF0-9804-6A77A7FDF648}" type="presOf" srcId="{7E262061-721C-4887-8B55-D212EDC20403}" destId="{8D429012-699F-415E-A624-CD2C4FDF491B}" srcOrd="0" destOrd="0" presId="urn:microsoft.com/office/officeart/2005/8/layout/process4"/>
    <dgm:cxn modelId="{A30769BD-5A6E-4021-9A11-E18341AC6122}" type="presOf" srcId="{16EE3A12-D4E6-494A-9A80-EEBC108491D6}" destId="{0DF07C29-523B-4859-978A-D7858B8AF9FE}" srcOrd="0" destOrd="0" presId="urn:microsoft.com/office/officeart/2005/8/layout/process4"/>
    <dgm:cxn modelId="{739B7C74-573C-413B-9EFA-D72076609387}" type="presOf" srcId="{9167725C-A8BC-4CCB-B683-D13199D9C9B3}" destId="{2D7644B4-D6C5-43E4-B3D8-CD08EC22264B}" srcOrd="0" destOrd="0" presId="urn:microsoft.com/office/officeart/2005/8/layout/process4"/>
    <dgm:cxn modelId="{52E53CBB-AB14-4D46-81E4-302BE29BD2D5}" srcId="{7E262061-721C-4887-8B55-D212EDC20403}" destId="{90C2D867-7DFB-4423-95EE-B8323CADB0DF}" srcOrd="2" destOrd="0" parTransId="{0D9DF0D3-F45D-4897-BF66-93C0C466202C}" sibTransId="{65D70742-F966-45C4-9DFE-F081FB6F6E49}"/>
    <dgm:cxn modelId="{24B2C7EE-9CF3-458F-B1B9-458F7C067CCB}" srcId="{F0FCED89-6241-4A67-8D9D-1D76A5D49CA4}" destId="{7E262061-721C-4887-8B55-D212EDC20403}" srcOrd="0" destOrd="0" parTransId="{5445703C-F2F5-48E7-A046-2582AAF53BC7}" sibTransId="{995D47CA-E21B-4AF9-8861-E99AE87C9438}"/>
    <dgm:cxn modelId="{D969C208-0EBD-48D6-B739-FFB7B23085E9}" srcId="{F0FCED89-6241-4A67-8D9D-1D76A5D49CA4}" destId="{4DBCAAF7-B4F2-41F2-88B8-502C46C94014}" srcOrd="2" destOrd="0" parTransId="{0EEE936B-BD28-454B-B637-F3A4D6EFFF6F}" sibTransId="{B64C23A5-FD48-4DCB-9487-DE32AB4095F2}"/>
    <dgm:cxn modelId="{233345EB-0B3E-447D-8935-A07A789A7EB5}" type="presOf" srcId="{4DBCAAF7-B4F2-41F2-88B8-502C46C94014}" destId="{5D5C921D-5032-4279-8D8A-BAD7898A587A}" srcOrd="0" destOrd="0" presId="urn:microsoft.com/office/officeart/2005/8/layout/process4"/>
    <dgm:cxn modelId="{257ED77F-19DE-465F-A05B-89BB51484355}" srcId="{F0FCED89-6241-4A67-8D9D-1D76A5D49CA4}" destId="{0C822E25-3F33-4CB0-8F77-0BBC2087CA98}" srcOrd="3" destOrd="0" parTransId="{77297D1E-D809-4E50-9A7C-F3D2986F480F}" sibTransId="{925E84F1-9D01-4F97-95DF-5181DD12FFB7}"/>
    <dgm:cxn modelId="{C5E45587-B833-49DE-8910-109045CED567}" srcId="{8BEB13D0-3CC0-487C-B205-9A98AB8E48E6}" destId="{179E535D-0245-4C71-83AA-7C9E574DA47D}" srcOrd="2" destOrd="0" parTransId="{32A7D3BF-B637-443E-B788-4D75A0CEF848}" sibTransId="{B7EBAE8D-CAC8-49C1-8B48-31CA7062BF36}"/>
    <dgm:cxn modelId="{315B83DF-51EC-4C82-94DC-269B8E79F6C3}" type="presOf" srcId="{90C2D867-7DFB-4423-95EE-B8323CADB0DF}" destId="{477F9FCB-E1D9-4233-8D1E-A228F4E0F160}" srcOrd="0" destOrd="0" presId="urn:microsoft.com/office/officeart/2005/8/layout/process4"/>
    <dgm:cxn modelId="{ABB2C187-A413-472B-AD5C-D1897BDC9AAC}" srcId="{4DBCAAF7-B4F2-41F2-88B8-502C46C94014}" destId="{D55A6FDB-1E40-4671-9D7C-A4FDA6C43462}" srcOrd="0" destOrd="0" parTransId="{CE77C27F-E634-4C49-A689-5879B49B457C}" sibTransId="{489FD583-F305-41FC-A05A-4AEC80D16BFF}"/>
    <dgm:cxn modelId="{185A408B-A5D8-4211-932A-341265B81FCE}" type="presOf" srcId="{D55A6FDB-1E40-4671-9D7C-A4FDA6C43462}" destId="{5BFA4E4E-AD0D-41EC-AFE0-7D1E8936DCBD}" srcOrd="0" destOrd="0" presId="urn:microsoft.com/office/officeart/2005/8/layout/process4"/>
    <dgm:cxn modelId="{52343D20-A3AF-45F4-B60F-CEE15E744CE1}" type="presOf" srcId="{0CB3928B-A427-4F6D-9E42-D03ACA5F7E14}" destId="{A9481C3A-1D4A-4706-8AD6-75995F3BFDEA}" srcOrd="0" destOrd="0" presId="urn:microsoft.com/office/officeart/2005/8/layout/process4"/>
    <dgm:cxn modelId="{FB7FA24E-67EE-4BAD-B478-FB1CBBB29E94}" srcId="{8BEB13D0-3CC0-487C-B205-9A98AB8E48E6}" destId="{D4114995-6DF7-40EE-8123-71C0AD1EF802}" srcOrd="6" destOrd="0" parTransId="{5EE41C9C-8CDB-44E5-AAC3-65BAA652724C}" sibTransId="{DC10FFAC-B562-4BB6-9649-1685338FD5FF}"/>
    <dgm:cxn modelId="{29A83F34-F187-4777-B7C1-4E79024ACA00}" srcId="{F0FCED89-6241-4A67-8D9D-1D76A5D49CA4}" destId="{8BEB13D0-3CC0-487C-B205-9A98AB8E48E6}" srcOrd="1" destOrd="0" parTransId="{74CB765A-36C6-4F49-88CD-5E7A5E9BC7DB}" sibTransId="{49E9DE1E-6322-4A47-BB7F-B992C4D5F156}"/>
    <dgm:cxn modelId="{0EA15F76-EBDA-4CBB-A03E-2D32351FDF72}" srcId="{7E262061-721C-4887-8B55-D212EDC20403}" destId="{637C786F-EB11-4870-AB23-DE93103831F5}" srcOrd="1" destOrd="0" parTransId="{02A9EC63-B595-45C6-9F9F-4FCE777650AB}" sibTransId="{A9B63E82-CF99-4FB2-A2F3-59A69FB3E081}"/>
    <dgm:cxn modelId="{22C6BB86-715F-4E9A-A4C2-44C11F494736}" type="presOf" srcId="{C466032B-3ACD-4875-83B3-1E2192ECB603}" destId="{2949F18D-92B9-45F3-9813-88DE74B70DF4}" srcOrd="0" destOrd="0" presId="urn:microsoft.com/office/officeart/2005/8/layout/process4"/>
    <dgm:cxn modelId="{89EACECC-EA9A-40FF-80E2-33C8D0A6E26D}" srcId="{8BEB13D0-3CC0-487C-B205-9A98AB8E48E6}" destId="{A12410E9-10EC-4CD8-9731-50E4FDD86965}" srcOrd="0" destOrd="0" parTransId="{1EB16985-BF36-4700-A431-6C36ADC65BB2}" sibTransId="{1A1BE4C7-CF7C-4AEC-B398-266B96523E3A}"/>
    <dgm:cxn modelId="{76719F5D-32EF-4847-B685-4B43CEE85C71}" type="presOf" srcId="{471B518F-C95E-4AC6-861B-1209BB8213AE}" destId="{1095A6CE-8034-4DBA-8273-DBEF8803A93E}" srcOrd="0" destOrd="0" presId="urn:microsoft.com/office/officeart/2005/8/layout/process4"/>
    <dgm:cxn modelId="{27BCA5E1-1633-48D8-9E15-04DF09F90DCC}" type="presOf" srcId="{637C786F-EB11-4870-AB23-DE93103831F5}" destId="{6C2C7651-2A64-4ABD-82FA-929C442662D0}" srcOrd="0" destOrd="0" presId="urn:microsoft.com/office/officeart/2005/8/layout/process4"/>
    <dgm:cxn modelId="{E73063A8-0D87-4752-A306-22E37987159B}" type="presOf" srcId="{179E535D-0245-4C71-83AA-7C9E574DA47D}" destId="{062F95D7-7B66-4ADB-BC48-F7BD80573A5C}" srcOrd="0" destOrd="0" presId="urn:microsoft.com/office/officeart/2005/8/layout/process4"/>
    <dgm:cxn modelId="{514D37DB-3DC9-4B87-9EEE-4282563A1E09}" type="presOf" srcId="{8BEB13D0-3CC0-487C-B205-9A98AB8E48E6}" destId="{4DB7EDC0-3878-44C0-9F71-A3798406EDE6}" srcOrd="0" destOrd="0" presId="urn:microsoft.com/office/officeart/2005/8/layout/process4"/>
    <dgm:cxn modelId="{C630C9A0-1027-4F61-9C3D-3C363443CD82}" type="presOf" srcId="{A12410E9-10EC-4CD8-9731-50E4FDD86965}" destId="{E32FB8F2-D1AD-46BA-9BEE-324AC3153EBE}" srcOrd="0" destOrd="0" presId="urn:microsoft.com/office/officeart/2005/8/layout/process4"/>
    <dgm:cxn modelId="{8B6CC1E4-2521-44CE-99BE-F8A3E7FD88F1}" type="presOf" srcId="{8BEB13D0-3CC0-487C-B205-9A98AB8E48E6}" destId="{AAF10A09-B908-4273-BB92-F104E885CA86}" srcOrd="1" destOrd="0" presId="urn:microsoft.com/office/officeart/2005/8/layout/process4"/>
    <dgm:cxn modelId="{063815B5-2F0A-4AAC-AE8D-B8CF9DEA56D4}" type="presOf" srcId="{0C822E25-3F33-4CB0-8F77-0BBC2087CA98}" destId="{4225E4BF-7D8C-49D8-8699-47E200E27B1E}" srcOrd="0" destOrd="0" presId="urn:microsoft.com/office/officeart/2005/8/layout/process4"/>
    <dgm:cxn modelId="{4684B161-1E17-4531-871A-74826A43741D}" type="presOf" srcId="{09E9D5F3-E165-46BF-B7E7-A6D4E5965F3D}" destId="{D5E7A08D-8B67-4178-B43E-461C1362A917}" srcOrd="0" destOrd="0" presId="urn:microsoft.com/office/officeart/2005/8/layout/process4"/>
    <dgm:cxn modelId="{BEED1D2B-C0B1-460F-A57A-BF18C9E75D9A}" type="presOf" srcId="{F0FCED89-6241-4A67-8D9D-1D76A5D49CA4}" destId="{114CBAC0-1813-4BFB-B9B2-104A8E040838}" srcOrd="0" destOrd="0" presId="urn:microsoft.com/office/officeart/2005/8/layout/process4"/>
    <dgm:cxn modelId="{310CCFA3-9207-4D07-948E-12393FA3FA47}" srcId="{7E262061-721C-4887-8B55-D212EDC20403}" destId="{C466032B-3ACD-4875-83B3-1E2192ECB603}" srcOrd="3" destOrd="0" parTransId="{284F6896-5F28-4119-BE90-2DF8528DB03E}" sibTransId="{BC3A47FA-B521-4A49-93D6-E45F44E285DD}"/>
    <dgm:cxn modelId="{93997CB1-371C-49D0-916C-16D6EBE8FFDE}" srcId="{7E262061-721C-4887-8B55-D212EDC20403}" destId="{0CB3928B-A427-4F6D-9E42-D03ACA5F7E14}" srcOrd="4" destOrd="0" parTransId="{654C71A3-EC5E-49D6-BC9A-9A834BE2D986}" sibTransId="{6880D2E5-A822-42BF-8E44-D7B727332D6B}"/>
    <dgm:cxn modelId="{3D9BC4EB-2E5F-4C66-A15D-AACCBF984668}" type="presParOf" srcId="{114CBAC0-1813-4BFB-B9B2-104A8E040838}" destId="{F60FBCCC-153B-4E4C-A497-608710255F77}" srcOrd="0" destOrd="0" presId="urn:microsoft.com/office/officeart/2005/8/layout/process4"/>
    <dgm:cxn modelId="{7B2E0BA1-FA63-4352-8E7A-EE9C2B16AC1E}" type="presParOf" srcId="{F60FBCCC-153B-4E4C-A497-608710255F77}" destId="{4225E4BF-7D8C-49D8-8699-47E200E27B1E}" srcOrd="0" destOrd="0" presId="urn:microsoft.com/office/officeart/2005/8/layout/process4"/>
    <dgm:cxn modelId="{F05D79D2-EEA9-423A-9331-5122A29D0F40}" type="presParOf" srcId="{114CBAC0-1813-4BFB-B9B2-104A8E040838}" destId="{6604A786-2302-43FB-8187-5B7FE52C1976}" srcOrd="1" destOrd="0" presId="urn:microsoft.com/office/officeart/2005/8/layout/process4"/>
    <dgm:cxn modelId="{C10694B1-593A-4A03-AF37-9241A155E0D1}" type="presParOf" srcId="{114CBAC0-1813-4BFB-B9B2-104A8E040838}" destId="{D97913F4-1B92-4A39-82CA-B4A9C996226D}" srcOrd="2" destOrd="0" presId="urn:microsoft.com/office/officeart/2005/8/layout/process4"/>
    <dgm:cxn modelId="{FF62BA8F-2D97-486D-906B-BA7DD2C1C095}" type="presParOf" srcId="{D97913F4-1B92-4A39-82CA-B4A9C996226D}" destId="{5D5C921D-5032-4279-8D8A-BAD7898A587A}" srcOrd="0" destOrd="0" presId="urn:microsoft.com/office/officeart/2005/8/layout/process4"/>
    <dgm:cxn modelId="{A0609E86-A4D9-497D-90D9-A359FC51FEFD}" type="presParOf" srcId="{D97913F4-1B92-4A39-82CA-B4A9C996226D}" destId="{3CC1A4A6-22DC-4777-B200-6DE8A242D786}" srcOrd="1" destOrd="0" presId="urn:microsoft.com/office/officeart/2005/8/layout/process4"/>
    <dgm:cxn modelId="{123FDBA1-E4A2-495F-BEAE-20760298C800}" type="presParOf" srcId="{D97913F4-1B92-4A39-82CA-B4A9C996226D}" destId="{75406635-B980-4FBB-B1D0-089914088CCC}" srcOrd="2" destOrd="0" presId="urn:microsoft.com/office/officeart/2005/8/layout/process4"/>
    <dgm:cxn modelId="{9CA6C9B6-EE9B-41AB-89E9-2B30F91F11F9}" type="presParOf" srcId="{75406635-B980-4FBB-B1D0-089914088CCC}" destId="{5BFA4E4E-AD0D-41EC-AFE0-7D1E8936DCBD}" srcOrd="0" destOrd="0" presId="urn:microsoft.com/office/officeart/2005/8/layout/process4"/>
    <dgm:cxn modelId="{1D5C2F18-E63B-45CB-9080-B3E0A09F2190}" type="presParOf" srcId="{75406635-B980-4FBB-B1D0-089914088CCC}" destId="{D5E7A08D-8B67-4178-B43E-461C1362A917}" srcOrd="1" destOrd="0" presId="urn:microsoft.com/office/officeart/2005/8/layout/process4"/>
    <dgm:cxn modelId="{AF7076AA-54F3-43C4-837C-E943E164A8AE}" type="presParOf" srcId="{114CBAC0-1813-4BFB-B9B2-104A8E040838}" destId="{4650C2C1-225E-4FF4-ADFB-211F02F1DBEE}" srcOrd="3" destOrd="0" presId="urn:microsoft.com/office/officeart/2005/8/layout/process4"/>
    <dgm:cxn modelId="{3202CF1A-D221-46C0-BB09-D2D624752927}" type="presParOf" srcId="{114CBAC0-1813-4BFB-B9B2-104A8E040838}" destId="{ACB0F9B2-CA53-43E7-81E0-0C8E0E2AB7FB}" srcOrd="4" destOrd="0" presId="urn:microsoft.com/office/officeart/2005/8/layout/process4"/>
    <dgm:cxn modelId="{2EC0BD7C-0A19-4E2E-8C2C-2586BD690E54}" type="presParOf" srcId="{ACB0F9B2-CA53-43E7-81E0-0C8E0E2AB7FB}" destId="{4DB7EDC0-3878-44C0-9F71-A3798406EDE6}" srcOrd="0" destOrd="0" presId="urn:microsoft.com/office/officeart/2005/8/layout/process4"/>
    <dgm:cxn modelId="{F3FC3791-6304-4146-9E99-B3DD8CC74857}" type="presParOf" srcId="{ACB0F9B2-CA53-43E7-81E0-0C8E0E2AB7FB}" destId="{AAF10A09-B908-4273-BB92-F104E885CA86}" srcOrd="1" destOrd="0" presId="urn:microsoft.com/office/officeart/2005/8/layout/process4"/>
    <dgm:cxn modelId="{AEE12AAC-269E-48E6-9603-226A3B1A3FF2}" type="presParOf" srcId="{ACB0F9B2-CA53-43E7-81E0-0C8E0E2AB7FB}" destId="{F63D6BE9-7F24-40CC-AF70-25C931916D55}" srcOrd="2" destOrd="0" presId="urn:microsoft.com/office/officeart/2005/8/layout/process4"/>
    <dgm:cxn modelId="{35EA3CD2-C7C6-454B-9D5F-9E7325F4ECD2}" type="presParOf" srcId="{F63D6BE9-7F24-40CC-AF70-25C931916D55}" destId="{E32FB8F2-D1AD-46BA-9BEE-324AC3153EBE}" srcOrd="0" destOrd="0" presId="urn:microsoft.com/office/officeart/2005/8/layout/process4"/>
    <dgm:cxn modelId="{042B3F3F-17FB-478F-B6D8-CD4593310A7B}" type="presParOf" srcId="{F63D6BE9-7F24-40CC-AF70-25C931916D55}" destId="{0DF07C29-523B-4859-978A-D7858B8AF9FE}" srcOrd="1" destOrd="0" presId="urn:microsoft.com/office/officeart/2005/8/layout/process4"/>
    <dgm:cxn modelId="{1331C876-4985-4C1F-85D7-33F04E7B1653}" type="presParOf" srcId="{F63D6BE9-7F24-40CC-AF70-25C931916D55}" destId="{062F95D7-7B66-4ADB-BC48-F7BD80573A5C}" srcOrd="2" destOrd="0" presId="urn:microsoft.com/office/officeart/2005/8/layout/process4"/>
    <dgm:cxn modelId="{CD359626-A5B0-4B8B-9365-977233669D38}" type="presParOf" srcId="{F63D6BE9-7F24-40CC-AF70-25C931916D55}" destId="{1095A6CE-8034-4DBA-8273-DBEF8803A93E}" srcOrd="3" destOrd="0" presId="urn:microsoft.com/office/officeart/2005/8/layout/process4"/>
    <dgm:cxn modelId="{B7CB575F-A60A-4246-B71D-99C153C25AE0}" type="presParOf" srcId="{F63D6BE9-7F24-40CC-AF70-25C931916D55}" destId="{3F72E59B-2C39-4F59-9E39-A64DB1AF202E}" srcOrd="4" destOrd="0" presId="urn:microsoft.com/office/officeart/2005/8/layout/process4"/>
    <dgm:cxn modelId="{42D8EA7E-889A-441D-8FA3-CA2E82086706}" type="presParOf" srcId="{F63D6BE9-7F24-40CC-AF70-25C931916D55}" destId="{2D7644B4-D6C5-43E4-B3D8-CD08EC22264B}" srcOrd="5" destOrd="0" presId="urn:microsoft.com/office/officeart/2005/8/layout/process4"/>
    <dgm:cxn modelId="{7A5E4587-E9FB-417A-85D1-BAAA5009413C}" type="presParOf" srcId="{F63D6BE9-7F24-40CC-AF70-25C931916D55}" destId="{D4019ED3-BC3F-42F8-9CFF-95A9EB82C317}" srcOrd="6" destOrd="0" presId="urn:microsoft.com/office/officeart/2005/8/layout/process4"/>
    <dgm:cxn modelId="{D9AEB785-99C2-4C0C-9EC2-B2F2C8D0DA3E}" type="presParOf" srcId="{114CBAC0-1813-4BFB-B9B2-104A8E040838}" destId="{47219A02-F592-4863-88B5-E7F18C7C596A}" srcOrd="5" destOrd="0" presId="urn:microsoft.com/office/officeart/2005/8/layout/process4"/>
    <dgm:cxn modelId="{4EDC828A-9740-4F6E-8010-5B52EDD10702}" type="presParOf" srcId="{114CBAC0-1813-4BFB-B9B2-104A8E040838}" destId="{A46F333E-ACE7-465B-A66A-24D270010A09}" srcOrd="6" destOrd="0" presId="urn:microsoft.com/office/officeart/2005/8/layout/process4"/>
    <dgm:cxn modelId="{A8DE535A-A9A4-4C07-8D01-942955195A46}" type="presParOf" srcId="{A46F333E-ACE7-465B-A66A-24D270010A09}" destId="{8D429012-699F-415E-A624-CD2C4FDF491B}" srcOrd="0" destOrd="0" presId="urn:microsoft.com/office/officeart/2005/8/layout/process4"/>
    <dgm:cxn modelId="{7982D5CF-FF15-40D1-8BEE-039C1B23AC2A}" type="presParOf" srcId="{A46F333E-ACE7-465B-A66A-24D270010A09}" destId="{19577F3B-827E-4A82-969B-3F5DE1A4075D}" srcOrd="1" destOrd="0" presId="urn:microsoft.com/office/officeart/2005/8/layout/process4"/>
    <dgm:cxn modelId="{F34FCE4B-6C5F-4C75-B2D2-C115DFAAB339}" type="presParOf" srcId="{A46F333E-ACE7-465B-A66A-24D270010A09}" destId="{6AB0C694-5B67-4D18-8349-1FFEE29001A0}" srcOrd="2" destOrd="0" presId="urn:microsoft.com/office/officeart/2005/8/layout/process4"/>
    <dgm:cxn modelId="{84A6645D-0FBB-44C8-AACB-C0EE13E39BDF}" type="presParOf" srcId="{6AB0C694-5B67-4D18-8349-1FFEE29001A0}" destId="{BC91D2C4-5C67-402D-870B-4007741181D7}" srcOrd="0" destOrd="0" presId="urn:microsoft.com/office/officeart/2005/8/layout/process4"/>
    <dgm:cxn modelId="{09415503-0B5D-4A21-A995-F9EE38FABB62}" type="presParOf" srcId="{6AB0C694-5B67-4D18-8349-1FFEE29001A0}" destId="{6C2C7651-2A64-4ABD-82FA-929C442662D0}" srcOrd="1" destOrd="0" presId="urn:microsoft.com/office/officeart/2005/8/layout/process4"/>
    <dgm:cxn modelId="{9DB77D16-3A9D-45D2-9F66-F5E768BCE714}" type="presParOf" srcId="{6AB0C694-5B67-4D18-8349-1FFEE29001A0}" destId="{477F9FCB-E1D9-4233-8D1E-A228F4E0F160}" srcOrd="2" destOrd="0" presId="urn:microsoft.com/office/officeart/2005/8/layout/process4"/>
    <dgm:cxn modelId="{2F329244-D115-4D84-BA10-8CC90B22D7F9}" type="presParOf" srcId="{6AB0C694-5B67-4D18-8349-1FFEE29001A0}" destId="{2949F18D-92B9-45F3-9813-88DE74B70DF4}" srcOrd="3" destOrd="0" presId="urn:microsoft.com/office/officeart/2005/8/layout/process4"/>
    <dgm:cxn modelId="{6C70B2F0-B5C0-4638-BA26-53C88A73271C}" type="presParOf" srcId="{6AB0C694-5B67-4D18-8349-1FFEE29001A0}" destId="{A9481C3A-1D4A-4706-8AD6-75995F3BFDEA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0.11852</cdr:x>
      <cdr:y>0.01424</cdr:y>
    </cdr:from>
    <cdr:to>
      <cdr:x>0.23181</cdr:x>
      <cdr:y>0.08195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BF8B8C48-C774-4E6E-A986-29FD6CEB7276}"/>
            </a:ext>
          </a:extLst>
        </cdr:cNvPr>
        <cdr:cNvSpPr txBox="1"/>
      </cdr:nvSpPr>
      <cdr:spPr>
        <a:xfrm xmlns:a="http://schemas.openxmlformats.org/drawingml/2006/main">
          <a:off x="1065030" y="81619"/>
          <a:ext cx="1017917" cy="388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/>
            <a:t>2015: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0.29746</cdr:x>
      <cdr:y>0.54515</cdr:y>
    </cdr:from>
    <cdr:to>
      <cdr:x>0.4767</cdr:x>
      <cdr:y>0.69451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589535EA-1E55-4EDC-B530-02F4E3890094}"/>
            </a:ext>
          </a:extLst>
        </cdr:cNvPr>
        <cdr:cNvSpPr txBox="1"/>
      </cdr:nvSpPr>
      <cdr:spPr>
        <a:xfrm xmlns:a="http://schemas.openxmlformats.org/drawingml/2006/main">
          <a:off x="2991928" y="3620938"/>
          <a:ext cx="1802921" cy="992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/>
            <a:t>Predicted in 2009 for 2015</a:t>
          </a:r>
        </a:p>
      </cdr:txBody>
    </cdr:sp>
  </cdr:relSizeAnchor>
  <cdr:relSizeAnchor xmlns:cdr="http://schemas.openxmlformats.org/drawingml/2006/chartDrawing">
    <cdr:from>
      <cdr:x>0.50257</cdr:x>
      <cdr:y>0.5463</cdr:y>
    </cdr:from>
    <cdr:to>
      <cdr:x>0.69625</cdr:x>
      <cdr:y>0.69566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FC50E781-D3F7-4C78-BB19-41EF7DA6B791}"/>
            </a:ext>
          </a:extLst>
        </cdr:cNvPr>
        <cdr:cNvSpPr txBox="1"/>
      </cdr:nvSpPr>
      <cdr:spPr>
        <a:xfrm xmlns:a="http://schemas.openxmlformats.org/drawingml/2006/main">
          <a:off x="5055079" y="3628606"/>
          <a:ext cx="1948132" cy="992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/>
            <a:t>Real number in 2015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32683-E320-4A09-BAF9-29FFD93DE27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CDDF-D123-4F94-A422-C8AC40CC7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13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A9867-2350-464C-BF03-F36DAB8D8360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5EDC1-739F-4DBD-A058-D7937E153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5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5EDC1-739F-4DBD-A058-D7937E1537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1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C3E9-28C7-4A8B-94D8-14D399682157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8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D4F28-818F-40CD-9402-EA04D4913BEC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4C6C0-5D63-4C32-89D8-0F1A9CDC1676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7DC90-808D-4907-93D6-E6ECC16F68D8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6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0C64-AC16-4E39-924B-AE86FDC16605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4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DD8-BDCC-4104-8416-3BE914CA3A12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2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611ED-C539-40C8-BEDB-6EC8B911D8DC}" type="datetime1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47788-63A1-4C42-9A1C-FABFD0B92818}" type="datetime1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AA35-4805-42FF-9F89-53C515F01CD4}" type="datetime1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495C-6560-4E81-92D3-4C830E0E0CEE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73DE-7C6B-4FD0-B7CC-46DBA9E22B51}" type="datetime1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B094E-FAB6-4640-87F6-22EE6D0C4676}" type="datetime1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November 16th,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5C44C-6579-4E2C-A717-3BE645BAC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3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176986" y="1104784"/>
            <a:ext cx="95713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Recent evolutions of the demand for hydrographic surveyors in the Benelux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Alain DE WULF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Ghent University – Geography Dept. (Belgium)</a:t>
            </a:r>
          </a:p>
          <a:p>
            <a:pPr algn="ctr"/>
            <a:r>
              <a:rPr lang="en-US" sz="2800" b="1" dirty="0"/>
              <a:t>3D Data acquisition</a:t>
            </a:r>
          </a:p>
          <a:p>
            <a:pPr algn="ctr"/>
            <a:endParaRPr lang="en-US" sz="2800" b="1" dirty="0"/>
          </a:p>
        </p:txBody>
      </p:sp>
      <p:pic>
        <p:nvPicPr>
          <p:cNvPr id="5" name="Snagit_PPT893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247" y="5798026"/>
            <a:ext cx="5428538" cy="552605"/>
          </a:xfrm>
          <a:prstGeom prst="rect">
            <a:avLst/>
          </a:prstGeom>
        </p:spPr>
      </p:pic>
      <p:pic>
        <p:nvPicPr>
          <p:cNvPr id="7" name="Snagit_PPT78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38" y="3413759"/>
            <a:ext cx="266723" cy="30483"/>
          </a:xfrm>
          <a:prstGeom prst="rect">
            <a:avLst/>
          </a:prstGeom>
        </p:spPr>
      </p:pic>
      <p:pic>
        <p:nvPicPr>
          <p:cNvPr id="11" name="Picture 12" descr="w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58" y="5069855"/>
            <a:ext cx="5269778" cy="76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413176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B4A714CF-E1FA-4E04-9BDD-C4DD2B4506F6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07341" y="439615"/>
          <a:ext cx="8796182" cy="5916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82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AFC3797E-D443-4BE2-A561-5A2E7AAB22D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44460" y="360651"/>
          <a:ext cx="8066693" cy="5987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693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F726BBE4-C72E-45B5-8F13-92B04E11038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76437" y="207034"/>
          <a:ext cx="8401139" cy="6149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30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334" y="1125128"/>
            <a:ext cx="728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793630" y="2838091"/>
            <a:ext cx="10929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What is the expected education level over 5 years in your company ?</a:t>
            </a:r>
          </a:p>
          <a:p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Which certificate/diploma is an asset for applying in your company ?</a:t>
            </a:r>
          </a:p>
          <a:p>
            <a:endParaRPr lang="en-US" sz="2400" dirty="0"/>
          </a:p>
          <a:p>
            <a:r>
              <a:rPr lang="en-US" sz="2400" dirty="0"/>
              <a:t>3. Do you know the different types of hydrographic education in the Benelux ?</a:t>
            </a:r>
          </a:p>
        </p:txBody>
      </p:sp>
    </p:spTree>
    <p:extLst>
      <p:ext uri="{BB962C8B-B14F-4D97-AF65-F5344CB8AC3E}">
        <p14:creationId xmlns:p14="http://schemas.microsoft.com/office/powerpoint/2010/main" val="276202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C8E648A7-5813-43BD-8D93-E76883B4F64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3385" y="474785"/>
          <a:ext cx="8561877" cy="572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83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224B0223-9638-4E7F-B0B9-2B174E12E1A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13047" y="281354"/>
          <a:ext cx="8878399" cy="59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5017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147EE46D-3751-402F-8555-38358BA3F01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88123" y="263770"/>
          <a:ext cx="8862646" cy="609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83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334" y="1125128"/>
            <a:ext cx="728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793630" y="2838091"/>
            <a:ext cx="10929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What is the expected education level over 5 years in your company ?</a:t>
            </a:r>
          </a:p>
          <a:p>
            <a:endParaRPr lang="en-US" sz="2400" dirty="0"/>
          </a:p>
          <a:p>
            <a:r>
              <a:rPr lang="en-US" sz="2400" dirty="0"/>
              <a:t>2. Which certificate/diploma is an asset for applying in your company ?</a:t>
            </a:r>
          </a:p>
          <a:p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Do you know the different types of hydrographic education in the Benelux ?</a:t>
            </a:r>
          </a:p>
        </p:txBody>
      </p:sp>
    </p:spTree>
    <p:extLst>
      <p:ext uri="{BB962C8B-B14F-4D97-AF65-F5344CB8AC3E}">
        <p14:creationId xmlns:p14="http://schemas.microsoft.com/office/powerpoint/2010/main" val="1897299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pic>
        <p:nvPicPr>
          <p:cNvPr id="3" name="Snagit_PPTDBB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6" y="0"/>
            <a:ext cx="9986387" cy="68430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EFE3A9-0806-4ADC-8FF7-4BDFD406067A}"/>
              </a:ext>
            </a:extLst>
          </p:cNvPr>
          <p:cNvSpPr/>
          <p:nvPr/>
        </p:nvSpPr>
        <p:spPr>
          <a:xfrm>
            <a:off x="1820174" y="224287"/>
            <a:ext cx="7806905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8437BA-51F8-4B32-AF0E-32EF53923F72}"/>
              </a:ext>
            </a:extLst>
          </p:cNvPr>
          <p:cNvSpPr/>
          <p:nvPr/>
        </p:nvSpPr>
        <p:spPr>
          <a:xfrm>
            <a:off x="1972574" y="208471"/>
            <a:ext cx="7806905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5F5C3B6-F21D-4FA7-B34E-43F1DAE965D2}"/>
              </a:ext>
            </a:extLst>
          </p:cNvPr>
          <p:cNvSpPr/>
          <p:nvPr/>
        </p:nvSpPr>
        <p:spPr>
          <a:xfrm>
            <a:off x="457200" y="651295"/>
            <a:ext cx="8220974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7C88BA0-998C-4774-B89A-D33F9EB984BC}"/>
              </a:ext>
            </a:extLst>
          </p:cNvPr>
          <p:cNvSpPr/>
          <p:nvPr/>
        </p:nvSpPr>
        <p:spPr>
          <a:xfrm>
            <a:off x="1091920" y="2544792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08EFD6-D9FC-4F4A-A813-B1C8A2284ECE}"/>
              </a:ext>
            </a:extLst>
          </p:cNvPr>
          <p:cNvSpPr/>
          <p:nvPr/>
        </p:nvSpPr>
        <p:spPr>
          <a:xfrm>
            <a:off x="1085111" y="5114805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00BCB08-F698-4746-8308-580FD85318CC}"/>
              </a:ext>
            </a:extLst>
          </p:cNvPr>
          <p:cNvSpPr/>
          <p:nvPr/>
        </p:nvSpPr>
        <p:spPr>
          <a:xfrm>
            <a:off x="1040162" y="3789871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DCCDEDE-9E26-4BF4-93CD-B7AC43A87847}"/>
              </a:ext>
            </a:extLst>
          </p:cNvPr>
          <p:cNvSpPr txBox="1"/>
          <p:nvPr/>
        </p:nvSpPr>
        <p:spPr>
          <a:xfrm>
            <a:off x="288654" y="2517779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Very 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BA53A86-CE23-4E58-92E1-EC53F9610CCA}"/>
              </a:ext>
            </a:extLst>
          </p:cNvPr>
          <p:cNvSpPr txBox="1"/>
          <p:nvPr/>
        </p:nvSpPr>
        <p:spPr>
          <a:xfrm>
            <a:off x="288654" y="3941470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E060806-4491-4F0C-BEDE-99ECF98AF348}"/>
              </a:ext>
            </a:extLst>
          </p:cNvPr>
          <p:cNvSpPr txBox="1"/>
          <p:nvPr/>
        </p:nvSpPr>
        <p:spPr>
          <a:xfrm>
            <a:off x="288654" y="5365161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good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93A935A-0BEE-4F34-9FFA-D061CB34B5F1}"/>
              </a:ext>
            </a:extLst>
          </p:cNvPr>
          <p:cNvSpPr txBox="1"/>
          <p:nvPr/>
        </p:nvSpPr>
        <p:spPr>
          <a:xfrm>
            <a:off x="145544" y="151071"/>
            <a:ext cx="380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2015: Do you know 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F69C8E3C-6466-418C-A455-31670EC2FE9A}"/>
              </a:ext>
            </a:extLst>
          </p:cNvPr>
          <p:cNvSpPr/>
          <p:nvPr/>
        </p:nvSpPr>
        <p:spPr>
          <a:xfrm>
            <a:off x="2262996" y="1532488"/>
            <a:ext cx="7806905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97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pic>
        <p:nvPicPr>
          <p:cNvPr id="3" name="Snagit_PPTDBB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41" y="1695300"/>
            <a:ext cx="5060118" cy="3467400"/>
          </a:xfrm>
          <a:prstGeom prst="rect">
            <a:avLst/>
          </a:prstGeom>
        </p:spPr>
      </p:pic>
      <p:pic>
        <p:nvPicPr>
          <p:cNvPr id="4" name="Snagit_PPT7A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180" y="123091"/>
            <a:ext cx="9510277" cy="65983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689C02E-0CBC-4D6B-AE90-385AD6061DAD}"/>
              </a:ext>
            </a:extLst>
          </p:cNvPr>
          <p:cNvSpPr/>
          <p:nvPr/>
        </p:nvSpPr>
        <p:spPr>
          <a:xfrm>
            <a:off x="1981200" y="298929"/>
            <a:ext cx="7806905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2B2711A-89A1-4079-9E0E-51122A4525D9}"/>
              </a:ext>
            </a:extLst>
          </p:cNvPr>
          <p:cNvSpPr/>
          <p:nvPr/>
        </p:nvSpPr>
        <p:spPr>
          <a:xfrm>
            <a:off x="3010619" y="735846"/>
            <a:ext cx="5615440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E420875-B1C9-41F1-820B-2912368D5385}"/>
              </a:ext>
            </a:extLst>
          </p:cNvPr>
          <p:cNvSpPr/>
          <p:nvPr/>
        </p:nvSpPr>
        <p:spPr>
          <a:xfrm>
            <a:off x="1215245" y="2596551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3359CB-71B8-4D31-B7BE-EC814E7509B1}"/>
              </a:ext>
            </a:extLst>
          </p:cNvPr>
          <p:cNvSpPr/>
          <p:nvPr/>
        </p:nvSpPr>
        <p:spPr>
          <a:xfrm>
            <a:off x="1215243" y="5162700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6FCB60B-152B-4DC6-BF94-5CB37ECB7590}"/>
              </a:ext>
            </a:extLst>
          </p:cNvPr>
          <p:cNvSpPr/>
          <p:nvPr/>
        </p:nvSpPr>
        <p:spPr>
          <a:xfrm>
            <a:off x="1215244" y="3781245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CB8B3BB-4533-4188-903F-F43B67AD4387}"/>
              </a:ext>
            </a:extLst>
          </p:cNvPr>
          <p:cNvSpPr txBox="1"/>
          <p:nvPr/>
        </p:nvSpPr>
        <p:spPr>
          <a:xfrm>
            <a:off x="288654" y="2517779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Very 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61F1FD3-BC85-4845-A387-7E912052BB98}"/>
              </a:ext>
            </a:extLst>
          </p:cNvPr>
          <p:cNvSpPr txBox="1"/>
          <p:nvPr/>
        </p:nvSpPr>
        <p:spPr>
          <a:xfrm>
            <a:off x="288654" y="3941470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F1B9A78-17DE-4487-81D2-01E0C18BC3E9}"/>
              </a:ext>
            </a:extLst>
          </p:cNvPr>
          <p:cNvSpPr txBox="1"/>
          <p:nvPr/>
        </p:nvSpPr>
        <p:spPr>
          <a:xfrm>
            <a:off x="288654" y="5365161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good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6669503-81D0-49A2-B7E1-F8239FBE93A8}"/>
              </a:ext>
            </a:extLst>
          </p:cNvPr>
          <p:cNvSpPr txBox="1"/>
          <p:nvPr/>
        </p:nvSpPr>
        <p:spPr>
          <a:xfrm>
            <a:off x="145544" y="151071"/>
            <a:ext cx="380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2015: Do you know 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092B0BF-4ED6-455D-A683-C646B8F3B84D}"/>
              </a:ext>
            </a:extLst>
          </p:cNvPr>
          <p:cNvSpPr/>
          <p:nvPr/>
        </p:nvSpPr>
        <p:spPr>
          <a:xfrm>
            <a:off x="1981200" y="1541323"/>
            <a:ext cx="7806905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2770" y="851877"/>
            <a:ext cx="1016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Outline</a:t>
            </a:r>
          </a:p>
          <a:p>
            <a:endParaRPr lang="en-US" sz="54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/>
              <a:t>Scope of the inquiry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/>
              <a:t>Education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b="1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/>
              <a:t>Future: global market prospect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388842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pic>
        <p:nvPicPr>
          <p:cNvPr id="3" name="Snagit_PPTDBB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941" y="1695300"/>
            <a:ext cx="5060118" cy="3467400"/>
          </a:xfrm>
          <a:prstGeom prst="rect">
            <a:avLst/>
          </a:prstGeom>
        </p:spPr>
      </p:pic>
      <p:pic>
        <p:nvPicPr>
          <p:cNvPr id="4" name="Snagit_PPT7A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751" y="1676248"/>
            <a:ext cx="5052498" cy="3505504"/>
          </a:xfrm>
          <a:prstGeom prst="rect">
            <a:avLst/>
          </a:prstGeom>
        </p:spPr>
      </p:pic>
      <p:pic>
        <p:nvPicPr>
          <p:cNvPr id="5" name="Snagit_PPT167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466" y="0"/>
            <a:ext cx="9285119" cy="66518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4FE7B27-8F53-49ED-9EAB-48844D8511C6}"/>
              </a:ext>
            </a:extLst>
          </p:cNvPr>
          <p:cNvSpPr/>
          <p:nvPr/>
        </p:nvSpPr>
        <p:spPr>
          <a:xfrm>
            <a:off x="1972574" y="208471"/>
            <a:ext cx="7806905" cy="5888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A74D9D-2D8C-4274-9B2D-A5DF8D5D7E48}"/>
              </a:ext>
            </a:extLst>
          </p:cNvPr>
          <p:cNvSpPr/>
          <p:nvPr/>
        </p:nvSpPr>
        <p:spPr>
          <a:xfrm>
            <a:off x="1662022" y="499840"/>
            <a:ext cx="4433978" cy="405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2F17E39-A915-4A65-AE84-AF9A058ACB27}"/>
              </a:ext>
            </a:extLst>
          </p:cNvPr>
          <p:cNvSpPr/>
          <p:nvPr/>
        </p:nvSpPr>
        <p:spPr>
          <a:xfrm>
            <a:off x="1091920" y="2544792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4206061-D809-47ED-B595-7AECDF329A2D}"/>
              </a:ext>
            </a:extLst>
          </p:cNvPr>
          <p:cNvSpPr/>
          <p:nvPr/>
        </p:nvSpPr>
        <p:spPr>
          <a:xfrm>
            <a:off x="1085111" y="5114805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272134-2DFD-4B5F-B9D0-7172A907F4E2}"/>
              </a:ext>
            </a:extLst>
          </p:cNvPr>
          <p:cNvSpPr/>
          <p:nvPr/>
        </p:nvSpPr>
        <p:spPr>
          <a:xfrm>
            <a:off x="1117245" y="3781079"/>
            <a:ext cx="1470125" cy="6901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C2DD2E5-1F68-4AE5-841B-9BD852367600}"/>
              </a:ext>
            </a:extLst>
          </p:cNvPr>
          <p:cNvSpPr txBox="1"/>
          <p:nvPr/>
        </p:nvSpPr>
        <p:spPr>
          <a:xfrm>
            <a:off x="145544" y="151071"/>
            <a:ext cx="3805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2015: Do you know 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5F7A1FC-AE9C-4AED-ACDD-6E3BAB01D1BC}"/>
              </a:ext>
            </a:extLst>
          </p:cNvPr>
          <p:cNvSpPr txBox="1"/>
          <p:nvPr/>
        </p:nvSpPr>
        <p:spPr>
          <a:xfrm>
            <a:off x="288654" y="2517779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Very good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D9C2AB4-FA42-427B-A979-AEA333D06CEC}"/>
              </a:ext>
            </a:extLst>
          </p:cNvPr>
          <p:cNvSpPr txBox="1"/>
          <p:nvPr/>
        </p:nvSpPr>
        <p:spPr>
          <a:xfrm>
            <a:off x="288654" y="3941470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7F30BE0-2BB4-4E3A-A9F9-E3BA646244EF}"/>
              </a:ext>
            </a:extLst>
          </p:cNvPr>
          <p:cNvSpPr txBox="1"/>
          <p:nvPr/>
        </p:nvSpPr>
        <p:spPr>
          <a:xfrm>
            <a:off x="288654" y="5365161"/>
            <a:ext cx="121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good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CB7F868-99CD-4874-AF9E-F6F2EE565BE7}"/>
              </a:ext>
            </a:extLst>
          </p:cNvPr>
          <p:cNvSpPr/>
          <p:nvPr/>
        </p:nvSpPr>
        <p:spPr>
          <a:xfrm>
            <a:off x="2346386" y="632964"/>
            <a:ext cx="6504316" cy="157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093E486-88BF-404C-BE1A-9EF0DB0B55EB}"/>
              </a:ext>
            </a:extLst>
          </p:cNvPr>
          <p:cNvSpPr txBox="1"/>
          <p:nvPr/>
        </p:nvSpPr>
        <p:spPr>
          <a:xfrm>
            <a:off x="2555235" y="867022"/>
            <a:ext cx="64438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Cat. B at the Maritime Academy Antwerp and Ghent University (Belgium)</a:t>
            </a:r>
          </a:p>
        </p:txBody>
      </p:sp>
    </p:spTree>
    <p:extLst>
      <p:ext uri="{BB962C8B-B14F-4D97-AF65-F5344CB8AC3E}">
        <p14:creationId xmlns:p14="http://schemas.microsoft.com/office/powerpoint/2010/main" val="2736121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AC8E71C-034F-4D23-A204-7F7073CD2A4D}"/>
              </a:ext>
            </a:extLst>
          </p:cNvPr>
          <p:cNvGraphicFramePr>
            <a:graphicFrameLocks/>
          </p:cNvGraphicFramePr>
          <p:nvPr/>
        </p:nvGraphicFramePr>
        <p:xfrm>
          <a:off x="1828800" y="281354"/>
          <a:ext cx="8845062" cy="6074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906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921F8D7-08AD-4ECE-B763-30C8F53A31E8}"/>
              </a:ext>
            </a:extLst>
          </p:cNvPr>
          <p:cNvGraphicFramePr>
            <a:graphicFrameLocks/>
          </p:cNvGraphicFramePr>
          <p:nvPr/>
        </p:nvGraphicFramePr>
        <p:xfrm>
          <a:off x="1916723" y="298938"/>
          <a:ext cx="8458200" cy="605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340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20AC50F1-10EB-47EE-9C6B-2C8286CF4A77}"/>
              </a:ext>
            </a:extLst>
          </p:cNvPr>
          <p:cNvGraphicFramePr>
            <a:graphicFrameLocks/>
          </p:cNvGraphicFramePr>
          <p:nvPr/>
        </p:nvGraphicFramePr>
        <p:xfrm>
          <a:off x="2110154" y="334108"/>
          <a:ext cx="8229600" cy="602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8192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2704D8CA-79E6-416F-BB0A-095B42E31250}"/>
              </a:ext>
            </a:extLst>
          </p:cNvPr>
          <p:cNvGraphicFramePr>
            <a:graphicFrameLocks/>
          </p:cNvGraphicFramePr>
          <p:nvPr/>
        </p:nvGraphicFramePr>
        <p:xfrm>
          <a:off x="1934309" y="263770"/>
          <a:ext cx="8440614" cy="609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92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9"/>
          <p:cNvSpPr>
            <a:spLocks noChangeArrowheads="1"/>
          </p:cNvSpPr>
          <p:nvPr/>
        </p:nvSpPr>
        <p:spPr bwMode="auto">
          <a:xfrm>
            <a:off x="2351089" y="6226175"/>
            <a:ext cx="8066087" cy="29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5123" name="Text Box 17"/>
          <p:cNvSpPr txBox="1">
            <a:spLocks noChangeArrowheads="1"/>
          </p:cNvSpPr>
          <p:nvPr/>
        </p:nvSpPr>
        <p:spPr bwMode="auto">
          <a:xfrm>
            <a:off x="2424113" y="6237288"/>
            <a:ext cx="70514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BE" sz="1200" dirty="0">
                <a:latin typeface="Arial" charset="0"/>
              </a:rPr>
              <a:t>Hydrographic </a:t>
            </a:r>
            <a:r>
              <a:rPr lang="nl-BE" sz="1200" dirty="0" err="1">
                <a:latin typeface="Arial" charset="0"/>
              </a:rPr>
              <a:t>Education</a:t>
            </a:r>
            <a:r>
              <a:rPr lang="nl-BE" sz="1200" dirty="0">
                <a:latin typeface="Arial" charset="0"/>
              </a:rPr>
              <a:t> in Belgium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Ocean </a:t>
            </a:r>
            <a:r>
              <a:rPr lang="nl-BE" sz="1200" dirty="0" err="1">
                <a:latin typeface="Arial" charset="0"/>
              </a:rPr>
              <a:t>Careers</a:t>
            </a:r>
            <a:r>
              <a:rPr lang="nl-BE" sz="1200" dirty="0">
                <a:latin typeface="Arial" charset="0"/>
              </a:rPr>
              <a:t> 2017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Southampton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April 2017</a:t>
            </a:r>
            <a:endParaRPr lang="en-US" sz="1200" dirty="0">
              <a:latin typeface="Arial" charset="0"/>
            </a:endParaRPr>
          </a:p>
        </p:txBody>
      </p:sp>
      <p:pic>
        <p:nvPicPr>
          <p:cNvPr id="5124" name="Picture 22" descr="Logo Hydro EN 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019800"/>
            <a:ext cx="5000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>
                <a:solidFill>
                  <a:srgbClr val="0070C0"/>
                </a:solidFill>
              </a:rPr>
              <a:t>Cat. B program in Belgium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6" y="1531758"/>
            <a:ext cx="8420100" cy="4477704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nl-BE" dirty="0"/>
              <a:t>Cooperation of </a:t>
            </a:r>
            <a:r>
              <a:rPr lang="nl-BE" dirty="0" err="1"/>
              <a:t>the</a:t>
            </a:r>
            <a:r>
              <a:rPr lang="nl-BE" dirty="0"/>
              <a:t> </a:t>
            </a:r>
          </a:p>
          <a:p>
            <a:pPr lvl="1">
              <a:defRPr/>
            </a:pPr>
            <a:r>
              <a:rPr lang="nl-BE" dirty="0" err="1"/>
              <a:t>Antwerp</a:t>
            </a:r>
            <a:r>
              <a:rPr lang="nl-BE" dirty="0"/>
              <a:t> </a:t>
            </a:r>
            <a:r>
              <a:rPr lang="nl-BE" dirty="0" err="1"/>
              <a:t>Maritime</a:t>
            </a:r>
            <a:r>
              <a:rPr lang="nl-BE" dirty="0"/>
              <a:t> Academy (hosting </a:t>
            </a:r>
            <a:r>
              <a:rPr lang="nl-BE" dirty="0" err="1"/>
              <a:t>institute</a:t>
            </a:r>
            <a:r>
              <a:rPr lang="nl-BE" dirty="0"/>
              <a:t>)</a:t>
            </a:r>
          </a:p>
          <a:p>
            <a:pPr lvl="1">
              <a:defRPr/>
            </a:pPr>
            <a:r>
              <a:rPr lang="nl-BE" dirty="0" err="1"/>
              <a:t>Ghent</a:t>
            </a:r>
            <a:r>
              <a:rPr lang="nl-BE" dirty="0"/>
              <a:t> University</a:t>
            </a:r>
          </a:p>
          <a:p>
            <a:pPr lvl="1">
              <a:defRPr/>
            </a:pPr>
            <a:r>
              <a:rPr lang="nl-BE" dirty="0"/>
              <a:t>Private companies (DEME, JAN DE NUL &amp; GEOXYZ)</a:t>
            </a:r>
          </a:p>
          <a:p>
            <a:pPr lvl="1">
              <a:defRPr/>
            </a:pPr>
            <a:endParaRPr lang="nl-BE" dirty="0"/>
          </a:p>
          <a:p>
            <a:pPr>
              <a:defRPr/>
            </a:pPr>
            <a:r>
              <a:rPr lang="nl-BE" dirty="0"/>
              <a:t>The </a:t>
            </a:r>
            <a:r>
              <a:rPr lang="nl-BE" dirty="0" err="1"/>
              <a:t>programme</a:t>
            </a:r>
            <a:r>
              <a:rPr lang="nl-BE" dirty="0"/>
              <a:t> is a 1 </a:t>
            </a:r>
            <a:r>
              <a:rPr lang="nl-BE" dirty="0" err="1"/>
              <a:t>year</a:t>
            </a:r>
            <a:r>
              <a:rPr lang="nl-BE" dirty="0"/>
              <a:t> </a:t>
            </a:r>
            <a:r>
              <a:rPr lang="nl-BE" dirty="0" err="1"/>
              <a:t>postgraduate</a:t>
            </a:r>
            <a:r>
              <a:rPr lang="nl-BE" dirty="0"/>
              <a:t> program</a:t>
            </a:r>
          </a:p>
          <a:p>
            <a:pPr>
              <a:defRPr/>
            </a:pPr>
            <a:endParaRPr lang="nl-BE" dirty="0"/>
          </a:p>
          <a:p>
            <a:pPr>
              <a:defRPr/>
            </a:pPr>
            <a:r>
              <a:rPr lang="nl-BE" dirty="0"/>
              <a:t>Entry </a:t>
            </a:r>
            <a:r>
              <a:rPr lang="nl-BE" dirty="0" err="1"/>
              <a:t>requirements</a:t>
            </a:r>
            <a:r>
              <a:rPr lang="nl-BE" dirty="0"/>
              <a:t>: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have a Bachelor </a:t>
            </a:r>
            <a:r>
              <a:rPr lang="nl-BE" dirty="0" err="1"/>
              <a:t>degree</a:t>
            </a:r>
            <a:r>
              <a:rPr lang="nl-BE" dirty="0"/>
              <a:t> or equivalent </a:t>
            </a:r>
            <a:r>
              <a:rPr lang="nl-BE" dirty="0" err="1"/>
              <a:t>with</a:t>
            </a:r>
            <a:r>
              <a:rPr lang="nl-BE" dirty="0"/>
              <a:t>:</a:t>
            </a:r>
          </a:p>
          <a:p>
            <a:pPr lvl="1">
              <a:defRPr/>
            </a:pPr>
            <a:r>
              <a:rPr lang="nl-BE" dirty="0"/>
              <a:t>A </a:t>
            </a:r>
            <a:r>
              <a:rPr lang="nl-BE" dirty="0" err="1"/>
              <a:t>good</a:t>
            </a:r>
            <a:r>
              <a:rPr lang="nl-BE" dirty="0"/>
              <a:t> </a:t>
            </a:r>
            <a:r>
              <a:rPr lang="nl-BE" dirty="0" err="1"/>
              <a:t>knowledge</a:t>
            </a:r>
            <a:r>
              <a:rPr lang="nl-BE" dirty="0"/>
              <a:t> of </a:t>
            </a:r>
            <a:r>
              <a:rPr lang="nl-BE" dirty="0" err="1"/>
              <a:t>mathematics</a:t>
            </a:r>
            <a:endParaRPr lang="nl-BE" dirty="0"/>
          </a:p>
          <a:p>
            <a:pPr lvl="1">
              <a:defRPr/>
            </a:pPr>
            <a:r>
              <a:rPr lang="nl-BE" dirty="0"/>
              <a:t>A </a:t>
            </a:r>
            <a:r>
              <a:rPr lang="nl-BE" dirty="0" err="1"/>
              <a:t>good</a:t>
            </a:r>
            <a:r>
              <a:rPr lang="nl-BE" dirty="0"/>
              <a:t> </a:t>
            </a:r>
            <a:r>
              <a:rPr lang="nl-BE" dirty="0" err="1"/>
              <a:t>knowledge</a:t>
            </a:r>
            <a:r>
              <a:rPr lang="nl-BE" dirty="0"/>
              <a:t> of </a:t>
            </a:r>
            <a:r>
              <a:rPr lang="nl-BE" dirty="0" err="1"/>
              <a:t>physics</a:t>
            </a:r>
            <a:endParaRPr lang="nl-BE" dirty="0"/>
          </a:p>
          <a:p>
            <a:pPr lvl="1">
              <a:defRPr/>
            </a:pPr>
            <a:r>
              <a:rPr lang="nl-BE" dirty="0"/>
              <a:t>A </a:t>
            </a:r>
            <a:r>
              <a:rPr lang="nl-BE" dirty="0" err="1"/>
              <a:t>good</a:t>
            </a:r>
            <a:r>
              <a:rPr lang="nl-BE" dirty="0"/>
              <a:t> </a:t>
            </a:r>
            <a:r>
              <a:rPr lang="nl-BE" dirty="0" err="1"/>
              <a:t>knowledge</a:t>
            </a:r>
            <a:r>
              <a:rPr lang="nl-BE" dirty="0"/>
              <a:t> of English</a:t>
            </a:r>
          </a:p>
          <a:p>
            <a:pPr marL="0" indent="0">
              <a:buNone/>
              <a:defRPr/>
            </a:pPr>
            <a:endParaRPr lang="nl-B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D2A0DF7-5F3A-4EE9-9395-9FF6255FCA31}"/>
              </a:ext>
            </a:extLst>
          </p:cNvPr>
          <p:cNvSpPr/>
          <p:nvPr/>
        </p:nvSpPr>
        <p:spPr>
          <a:xfrm>
            <a:off x="961292" y="5949461"/>
            <a:ext cx="10064262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391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"/>
          <p:cNvSpPr>
            <a:spLocks noChangeArrowheads="1"/>
          </p:cNvSpPr>
          <p:nvPr/>
        </p:nvSpPr>
        <p:spPr bwMode="auto">
          <a:xfrm>
            <a:off x="2351089" y="6226175"/>
            <a:ext cx="8066087" cy="29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6147" name="Text Box 17"/>
          <p:cNvSpPr txBox="1">
            <a:spLocks noChangeArrowheads="1"/>
          </p:cNvSpPr>
          <p:nvPr/>
        </p:nvSpPr>
        <p:spPr bwMode="auto">
          <a:xfrm>
            <a:off x="2424113" y="6249989"/>
            <a:ext cx="70514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BE" sz="1200" dirty="0">
                <a:latin typeface="Arial" charset="0"/>
              </a:rPr>
              <a:t>Hydrographic </a:t>
            </a:r>
            <a:r>
              <a:rPr lang="nl-BE" sz="1200" dirty="0" err="1">
                <a:latin typeface="Arial" charset="0"/>
              </a:rPr>
              <a:t>Education</a:t>
            </a:r>
            <a:r>
              <a:rPr lang="nl-BE" sz="1200" dirty="0">
                <a:latin typeface="Arial" charset="0"/>
              </a:rPr>
              <a:t> in Belgium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Ocean </a:t>
            </a:r>
            <a:r>
              <a:rPr lang="nl-BE" sz="1200" dirty="0" err="1">
                <a:latin typeface="Arial" charset="0"/>
              </a:rPr>
              <a:t>Careers</a:t>
            </a:r>
            <a:r>
              <a:rPr lang="nl-BE" sz="1200" dirty="0">
                <a:latin typeface="Arial" charset="0"/>
              </a:rPr>
              <a:t> 2017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Southampton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April 2017</a:t>
            </a:r>
            <a:endParaRPr lang="en-US" sz="1200" dirty="0">
              <a:latin typeface="Arial" charset="0"/>
            </a:endParaRPr>
          </a:p>
        </p:txBody>
      </p:sp>
      <p:pic>
        <p:nvPicPr>
          <p:cNvPr id="6148" name="Picture 22" descr="Logo Hydro EN 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019800"/>
            <a:ext cx="5000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sz="3200" dirty="0">
              <a:solidFill>
                <a:srgbClr val="0070C0"/>
              </a:solidFill>
            </a:endParaRPr>
          </a:p>
        </p:txBody>
      </p:sp>
      <p:graphicFrame>
        <p:nvGraphicFramePr>
          <p:cNvPr id="9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586418"/>
              </p:ext>
            </p:extLst>
          </p:nvPr>
        </p:nvGraphicFramePr>
        <p:xfrm>
          <a:off x="527538" y="211015"/>
          <a:ext cx="11095893" cy="6523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0496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9"/>
          <p:cNvSpPr>
            <a:spLocks noChangeArrowheads="1"/>
          </p:cNvSpPr>
          <p:nvPr/>
        </p:nvSpPr>
        <p:spPr bwMode="auto">
          <a:xfrm>
            <a:off x="2351089" y="6226175"/>
            <a:ext cx="8066087" cy="29845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7171" name="Text Box 17"/>
          <p:cNvSpPr txBox="1">
            <a:spLocks noChangeArrowheads="1"/>
          </p:cNvSpPr>
          <p:nvPr/>
        </p:nvSpPr>
        <p:spPr bwMode="auto">
          <a:xfrm>
            <a:off x="2424113" y="6249989"/>
            <a:ext cx="70514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nl-BE" sz="1200" dirty="0">
                <a:latin typeface="Arial" charset="0"/>
              </a:rPr>
              <a:t>Hydrographic </a:t>
            </a:r>
            <a:r>
              <a:rPr lang="nl-BE" sz="1200" dirty="0" err="1">
                <a:latin typeface="Arial" charset="0"/>
              </a:rPr>
              <a:t>Education</a:t>
            </a:r>
            <a:r>
              <a:rPr lang="nl-BE" sz="1200" dirty="0">
                <a:latin typeface="Arial" charset="0"/>
              </a:rPr>
              <a:t> in Belgium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Ocean </a:t>
            </a:r>
            <a:r>
              <a:rPr lang="nl-BE" sz="1200" dirty="0" err="1">
                <a:latin typeface="Arial" charset="0"/>
              </a:rPr>
              <a:t>Careers</a:t>
            </a:r>
            <a:r>
              <a:rPr lang="nl-BE" sz="1200" dirty="0">
                <a:latin typeface="Arial" charset="0"/>
              </a:rPr>
              <a:t> 2017 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Southampton   </a:t>
            </a:r>
            <a:r>
              <a:rPr lang="nl-BE" sz="1200" dirty="0">
                <a:latin typeface="Arial" charset="0"/>
                <a:sym typeface="Webdings" pitchFamily="18" charset="2"/>
              </a:rPr>
              <a:t></a:t>
            </a:r>
            <a:r>
              <a:rPr lang="nl-BE" sz="1200" dirty="0">
                <a:latin typeface="Arial" charset="0"/>
              </a:rPr>
              <a:t>    April 2017</a:t>
            </a:r>
            <a:endParaRPr lang="en-US" sz="1200" dirty="0">
              <a:latin typeface="Arial" charset="0"/>
            </a:endParaRPr>
          </a:p>
        </p:txBody>
      </p:sp>
      <p:pic>
        <p:nvPicPr>
          <p:cNvPr id="7172" name="Picture 22" descr="Logo Hydro EN 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6019800"/>
            <a:ext cx="5000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banner gebo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142" y="192577"/>
            <a:ext cx="5908943" cy="255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0" descr="data:image/jpeg;base64,/9j/4AAQSkZJRgABAQAAAQABAAD/2wCEAAkGBxQSEhQUEhQUFBQXFhQaFBcYGBYXGBgYFxQYGBgYGBcYHCggGBwlHBcaITEhJykrLi4uGB8zODMsNygtLisBCgoKDg0OGhAQGywcHBwsLCwsLCwsLCwsLCwsLCwsLCwsLCwsLCwsLCwsLCwsLCwsLCwsLCwtLCwsLDcsNzcsK//AABEIAMIBAwMBIgACEQEDEQH/xAAbAAABBQEBAAAAAAAAAAAAAAAAAQIEBQYDB//EAEwQAAIBAgMEBQcHCgIJBQAAAAECEQADBBIhBTFBUQYTImGBMnGRobHB8CNCUnKSwtEHFBUzU2KCk7LSouEWQ1Rjc4PD0/EkNGSjs//EABgBAQEBAQEAAAAAAAAAAAAAAAABAgME/8QAIxEBAAICAgIDAAMBAAAAAAAAAAERAhIhMQMTQVFhMsHwof/aAAwDAQACEQMRAD8A9YWniminiuriBTwKQU6gKBQKWrYKWiiiFApaSlFAUUUUUUUUUBRRRQFFFFAVxx2JFq3cuEEhEdiBJJyqTAA3kxXaom0FzdXb+ncQeCE3WB7itsr/ABVJ6WFL/wCsAIOJWQSDNhDJGh3MONL1mMG6/hz9bDP93ECpV9hnf67/ANRpobdXn2l21hyTFYsb2wzf8q6v/VNKdoYofMwrfxXV+41PLaVzD1d5TTEy7tvEqpY4ewQBPZxDzproDhxrVaenhG/CXPC7aPokipl8yddx0Porz9HOW6czHq4mckmXC/NQcSKb5GmL0HC9LTcUMuCxUEkeVhOBI4354cql/wCkYA1w+KHmRG/ouGqDotezYdDMhi53ARDlSO/tK1W899X2ZJpCz2XtVb+bKt1CuWRctvb8rNEZhDeSd3dzqeardjtq47lj0tPtFWVdcZuLc54mjSKSnGmmtIZFLS0UDRThTRThUDhTqaKdVC0opKKgWlFJRVtDqSkoqB00UlFULRSUs0LFFE0Ci2KKAaSiWWkt2AXDmZVWA5dorJI59n1min2Dr4VnPprGeVNiVh3+u3rM1GMVJxn6x92/8Kjhfia8z0AsKYUpSlLFEcLiz8d1ebY7aGHW5iFIxAztcVgOqIBGIV5XdoCka8Ca9Na356xGM2BZa5cZkaWuXSTmfUm4x5wN+6kTS1a06FYpLliLefLbZkGcKGJLG6T2WIj5aPCtGF76zfRfBLZLpbzBSc0EzqQqkjSdyr3ekzoxS7SqS9mH5Q96n2r/AJ1bGqXAn5VfGfsN74q6rv4+nHOOSU006kNdGTKKKKBgp4pgp4qBwpwpgpwNAtLSUUC0TRSUCzRNFFAtFJRQLRSUTQos0tNqq6V4h7eDxD22KutpyrDeCBoahTvf25h0dke/aV1jMpYAiQGEz3MPTXP/AEkwn+1Yf+an41i+hG0Lt1OtuuWd1fM3ElbpQaCPmoB4VpHxDczXL2OnrhPTpJgzuxWG/m2/7ql4Tadl2At3rT7yQtxGMRvgHdMemqC5d5+uo1pxm3CfMOY41J8hHjqV3jbnyjxzGo+qOVcM1Ntn30s1zdSGkmKUUmWgaW76oMdh7ZvwOpDsV8u0XkmAJaDMmtA2lZ/aSxirLlrYCNaYhrltDCXix7LMCdOQPKtY9szdO2yWDMXVrRjKvydo2hDBicwKLP6sRHfO8VcA1n9gWshIJU6CCro27s/NJPzjwrRRSe1g7DvDof3lHpIHvq+rOsD+BjxFN2HtS71xtXTcvZgCrC3bUWwoljcK5YmVAgHzbzXTx5RHDnnHy0dIaWkNdnM2iiaKhTmKeKZTqB1LTaWgcDS0yloHUUyloHUUk0TQLNFFFAtFJRQLWe/KBeK7OxJH0UXwe6iH1NWgrK/lOvZdm3/3jZH/AN9s+6pPSx2oegg+QQfuZtf32z/erRs9Z3ochW1bB3izbB8+RJ9daFz8TXlehwu3PfUew/bFdbhqPYPbHjUFzZOlKfNTbJ08a6VQhFNNO9HGiga1ee/lA2hetYi31TABrQJHVWbmouOPKuW2I4aTGlehmqja1qWByFxEHsFgNZg6aUuhiehu17z4pEukEMrAfJ2kgiH3oin5u6vSFY1nktLmU5EBDIQcoB0Yd1aQNpVu0qnJzSbBeMS4+lan7LKvvNdC3eKj7LaMWn7yOvolvu1rHtnPqWqpGNBppNeiXElFFFWgyaKaKdUDgaWm0oNA6ikooFopKWaApaSaKBZpZptFA6aSaSigdNY78rNwDZt2d5a3HnDZvu1r6xf5V1DYS0p+dibS+lLorOXTWPbhsCJZZ8kAeyrdx8eFUmwSc9w859RFXJevK9Eo9yolo9sePsNSLzVERvlF859hoi/sjQ10K/Glc7O4/HAU8mgCDRSE0maqA1TdI3UIhbrPKgZHCbwd8qZHZ3VdyfjWqTpNZD2gMyqc6mWkDyXESqnXUeitR2k9KzDGz1ttYusXFojOUZZu21YDyZ7JeJHFa1Fo6Vk7aAXLDrctRbNrN2jPYcbpXXQACtRhjCjzCrkzi6tUG0YxNg8nYfaTKP6qnlvj4FVeOfLcssDEX7M+bNr6qzHa5dNlNJS0lepwgUUk0UHMLS0k0k0D6WaaDRNA8GiabNLNA6iabNFA6aKbSzQLRNNomgdNFMmiaB81ivynJmXBj/5do+ABn1TWymsT+UUnrcAJ0z4k+K2JFYz/AItYfyRdg7zu3H3c6u2Px8CqTo7x+r7Iq5dq8r0Sj3qiW/1qedv6TUm6aiIflF85/pNVF+twKCzEKAJJJgARqSTuFcU2rYYgLeskkgAC4hJJgAAZtSd0Vw2uCcNeABJ6p4A11ynhzrNC9aJUJh3V+vwxVurCgBerDjeSAWDHjOaSa9Xh8OOeMzP9PJ5/Pl48oiK/62vDfTpHxNNJ8/CmzXles8ms1+UK+6YUG3GfrUHkq+hW5OhBHqrQg1D20yi3LEABl8orGug3/WpY8ibamKEmN2v/ALe1rGv7OvZ7DAjxPtrOfnVo/OteYFDV5sxh1a5csRwiNDHCrtZVJbVU7YMKTy18R/5qzJ81QNqJmQjn+INVJbBjSE1wwlzNbRjxVT6VB99dZr1POWikmig40opgNLNA+aWa4G+ASNTG+AWjz5QYoXEqSAGEncsgN9k61LhXcGlmmE0oUncDVQ+aJrhdvqk52VY35iF9tQbnSLCLvxWH8L1sn0BpqWtStZomqG70vwamPzhSf3Vuv/Qhrk3TCxHZXEP9Wy4/rCiptC6y0c0TWYbpdr2cJij3kWl9tw1ybpNiD5ODjX519R6hbPtqb4rpLVzRNY/9PY1tEs4ZPrPcucvohedRXx+MfKGxVu1miOrtIJOmgNzNr2qk+XFfXLcPcABJIAG8nQDzk7q836U7at4vFW1sHrEsW7+Zxqme6FUBW3HQETxkxMGubYO3fKm9dvYokIwDO7Jq+XhCLw5eqmvcATKqC2i8ABBi7lzafurP8Wtc8/JcN4+OpWXRwzm83v8A8quHqi6N7ieJAn11cua5R03LhcqKph18/wB01IufhUQfrF8/uNEaGwdBXYn4/Co9g+6u01QhG6jj/wCabm0ppeg6sfiDUPbA+Rc5ikKTmUBiIgmFYgHQRvFSSaibUTNauLxKXABzOQwPTFWO0ZYYpsob87xMFmX9TanshDr8tu7YjzHx1eAHYXUmVUyd5zKHk6nU5udZJcBd6kL1b5usmI4FIn1D0itNsyRbQHyglsEciLagj0it5M4/qwJmoW0j2G+qx9VSc1R8aJUjnI9OlZaXexLk4ezH7K2PEKAfWKmTVV0becNaP1/VdcD2VZTXpjp5zpops0VRyBpQ1Ud7GkM3crEfaj481dsDid8nzd+nr/ympaovSG48r1d02jN3MQiPKoBPlqQI51U2WuXAJxV5lYxoLaDyS3zUFSOkdxsy5SslL8yTpnyiR4jfVVhle2FXPahXttEyzQkOsHQk6ZR3nurzW7x07YK0HXMt7FlT1en5xeVSXcr5IcDhyp97ZdlsudGuiWnOzPlCtBY5zu81QsGRathVxFkAC32gQwlLhYPJbVZOX63LdXZsWuvy66/nACgAng7W9+pGk8deFS1NwmEtQuTCW1BVD2sqkF2cAEZSdQo14TuqcbRHkWrIOfKu8jS2WaYUGAd0b43CuF9CmZXu3ZXq0Yi2SZDB1PZB7XbC5RrGuutR7l60Whr14TdVRo4hyHUBTl3sJJI4jWJoLANfzoEFoq1x96spFpbhUyc/aeMpBgDXdqI5dH8Zcu23a6MpXPlEZcyhbZWcwPNt0VH7I6pj1pLZrqxLKCerbtZQQiSRoSBqaYLdsLItXYt2mcFioKdknMQzSZyJEA+YTUFzZQorh7nWkWwwZggMkagC2FGmVo0nXjpULaTFr2H6q+iqpQuOscdZFxJQAEhyYIynTtAcTVQuOwwKKlogm27WpiVjrMxjN/uxz3DdVs+ERSwVUGS2HWA3Zlm1WRo2in0VeVdsNirANkC4jLkYAki524tDKC0nNJB51D2djbCG11cKWDK+VSJuubc5iB2jqZJ07662vKUdVat9nNAOaAeqgqQg1OYCNPIGvKkwvSNj1IFtVz3upO/dNkFhoI8s8xp3U5OFqMYzInV23LDD4bLppmS5l8QeHcDULHW3VGLQNTlEiSO1cBgdxXxNdcRi7xhjcAQ4bCO2UZTnvXS/ZmYGUFTrUPFR2omYWZJMSXka68tOQrM9EUuejbbxyA8ZLfhVwx+NaqOjnz45D2tVu7UglHuDnUUD5Rfre6pVw1EntpPOiL3D+6ux+Pia4Yf3V2JqgHx8TSUs/HppM9EAFV2375TD32AUlbV1gDMErbZgDBBIkc6s81Q9qKGtXFO423BB4gqZ9NB4yOkbiPkMN9m//wB+vS+hWNN7CWnKqs9YMq5gvZvOugZifm8zvqvHRvDfs0+yn9tXewsMtoG2ghB5KgABZJJgAcSSfE1ZyieFpZhq53jzrqTXDEtoaIpMDte/bQJauWVUFoW4hJ07TEEONO1yqX+nMT85Ldw6yUvvaPf2QpHhVBdU9ZIE5DeUgEDy1KQZ71A8alPdOpZW+dB3jXq49ak+BrUZcdpS2/T97javfzgfXNFRMJiUy6qwMtvAGmYxp5oorW0lJa4jVYMscpPAmBLag7ojdpr31O2SoJWNR3CBlBJ0PMjSN2s1lMJtRQ6klSQjuI8mS6gandq2XwjdrUjZG3pKpIGqAc2IdY3gTJPoia1sxqk9IXDXAMhufIKAQFaM905gCTvYLGnMzpUS9ceCqW3URiQAAAACBkAA4aZY57t1V23NrJ1zZXIVRaGjtEZ80nXec41Ousb65pjyQYcjs3vnt4Hfpl9VcnSFhjMD1hf5Jxme3JEDs5Q7LygOOXdvoweGuIl0dWT1pusSSBHW5cojiGZAO7eah3b8vIusB1tohQ3DqzA37mkGOQqBYxNwos3CPkpnODuvFQdG1j1d1ORquvvZnPUAkujqOsAlhaTMsxuBDGeJEcZqPiMO9w2syQqXmuAh47AfMGOh4Nu41XreXIqNcJIa3mYXCp7WH7JLBswlgT3zxpmcM9qHYFbrSA3lFbltmVgTuymMo7tKc/a8Liz1+UBkAy2cj9oaLkUKQOJJRtOEDnTcXaxLBwy2gGstbfWYOW4ECn+JZmqgYtSBqIbD3IgJvW0QTIPNHMjXtDdpEC6AXRlchRh72nZbNIxIk9vXU8iNOHCV+ltAmFvgOAuHRTaZWVFKgMTeK5ANAJuKT412urf7WdrX6lhcy5hMdblyzuAB1J5d1ZvFMrMWVxBs4kouVAMpfE5fJeBlBjQGcupBNc8OE+SJftCzehYWGAbFTrm0jx3Ur9Lae3bvhgWurKntgA9pTkhBO4fJn7QriiuqoTiVbIrAABJe3Fs9SvPyRrv7a1R2irXMKesVoZNSoXMyrZViAuglkLfxUYSzhQLHV66XSPK0vdXYzbzyUcxrSv0tbvYTe2JZ1i0jFSTIW65VjBI8oFQOHa131xxDWyJUNPZLE7vJaRp+9m9FRUxE2UVe0ptYfWGkm1cZOXEknXWkxFybdyPN/Wff66zMcKveir/rP4Z8S/pq9ZviKzfR/ELbDlzEm2OHO5wPAceQ7hWiuaacqJfLjcb40qJm7a/WHLnUl6hE/KJ9Ye0VRocN7q7EVGwreyu7E0Q5vGkPj66CaQtQO9Pr/GuOIWQRpqCOPLz06acnlL5x7aDz39MY3/YTu/aIPvaVoejuIuuha7bFpjAySGgAnXMDBmd1eO7NX5PGAAa4cSI4LjMKx9h9Feifkqf/ANIy6dm84/wW2+9W5jhLbcmuF86GImPSfPXQnvpjawOZHtrKvLMV0nVizBT2iW3NpJY6Ep+9yqL/AKQGIAbcdxYb1A+jpqJ8TRsPaxuXUtFEAJgmOQ3D0VI21tF7V027dtG7AYSDyYkaH90+mtUlk/0nJklGMkmSXO87vJ4bvCiuO1toXbV1kVbBUZYJDAkFQdYPfRUprlAwF4rJO9lGp36kHju5eYmp9ti7IqqzktoFIUmATE5W005HQHjTejd64ZFrDXL0kDsqLqiAfKm2Tx3Tz5zWuwWzrOHCX7yjC3QxyC4wFxpWCBaTsISjHSDGvkmCNVbLH4i1c69t4IZDB1IZkXeSCJHM6ctKusBtYqoQ5CSqask7nzCTmHDhz5DSmbUv2GF+7ZZQwIZVaBmuKFJgZyWJDN2RpLDgIqRsbAYPqAbyNcuFYzAMEXUEQqXVdoPZLZpjWFXe1TZ1GPdnYZFgG6AchBYFzr5WhBjUbq5YXpVn6zKltiio5hDE9YigLBkqAZ89X+0ej6o6dTgLV+w4zK63Lq6EDi+IBzTMjLpK7657M6KYdnythDbZkPWAXn6pHFsEDS8HAzEE6sIaJXfTU2lCtbb7ZGS1/wC4KbuFx3ObwiB3GmrtuUAKW+1bvAaburtTI+sdD9UVIt7GQls+A6sBzDDEdZrlUokDFMssxy5DCwwMjjmNs2reGKq3aOSYz2s8t2ctxVvEyrZjIkAZSeMTVNsmj/TQZC3V29bbECFI7DXjlmdFItnSD5R51wubdjN8nb8hLngGXsd6nLr9Y1l2x2FMANcgIMxhokhmOoEsQWVZgDTiBJeuLvW0e4tnELh2VIuNbuFMpuLFwuezO6IgNMcqV+NRMtQ23YL5rVsdgXWkjSEnIQROU9U3pam4jbuVmQ27Utbusdd3Vpd7I7Oqnqv8bVT4XbAupmR3LMoV0gDKyqozhjoZI0junlTre0jcDHtlcuRpe2MxuBrYJkdo6nu7MnTWmpOdLyxtkORNtF6y0NwnLlvXUOunEg+mo1zpYgtKz4e22cFD2zERqoVbZ0IJnXgKi3MbZs9VCYssUjIr4fKVPWONFPbMFiBA3AbyJrtophWyW7Vx2AGmZUABZYgujsCfNI03xSMTa0q70kR5ZMNhgVRn7SlzlUcyoMEegjwqZb2g1+0rHKFcAhVEAQWAj0nT96spft9UGhG/VPbJAmWuZQsggZREncJ5Vc7KvgYa2ZHkxA3yOOXeOfiOdTKIpqJajo26HrRcQ3BnsFQHKR23Hzd41Bg6GPRci8d5qk6MN+sP72H/AP1b01cMayny6F/dUPrO2n1l/qFdHaorP20+un9QoNNg2qQT8RUPCGpc0CzRNIDpuFJQLOn/AJpEPaXzj20lIG1B7x7aDxlMay5oXZa5lKvq5zLIJVvlDOoB84rXdAr8pcHyAht1gOE1VQSc29tB4AVkL/Q+8WYq9rKWYrIxEgEmJiwRu5GtR0B2Xcwz3FuFSGUEFQ8AqYM51U8Rw4GukzFI2hNcXeNeUVIJHOuN3dvrCvG0xdxMUUN26yrfZYLuRC3CuoJirHb2LuLeQLcuIpWCq3HUE5mEwpGu7XuFV+18Ey4y+3YgYi8dbtkGOtY+SXzT3RPdU/btoG5abMigb8zBZAYHSd+81v5ZTMcbrlHQtlazh2HaceVYQnQHmaKt9h9rD2cpVgLaLI1BNtQhg8RKmlpS+2mQwu28QOrttdFuyi5QLQUGI/eWGaY1M6eYRAxmOvlyVvuVnsE3CDHDRCAD5hXoYxEatbEfWHvBrol22d9v1qfurS0eZ/pHE8b7n/nvw3fP51YfpBjYXJiLhvk9sG5cKhZbcQzSdFPLtdxjfE2+Ab0AfeNPUpwaPTp/hpsUxGD/ADu/1a9czJbXLl626uhaTlIUET2ee4666WWD2DiwHBunKweFL34DEQr5zBOWBA3aVqc87rg8Y/y503I37QH489LVmz0Uv3dcReW4xYHO3bIUAygOeMpJBjLwpbnQcPHWX7jwIU5tQOQDKfbWlCNzB/iPsinLbI+bPcWU/wBVLGZXoFZG+7dOkf6scfqmu9rojYRw0sYk9phEyN+mo1Oh0NSNp2cTp1VtToc/bUGeGUaiO/Q+aqW6cSur2MUO9e2I7spNSZIQulyG1ftrYBE2p+SRRJLvp2ABoFB8RWXtYxgCA2hiRJ10I9OprYvtW4BDfnCjXfbcR2Spk5eTEVSOMI8AsBAj5w0G6rGVfBSHY2s6spLZwsaMxYQIiQSZiBHKr7C7UwpS41wItwKzIHS+4uOYOR16zKAwGjEGNOVVqbNwraBwfM0+qamY7BJfYM5kqqqIyroo5KAJqTnCapT9LxcQLctWrZ+Z1dtLSqkAwpSHjOp7IYTpvqDs29cgm4IViWgbhmAMiTvGnGdNTrNJZ2XZQyDJ55h+NWNpwBA3RHlLu9NYnOGohrOj2LRMwLDX8217xdafPpBnvNXBxaHiPQa84vYdX1YE6fSkQJ5kgbzXE7PtfR/p/Cs7R9LT0m9jEG8+o1XPjE6y2JEl7cb/AKYrCrs619GPAc6eNm2lggkEGRlJ0IMgg86m8fpT2DD3OUcOfuqXmryjDbVvKAOsZ4kDrIcgNEyWEtu4k8eZqSm3rs63FP8ABbPrC09kQU9NzUhNeY3NuXTuuAdyouvdqprg+2b37Y/y09Hkeansg1eplq5NeHP115U+0rrb7v8AhA9iUDaN0brx8JHsWrvBS9xG3bgZwmExNwK7qGCgq2ViJUzqDUjo/tW49+Llh7AyMQXjUyugrLXMfc43WPi3tikXaN7hduDzMw99XaPpOXqP5wv0h6RXN8Sv0h6Zry5sbd/bXv5lz+6mnGXeN679u5+NNvwR+k2zHfFX7iAFGuFg2ZRq2rcZ0aR4U/bN1LmRirtlmNyqZiZnWNO6o63LfXgYi46Wisyq5u2W3kHeIGus1X2MeqtLKoPMHMAeY3gnz11jlmba/CdJb9pFS3YwaIPJUrcBE66g4gamZ3caKyNzqWJJYkneTE+yituNz/oaqzt9l3Zh5iPcVqWnSQnebh7jJHoLEVlcx+Ip6v3mvPtL0Nbb6QrPzB50A9lqfQakJtq39G19pvvXAKxuf4muinxrO8jajGWj80n+MR6BbJrqL1j94eZS3rIWsOqa7vN5h3U4NHu3+6ntGxGNs5oJccST1aafx3APCakfnFnhiLccPlLX93vrGDEEbmbwLCnfnj8GfjvLGntKbH871AVy/wBUK6jQ7yGjhHoqQEucCo85te3Maw5xbHiDHNUbj3iuqbRcakL9hPcIq+2CmwNu9wUHzQfRlNIbV877TMBwysR461lP0u5gaHn5f90U8bZafJWI5tp66vsxKaHEbNz/AKzCI31rRb+oGoV3ZVjjhEmOFpQPR1dVy7cI3L4yP7KkJ0ied9weZp9gFPZiUV9m4X/ZVB/hH/TFRruyMKf9SB5iw/pIqWOkdz6d77XuzfE0Hb7He1zxJb71XePspWfoPC/s2Hma6fv0w7Dw/AP9pz6801Zttw/S9KA++uf6ZPEoeRNpD7VNN4+ylc+xbPDrAPrMK4tsW19K79v/ACq0G2D/ALv+Vb/7VI21v+Ef+Vb91um0FKwbEtfTuDd878BQdip+0vfaH9tWn6Tn9l/Lt/2UHafdZ/l2x92mxSoOxrf07v2/8qadj2/2l77f+VW36S/4P2E/toO0+6z9hPwq2UqRse39O6fO0+6mnY9r6Vw/xGrI4/f+q1/dTTzaUn5+eVrd9G3/AG0tFeuyLPE3O/X8TSDZFnkx/iNT12gf919m2fufEUNtM/7rwt2f7Ktiv/RFj6Lfab8aP0RY/Zk/xv8AjU5tqxxT+XZ/tpjbWPAp9i37l1pZKnx+zmU/IoMkaoSTJkyRPDdpNVJxFqBNnWN4uMJPcIgDurS3tp3Pm3FH8C/21SYrB52LNcBYnU5QJ8FECtRklIL3Lc6W4HIuT59dKKl3cDmMl9e4QPVRV2gpLJ08a60lFcWj+fhXWNR8caKKxJBSafZ3eP40tFYDrZroT7qKKzIV93xyFNca+FFFFPvbj4Vzs7x8c6KKfA6IdPR7qRxp6PZRRUg+S2zuHCd3DeKVB7qKKkqBSqNV8xooqwGtv+O+uYY+v30UVISCt+HtrkGI40UVol1tGnFfaaKKDkw3+Y1zXh4+0UUVqEIyjkN34U1lHIfE0UVtHNvcPYKQ0UVqFI493spCo5D4NFFUkzLRRRWx/9k="/>
          <p:cNvSpPr>
            <a:spLocks noChangeAspect="1" noChangeArrowheads="1"/>
          </p:cNvSpPr>
          <p:nvPr/>
        </p:nvSpPr>
        <p:spPr bwMode="auto">
          <a:xfrm>
            <a:off x="1311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BE"/>
          </a:p>
        </p:txBody>
      </p:sp>
      <p:pic>
        <p:nvPicPr>
          <p:cNvPr id="7180" name="Picture 12" descr="http://www.beeldarchief.ugent.be/fotocollectie/gebouwen/images/prevs/prev1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653" y="2915748"/>
            <a:ext cx="3935920" cy="294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97FCB1D-B226-4CFC-9533-AFF19D475DAA}"/>
              </a:ext>
            </a:extLst>
          </p:cNvPr>
          <p:cNvSpPr/>
          <p:nvPr/>
        </p:nvSpPr>
        <p:spPr>
          <a:xfrm>
            <a:off x="961292" y="5949461"/>
            <a:ext cx="10064262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5C2E75A5-A4CD-4008-A254-975737347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5380"/>
              </p:ext>
            </p:extLst>
          </p:nvPr>
        </p:nvGraphicFramePr>
        <p:xfrm>
          <a:off x="230915" y="192577"/>
          <a:ext cx="5576410" cy="647199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46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2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6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9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314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Course Title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ECTS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Class Hours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Location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ICT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Navigation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HZS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Safety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HZS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Seamanship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HZS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Tides and Currents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HZS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Hydrographic Surveying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Geodesy and Cartography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Data Management</a:t>
                      </a:r>
                      <a:endParaRPr kumimoji="0" lang="fr-B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Geology and Geophysics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Legal Aspects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UGent</a:t>
                      </a: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0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TOTAL THEORETICAL CLASSES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36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288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B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w Cen MT" pitchFamily="34" charset="0"/>
                        <a:cs typeface="Arial" pitchFamily="34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451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5761" y="3021847"/>
            <a:ext cx="87789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Future education trend 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42443866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038600" y="20749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Snagit_PPT628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544" y="175845"/>
            <a:ext cx="8990921" cy="65456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F6764AC-84D5-4004-8BEE-96E615700069}"/>
              </a:ext>
            </a:extLst>
          </p:cNvPr>
          <p:cNvSpPr/>
          <p:nvPr/>
        </p:nvSpPr>
        <p:spPr>
          <a:xfrm>
            <a:off x="2018582" y="296614"/>
            <a:ext cx="7910422" cy="22740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C2DFF1-85A0-4AEF-826F-D6BBCDF274A9}"/>
              </a:ext>
            </a:extLst>
          </p:cNvPr>
          <p:cNvSpPr txBox="1"/>
          <p:nvPr/>
        </p:nvSpPr>
        <p:spPr>
          <a:xfrm>
            <a:off x="2363638" y="664234"/>
            <a:ext cx="7185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2015: Is a more cooperation/integration between geomatics and hydrography wanted 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88B152-8A17-4F0E-B267-5A94CF16A063}"/>
              </a:ext>
            </a:extLst>
          </p:cNvPr>
          <p:cNvSpPr txBox="1"/>
          <p:nvPr/>
        </p:nvSpPr>
        <p:spPr>
          <a:xfrm>
            <a:off x="309140" y="3353903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5AD48DC-318D-4970-88EE-39838C8A4A6C}"/>
              </a:ext>
            </a:extLst>
          </p:cNvPr>
          <p:cNvSpPr txBox="1"/>
          <p:nvPr/>
        </p:nvSpPr>
        <p:spPr>
          <a:xfrm>
            <a:off x="309140" y="4964644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E642A4B-09CA-4978-963C-85C21DF8952E}"/>
              </a:ext>
            </a:extLst>
          </p:cNvPr>
          <p:cNvSpPr txBox="1"/>
          <p:nvPr/>
        </p:nvSpPr>
        <p:spPr>
          <a:xfrm>
            <a:off x="2124714" y="1500996"/>
            <a:ext cx="6331789" cy="1561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573E0EE-8264-499B-928E-C0369E7ECB0B}"/>
              </a:ext>
            </a:extLst>
          </p:cNvPr>
          <p:cNvSpPr/>
          <p:nvPr/>
        </p:nvSpPr>
        <p:spPr>
          <a:xfrm>
            <a:off x="1276709" y="3144660"/>
            <a:ext cx="974785" cy="662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31FD08F-F385-4D42-9B6A-EF020B4B6C1D}"/>
              </a:ext>
            </a:extLst>
          </p:cNvPr>
          <p:cNvSpPr/>
          <p:nvPr/>
        </p:nvSpPr>
        <p:spPr>
          <a:xfrm>
            <a:off x="1272395" y="4818185"/>
            <a:ext cx="974785" cy="662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4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239" y="2915051"/>
            <a:ext cx="6508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Scope of the inquiry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7806125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038600" y="20749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Snagit_PPT628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371" y="1756265"/>
            <a:ext cx="4595258" cy="3345470"/>
          </a:xfrm>
          <a:prstGeom prst="rect">
            <a:avLst/>
          </a:prstGeom>
        </p:spPr>
      </p:pic>
      <p:pic>
        <p:nvPicPr>
          <p:cNvPr id="4" name="Snagit_PPTC98B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921" y="-1"/>
            <a:ext cx="8403756" cy="675569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10BAF93-676D-4FA1-9338-D83B4CE5E071}"/>
              </a:ext>
            </a:extLst>
          </p:cNvPr>
          <p:cNvSpPr/>
          <p:nvPr/>
        </p:nvSpPr>
        <p:spPr>
          <a:xfrm>
            <a:off x="1276709" y="3144660"/>
            <a:ext cx="974785" cy="662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591356E-4C3A-4B2E-B976-0532DA1DE10D}"/>
              </a:ext>
            </a:extLst>
          </p:cNvPr>
          <p:cNvSpPr/>
          <p:nvPr/>
        </p:nvSpPr>
        <p:spPr>
          <a:xfrm>
            <a:off x="1594479" y="3377846"/>
            <a:ext cx="974785" cy="662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397CB50-0E26-467B-BBEA-E0A2CA148043}"/>
              </a:ext>
            </a:extLst>
          </p:cNvPr>
          <p:cNvSpPr/>
          <p:nvPr/>
        </p:nvSpPr>
        <p:spPr>
          <a:xfrm>
            <a:off x="1638955" y="5026377"/>
            <a:ext cx="974785" cy="6622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38B87D-D167-4973-ABCA-12FCB89FAC17}"/>
              </a:ext>
            </a:extLst>
          </p:cNvPr>
          <p:cNvSpPr/>
          <p:nvPr/>
        </p:nvSpPr>
        <p:spPr>
          <a:xfrm>
            <a:off x="2251494" y="148712"/>
            <a:ext cx="6527101" cy="2637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89A359-39F3-43AB-976E-0C3095906D9F}"/>
              </a:ext>
            </a:extLst>
          </p:cNvPr>
          <p:cNvSpPr txBox="1"/>
          <p:nvPr/>
        </p:nvSpPr>
        <p:spPr>
          <a:xfrm>
            <a:off x="2731698" y="598546"/>
            <a:ext cx="7185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2015: Is the integration of hydrography in other programs such as geomatics, geodesy, civil engineering, geophysics, environmental studies wanted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27A1AFD-7DAE-4EDF-B1CE-921F411C510E}"/>
              </a:ext>
            </a:extLst>
          </p:cNvPr>
          <p:cNvSpPr txBox="1"/>
          <p:nvPr/>
        </p:nvSpPr>
        <p:spPr>
          <a:xfrm>
            <a:off x="309140" y="3489329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7BA89A8-F651-4FCF-97F4-56EF098B7442}"/>
              </a:ext>
            </a:extLst>
          </p:cNvPr>
          <p:cNvSpPr txBox="1"/>
          <p:nvPr/>
        </p:nvSpPr>
        <p:spPr>
          <a:xfrm>
            <a:off x="309140" y="4964644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92273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5269" y="2212196"/>
            <a:ext cx="8235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Future: global market prospect for hydrographic surveyors (Benelux)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334237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059" y="252768"/>
            <a:ext cx="8778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Global market prospect for hydrographic surveyors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491706" y="2838091"/>
            <a:ext cx="11231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1. Evolution in % of the # Hydrographic Surveyors in the global market over next 5 years ?</a:t>
            </a:r>
          </a:p>
          <a:p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2. Evolution in % of hydrographic surveyors in your company (now &lt;&gt;  +5 years) ?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3. Have we predicted the correct evolution 2 years ago ?</a:t>
            </a:r>
          </a:p>
        </p:txBody>
      </p:sp>
    </p:spTree>
    <p:extLst>
      <p:ext uri="{BB962C8B-B14F-4D97-AF65-F5344CB8AC3E}">
        <p14:creationId xmlns:p14="http://schemas.microsoft.com/office/powerpoint/2010/main" val="4127623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059" y="252768"/>
            <a:ext cx="8778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Global market prospect for hydrographic surveyors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491706" y="2838091"/>
            <a:ext cx="11231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rgbClr val="0070C0"/>
                </a:solidFill>
              </a:rPr>
              <a:t>1. Evolution in % of the # Hydrographic Surveyors in the global market over next 5 years ?</a:t>
            </a:r>
          </a:p>
          <a:p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2. Evolution in % of hydrographic surveyors in your company (now &lt;&gt;  +5 years) ?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3. Have we predicted the correct evolution 2 years ago ?</a:t>
            </a:r>
          </a:p>
        </p:txBody>
      </p:sp>
    </p:spTree>
    <p:extLst>
      <p:ext uri="{BB962C8B-B14F-4D97-AF65-F5344CB8AC3E}">
        <p14:creationId xmlns:p14="http://schemas.microsoft.com/office/powerpoint/2010/main" val="2547867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E9716AEC-91E6-4507-ACA0-6880780C1AE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064360" y="509954"/>
          <a:ext cx="8486409" cy="584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06129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674914" y="653143"/>
            <a:ext cx="1112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global evolution in % of the demand for hydrographic surveyors in the next 5 years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0D90C1-30B7-431B-9E7A-BF80A90A5252}"/>
              </a:ext>
            </a:extLst>
          </p:cNvPr>
          <p:cNvSpPr txBox="1"/>
          <p:nvPr/>
        </p:nvSpPr>
        <p:spPr>
          <a:xfrm>
            <a:off x="941614" y="2321076"/>
            <a:ext cx="1059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9 experts (representing ca. 1564 hydrographic surveyors):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3 experts: 	status quo</a:t>
            </a:r>
          </a:p>
          <a:p>
            <a:r>
              <a:rPr lang="en-US" sz="2400" dirty="0"/>
              <a:t>6 experts: 	+10 till + 30 % increase</a:t>
            </a:r>
          </a:p>
          <a:p>
            <a:endParaRPr lang="en-US" sz="2400" dirty="0"/>
          </a:p>
          <a:p>
            <a:r>
              <a:rPr lang="en-US" sz="2400" dirty="0"/>
              <a:t>Average expectation: +13 %  (standard deviation: 12 %)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47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059" y="252768"/>
            <a:ext cx="8778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Global market prospect for hydrographic surveyors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491706" y="2838091"/>
            <a:ext cx="11231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1. Evolution in % of the # Hydrographic Surveyors in the global market over next 5 years ?</a:t>
            </a:r>
          </a:p>
          <a:p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2. </a:t>
            </a:r>
            <a:r>
              <a:rPr lang="en-US" sz="2400" dirty="0">
                <a:solidFill>
                  <a:srgbClr val="0070C0"/>
                </a:solidFill>
              </a:rPr>
              <a:t>Evolution in % of hydrographic surveyors in your company (now &lt;&gt;  +5 years) ?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3. Have we predicted the correct evolution 2 years ago ?</a:t>
            </a:r>
          </a:p>
        </p:txBody>
      </p:sp>
    </p:spTree>
    <p:extLst>
      <p:ext uri="{BB962C8B-B14F-4D97-AF65-F5344CB8AC3E}">
        <p14:creationId xmlns:p14="http://schemas.microsoft.com/office/powerpoint/2010/main" val="13183665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533400" y="31447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evolution in % of the demand for hydrographic surveyors in your company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0D90C1-30B7-431B-9E7A-BF80A90A5252}"/>
              </a:ext>
            </a:extLst>
          </p:cNvPr>
          <p:cNvSpPr txBox="1"/>
          <p:nvPr/>
        </p:nvSpPr>
        <p:spPr>
          <a:xfrm>
            <a:off x="800100" y="1348800"/>
            <a:ext cx="10591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Benelux:</a:t>
            </a:r>
            <a:r>
              <a:rPr lang="en-US" sz="2400" dirty="0"/>
              <a:t>	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now: 			1564 surveyors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Within 5 years: 	1781 surveyors (+ 14 %)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The Netherlands: 	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now: 			1324 surveyors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Within 5 years: 	1511 surveyors (+ 14 %)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Belgium:	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now: 			240 surveyors 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Within 5 years: 	270 surveyors (+ 13 %)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845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pic>
        <p:nvPicPr>
          <p:cNvPr id="3" name="Snagit_PPTDDA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69" y="0"/>
            <a:ext cx="10754359" cy="6721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F00F66-5C01-4CFB-8FA8-22A5B9675C1B}"/>
              </a:ext>
            </a:extLst>
          </p:cNvPr>
          <p:cNvSpPr txBox="1"/>
          <p:nvPr/>
        </p:nvSpPr>
        <p:spPr>
          <a:xfrm>
            <a:off x="1854680" y="388189"/>
            <a:ext cx="111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2015: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7A6976B-AF48-453E-B467-094CD5B8BB81}"/>
              </a:ext>
            </a:extLst>
          </p:cNvPr>
          <p:cNvSpPr/>
          <p:nvPr/>
        </p:nvSpPr>
        <p:spPr>
          <a:xfrm>
            <a:off x="4823603" y="2199736"/>
            <a:ext cx="2544793" cy="424287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171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059" y="252768"/>
            <a:ext cx="87789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Global market prospect for hydrographic surveyors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491706" y="2838091"/>
            <a:ext cx="11231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1. Evolution in % of the # Hydrographic Surveyors in the global market over next 5 years ?</a:t>
            </a:r>
          </a:p>
          <a:p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2. Evolution in % of hydrographic surveyors in your company (now &lt;&gt;  +5 years) ?</a:t>
            </a: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sz="2400" dirty="0"/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3. </a:t>
            </a:r>
            <a:r>
              <a:rPr lang="en-US" sz="2400" dirty="0">
                <a:solidFill>
                  <a:srgbClr val="0070C0"/>
                </a:solidFill>
              </a:rPr>
              <a:t>Have we predicted the correct evolution 2 years ago ?</a:t>
            </a:r>
          </a:p>
        </p:txBody>
      </p:sp>
    </p:spTree>
    <p:extLst>
      <p:ext uri="{BB962C8B-B14F-4D97-AF65-F5344CB8AC3E}">
        <p14:creationId xmlns:p14="http://schemas.microsoft.com/office/powerpoint/2010/main" val="338154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85363" y="693424"/>
            <a:ext cx="1087217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 few key figures of the response</a:t>
            </a:r>
            <a:r>
              <a:rPr lang="en-US" sz="3600" b="1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2009: 59/180 = 33 %  (828 hydrographic surveyors)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HSB corporate members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Geobusiness</a:t>
            </a:r>
            <a:r>
              <a:rPr lang="en-US" sz="2800" b="1" dirty="0"/>
              <a:t> group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2015: 25/61 companies = 41 % (855 hydrographic surveyors)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HSB corporate members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2017: 9/58 companies = 16 % (1564 hydrographic surveyors)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/>
              <a:t>HSB corporate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/>
          </a:p>
          <a:p>
            <a:endParaRPr lang="en-US" sz="4400" b="1" dirty="0"/>
          </a:p>
        </p:txBody>
      </p:sp>
      <p:pic>
        <p:nvPicPr>
          <p:cNvPr id="7" name="Snagit_PPT78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38" y="3413759"/>
            <a:ext cx="266723" cy="30483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27050755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295400" y="114300"/>
          <a:ext cx="10058400" cy="664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46940" y="5639518"/>
            <a:ext cx="1802921" cy="992037"/>
          </a:xfrm>
        </p:spPr>
        <p:txBody>
          <a:bodyPr/>
          <a:lstStyle/>
          <a:p>
            <a:r>
              <a:rPr lang="en-US" dirty="0"/>
              <a:t>November 16th, 2017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B4BEC73-043A-4631-A8F8-2582B394EB17}"/>
              </a:ext>
            </a:extLst>
          </p:cNvPr>
          <p:cNvSpPr/>
          <p:nvPr/>
        </p:nvSpPr>
        <p:spPr>
          <a:xfrm>
            <a:off x="2286000" y="370936"/>
            <a:ext cx="7720642" cy="7332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75A1EBE-ABB6-46CB-B6D1-E9AA95CCBA5E}"/>
              </a:ext>
            </a:extLst>
          </p:cNvPr>
          <p:cNvSpPr txBox="1"/>
          <p:nvPr/>
        </p:nvSpPr>
        <p:spPr>
          <a:xfrm>
            <a:off x="1846053" y="552091"/>
            <a:ext cx="895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Predicted number in 2009 of # of hydrographic surveyors for 2015 vs. real number in 2015.</a:t>
            </a:r>
          </a:p>
        </p:txBody>
      </p:sp>
    </p:spTree>
    <p:extLst>
      <p:ext uri="{BB962C8B-B14F-4D97-AF65-F5344CB8AC3E}">
        <p14:creationId xmlns:p14="http://schemas.microsoft.com/office/powerpoint/2010/main" val="3007384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pic>
        <p:nvPicPr>
          <p:cNvPr id="3" name="Snagit_PPTDDA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69" y="0"/>
            <a:ext cx="10754359" cy="67214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F00F66-5C01-4CFB-8FA8-22A5B9675C1B}"/>
              </a:ext>
            </a:extLst>
          </p:cNvPr>
          <p:cNvSpPr txBox="1"/>
          <p:nvPr/>
        </p:nvSpPr>
        <p:spPr>
          <a:xfrm>
            <a:off x="1854680" y="388189"/>
            <a:ext cx="111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2015: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97A6976B-AF48-453E-B467-094CD5B8BB81}"/>
              </a:ext>
            </a:extLst>
          </p:cNvPr>
          <p:cNvSpPr/>
          <p:nvPr/>
        </p:nvSpPr>
        <p:spPr>
          <a:xfrm>
            <a:off x="2192547" y="3450566"/>
            <a:ext cx="2544793" cy="30883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93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22513DF7-2893-40F8-AB9D-87C54915F6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310885"/>
              </p:ext>
            </p:extLst>
          </p:nvPr>
        </p:nvGraphicFramePr>
        <p:xfrm>
          <a:off x="1966824" y="319177"/>
          <a:ext cx="8531192" cy="603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6AD3D6D-EE8E-482D-8D19-56C51364CDA4}"/>
              </a:ext>
            </a:extLst>
          </p:cNvPr>
          <p:cNvSpPr/>
          <p:nvPr/>
        </p:nvSpPr>
        <p:spPr>
          <a:xfrm>
            <a:off x="7504981" y="836762"/>
            <a:ext cx="3502325" cy="5519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34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533400" y="31447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evolution in % of the demand for hydrographic surveyors in your company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0D90C1-30B7-431B-9E7A-BF80A90A5252}"/>
              </a:ext>
            </a:extLst>
          </p:cNvPr>
          <p:cNvSpPr txBox="1"/>
          <p:nvPr/>
        </p:nvSpPr>
        <p:spPr>
          <a:xfrm>
            <a:off x="800100" y="1114808"/>
            <a:ext cx="10591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Benelux:</a:t>
            </a:r>
            <a:r>
              <a:rPr lang="en-US" sz="2400" dirty="0"/>
              <a:t>	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 years ago:		2081 surveyors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now: 			1564 surveyors (- 25 %) 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The Netherlands: 	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2 years ago:		1841 surveyors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now: 			1324 surveyors (- 28 %) 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Belgium:	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 years ago:		240 surveyors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now: 			240 surveyors (0 %) 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24374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22513DF7-2893-40F8-AB9D-87C54915F6F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66824" y="319177"/>
          <a:ext cx="8531192" cy="6037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576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533400" y="314476"/>
            <a:ext cx="1112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evolution in % of the demand for hydrographic surveyors in your company 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0D90C1-30B7-431B-9E7A-BF80A90A5252}"/>
              </a:ext>
            </a:extLst>
          </p:cNvPr>
          <p:cNvSpPr txBox="1"/>
          <p:nvPr/>
        </p:nvSpPr>
        <p:spPr>
          <a:xfrm>
            <a:off x="800100" y="1114808"/>
            <a:ext cx="10591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Benelux:</a:t>
            </a:r>
            <a:r>
              <a:rPr lang="en-US" sz="2400" dirty="0"/>
              <a:t>	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 years ago:		2081 surveyors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now: 			1564 surveyors (- 25 %) (only 3/9 show slight increase)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Within 5 years: 	1781 surveyors (+ 14 % but -14 % related to 2 years ago)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The Netherlands: 	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2 years ago:		1841 surveyors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now: 			1324 surveyors (- 28 %) (only 3/9 show slight increase)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Within 5 years: 	1511 surveyors (+ 14 % but -18 % related to 2 years ago)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Belgium:	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2 years ago:		240 surveyors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now: 			240 surveyors (0 %) </a:t>
            </a:r>
          </a:p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</a:rPr>
              <a:t>Within 5 years: 	270 surveyors (+ 13 %)</a:t>
            </a:r>
          </a:p>
          <a:p>
            <a:r>
              <a:rPr lang="en-US" sz="2400" dirty="0"/>
              <a:t>	</a:t>
            </a:r>
          </a:p>
          <a:p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57608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533400" y="314476"/>
            <a:ext cx="1112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B0D90C1-30B7-431B-9E7A-BF80A90A5252}"/>
              </a:ext>
            </a:extLst>
          </p:cNvPr>
          <p:cNvSpPr txBox="1"/>
          <p:nvPr/>
        </p:nvSpPr>
        <p:spPr>
          <a:xfrm>
            <a:off x="800100" y="1114808"/>
            <a:ext cx="10591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Big differences between Belgium and The Netherlands: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Master (BE) versus Bachelor (NL)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Cat. B (BE) versus cat. A (NL)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IHO certification is perceived as much less essential in Belgium.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GLOBAL MARKET PROSPECTS IN THE BENELUX FOR HYDROGRAPHIC SURVEYORS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 general, a very slightly optimistic view (2 till 3 % increase per year) appears.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But much less optimistic than 2 years ago.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recent past learnt that most predictions for the demand for hydrographic surveyors were way too optimistic.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demand for hydrographic surveyors is quite sensitive to market evolutions.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9985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553ABA-D477-44B6-8986-A1FC00412AA3}"/>
              </a:ext>
            </a:extLst>
          </p:cNvPr>
          <p:cNvSpPr txBox="1"/>
          <p:nvPr/>
        </p:nvSpPr>
        <p:spPr>
          <a:xfrm>
            <a:off x="4994031" y="3057676"/>
            <a:ext cx="680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293923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390" y="2997200"/>
            <a:ext cx="728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</p:spTree>
    <p:extLst>
      <p:ext uri="{BB962C8B-B14F-4D97-AF65-F5344CB8AC3E}">
        <p14:creationId xmlns:p14="http://schemas.microsoft.com/office/powerpoint/2010/main" val="292871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334" y="1125128"/>
            <a:ext cx="728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793630" y="2838091"/>
            <a:ext cx="10929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What is the expected education level over 5 years in your company ?</a:t>
            </a:r>
          </a:p>
          <a:p>
            <a:endParaRPr lang="en-US" sz="2400" dirty="0"/>
          </a:p>
          <a:p>
            <a:r>
              <a:rPr lang="en-US" sz="2400" dirty="0"/>
              <a:t>2. Which certificate/diploma is an asset for applying in your company ?</a:t>
            </a:r>
          </a:p>
          <a:p>
            <a:endParaRPr lang="en-US" sz="2400" dirty="0"/>
          </a:p>
          <a:p>
            <a:r>
              <a:rPr lang="en-US" sz="2400" dirty="0"/>
              <a:t>3. Do you know the different types of hydrographic education in the Benelux ?</a:t>
            </a:r>
          </a:p>
        </p:txBody>
      </p:sp>
    </p:spTree>
    <p:extLst>
      <p:ext uri="{BB962C8B-B14F-4D97-AF65-F5344CB8AC3E}">
        <p14:creationId xmlns:p14="http://schemas.microsoft.com/office/powerpoint/2010/main" val="161762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0334" y="1125128"/>
            <a:ext cx="7289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Education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D9D86C9-6725-4A59-AD71-DD51FA55691E}"/>
              </a:ext>
            </a:extLst>
          </p:cNvPr>
          <p:cNvSpPr txBox="1"/>
          <p:nvPr/>
        </p:nvSpPr>
        <p:spPr>
          <a:xfrm>
            <a:off x="793630" y="2838091"/>
            <a:ext cx="109296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1. What is the expected education level over 5 years in your company ?</a:t>
            </a:r>
          </a:p>
          <a:p>
            <a:endParaRPr lang="en-US" sz="2400" dirty="0"/>
          </a:p>
          <a:p>
            <a:r>
              <a:rPr lang="en-US" sz="2400" dirty="0"/>
              <a:t>2. Which certificate/diploma is an asset for applying in your company ?</a:t>
            </a:r>
          </a:p>
          <a:p>
            <a:endParaRPr lang="en-US" sz="2400" dirty="0"/>
          </a:p>
          <a:p>
            <a:r>
              <a:rPr lang="en-US" sz="2400" dirty="0"/>
              <a:t>3. Do you know the different types of hydrographic education in the Benelux ?</a:t>
            </a:r>
          </a:p>
        </p:txBody>
      </p:sp>
    </p:spTree>
    <p:extLst>
      <p:ext uri="{BB962C8B-B14F-4D97-AF65-F5344CB8AC3E}">
        <p14:creationId xmlns:p14="http://schemas.microsoft.com/office/powerpoint/2010/main" val="2968336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074985" y="246185"/>
          <a:ext cx="8985738" cy="5732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2088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November 16th,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0922" y="1090246"/>
            <a:ext cx="107090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IHO certification wanted in absolute numbers (5 year horizon):</a:t>
            </a:r>
          </a:p>
          <a:p>
            <a:endParaRPr lang="en-US" dirty="0"/>
          </a:p>
          <a:p>
            <a:r>
              <a:rPr lang="en-US" sz="3200" b="1" dirty="0"/>
              <a:t>Cat. B</a:t>
            </a:r>
          </a:p>
          <a:p>
            <a:endParaRPr lang="en-US" sz="2400" b="1" dirty="0"/>
          </a:p>
          <a:p>
            <a:r>
              <a:rPr lang="en-US" sz="2400" b="1" dirty="0"/>
              <a:t>Belgium:			31	(6/year)</a:t>
            </a:r>
          </a:p>
          <a:p>
            <a:r>
              <a:rPr lang="en-US" sz="2400" b="1" dirty="0"/>
              <a:t>The Netherlands:		25	(5/year)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3200" b="1" dirty="0"/>
              <a:t>Cat. A</a:t>
            </a:r>
          </a:p>
          <a:p>
            <a:endParaRPr lang="en-US" sz="2400" b="1" dirty="0"/>
          </a:p>
          <a:p>
            <a:r>
              <a:rPr lang="en-US" sz="2400" b="1" dirty="0"/>
              <a:t>Belgium:			11	(2/year)</a:t>
            </a:r>
          </a:p>
          <a:p>
            <a:r>
              <a:rPr lang="en-US" sz="2400" b="1" dirty="0"/>
              <a:t>The Netherlands:		95	(19/year)</a:t>
            </a:r>
          </a:p>
          <a:p>
            <a:endParaRPr lang="en-US" dirty="0"/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xmlns="" id="{D2E7EF7A-AB75-40ED-B21C-3AD67A75EA4F}"/>
              </a:ext>
            </a:extLst>
          </p:cNvPr>
          <p:cNvSpPr txBox="1"/>
          <p:nvPr/>
        </p:nvSpPr>
        <p:spPr>
          <a:xfrm>
            <a:off x="213005" y="1164567"/>
            <a:ext cx="1017917" cy="3881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2015: </a:t>
            </a:r>
          </a:p>
        </p:txBody>
      </p:sp>
    </p:spTree>
    <p:extLst>
      <p:ext uri="{BB962C8B-B14F-4D97-AF65-F5344CB8AC3E}">
        <p14:creationId xmlns:p14="http://schemas.microsoft.com/office/powerpoint/2010/main" val="408611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8470</TotalTime>
  <Words>1456</Words>
  <Application>Microsoft Office PowerPoint</Application>
  <PresentationFormat>Custom</PresentationFormat>
  <Paragraphs>338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Cat. B program in Belgium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UGent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Annelies</dc:creator>
  <cp:lastModifiedBy>Matthieu Vrakking - Periplus Group</cp:lastModifiedBy>
  <cp:revision>134</cp:revision>
  <cp:lastPrinted>2015-02-13T15:44:25Z</cp:lastPrinted>
  <dcterms:created xsi:type="dcterms:W3CDTF">2015-02-11T11:22:25Z</dcterms:created>
  <dcterms:modified xsi:type="dcterms:W3CDTF">2017-11-21T07:46:18Z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