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6" r:id="rId3"/>
    <p:sldId id="311" r:id="rId4"/>
    <p:sldId id="312" r:id="rId5"/>
    <p:sldId id="315" r:id="rId6"/>
    <p:sldId id="317" r:id="rId7"/>
    <p:sldId id="319" r:id="rId8"/>
    <p:sldId id="316" r:id="rId9"/>
    <p:sldId id="314" r:id="rId10"/>
    <p:sldId id="313" r:id="rId11"/>
    <p:sldId id="321" r:id="rId12"/>
    <p:sldId id="320" r:id="rId1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87"/>
    <a:srgbClr val="000000"/>
    <a:srgbClr val="55286E"/>
    <a:srgbClr val="FFFFFF"/>
    <a:srgbClr val="0E3B6E"/>
    <a:srgbClr val="00423C"/>
    <a:srgbClr val="CC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580" autoAdjust="0"/>
  </p:normalViewPr>
  <p:slideViewPr>
    <p:cSldViewPr>
      <p:cViewPr>
        <p:scale>
          <a:sx n="90" d="100"/>
          <a:sy n="90" d="100"/>
        </p:scale>
        <p:origin x="-141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3563" y="455613"/>
            <a:ext cx="6202362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71550" eaLnBrk="0" hangingPunct="0">
              <a:defRPr sz="1000"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563" y="115888"/>
            <a:ext cx="316865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71550" eaLnBrk="0" hangingPunct="0">
              <a:defRPr sz="800">
                <a:latin typeface="Arial" charset="0"/>
              </a:defRPr>
            </a:lvl1pPr>
          </a:lstStyle>
          <a:p>
            <a:r>
              <a:rPr lang="nl-NL"/>
              <a:t>26 October 2010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63563" y="9120188"/>
            <a:ext cx="63627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71550" eaLnBrk="0" hangingPunct="0">
              <a:defRPr sz="1000">
                <a:latin typeface="Arial" charset="0"/>
              </a:defRPr>
            </a:lvl1pPr>
          </a:lstStyle>
          <a:p>
            <a:r>
              <a:rPr lang="nl-NL"/>
              <a:t>Eventuele voettekst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989763" y="9120188"/>
            <a:ext cx="2413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71550" eaLnBrk="0" hangingPunct="0">
              <a:defRPr sz="1000">
                <a:latin typeface="Arial" charset="0"/>
              </a:defRPr>
            </a:lvl1pPr>
          </a:lstStyle>
          <a:p>
            <a:fld id="{490BE5FD-1FB7-4691-8012-5377886534A1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15366" name="Picture 19" descr="Def_p_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2700" y="0"/>
            <a:ext cx="952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8" name="RubriceringEnMerking2"/>
          <p:cNvSpPr txBox="1">
            <a:spLocks noChangeArrowheads="1"/>
          </p:cNvSpPr>
          <p:nvPr/>
        </p:nvSpPr>
        <p:spPr bwMode="auto">
          <a:xfrm rot="-5400000">
            <a:off x="5175251" y="2836862"/>
            <a:ext cx="387985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lIns="0" tIns="0" rIns="0" bIns="0">
            <a:spAutoFit/>
          </a:bodyPr>
          <a:lstStyle/>
          <a:p>
            <a:pPr algn="r" defTabSz="950913" eaLnBrk="0" hangingPunct="0"/>
            <a:endParaRPr lang="nl-NL" sz="800">
              <a:latin typeface="Arial" charset="0"/>
            </a:endParaRPr>
          </a:p>
        </p:txBody>
      </p:sp>
      <p:sp>
        <p:nvSpPr>
          <p:cNvPr id="32789" name="RubriceringEnMerking"/>
          <p:cNvSpPr txBox="1">
            <a:spLocks noChangeArrowheads="1"/>
          </p:cNvSpPr>
          <p:nvPr/>
        </p:nvSpPr>
        <p:spPr bwMode="auto">
          <a:xfrm rot="-5400000">
            <a:off x="5172869" y="6647656"/>
            <a:ext cx="3881438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lIns="0" tIns="0" rIns="0" bIns="0">
            <a:spAutoFit/>
          </a:bodyPr>
          <a:lstStyle/>
          <a:p>
            <a:pPr defTabSz="950913" eaLnBrk="0" hangingPunct="0"/>
            <a:endParaRPr lang="nl-NL" sz="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40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3563" y="457200"/>
            <a:ext cx="62023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71550" eaLnBrk="0" hangingPunct="0">
              <a:defRPr sz="1000"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975" y="115888"/>
            <a:ext cx="3168650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71550" eaLnBrk="0" hangingPunct="0">
              <a:defRPr sz="800">
                <a:latin typeface="Arial" charset="0"/>
              </a:defRPr>
            </a:lvl1pPr>
          </a:lstStyle>
          <a:p>
            <a:r>
              <a:rPr lang="en-US"/>
              <a:t>26 October 2010</a:t>
            </a:r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52463" y="950913"/>
            <a:ext cx="4802187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63563" y="4735513"/>
            <a:ext cx="4994275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 om het opmaakprofiel van de modeltekst te bewerken</a:t>
            </a:r>
          </a:p>
          <a:p>
            <a:pPr lvl="1"/>
            <a:r>
              <a:rPr lang="en-US" noProof="0" smtClean="0"/>
              <a:t>Tweede niveau</a:t>
            </a:r>
          </a:p>
          <a:p>
            <a:pPr lvl="2"/>
            <a:r>
              <a:rPr lang="en-US" noProof="0" smtClean="0"/>
              <a:t>Derde niveau</a:t>
            </a:r>
          </a:p>
          <a:p>
            <a:pPr lvl="3"/>
            <a:r>
              <a:rPr lang="en-US" noProof="0" smtClean="0"/>
              <a:t>Vierde niveau</a:t>
            </a:r>
          </a:p>
          <a:p>
            <a:pPr lvl="4"/>
            <a:r>
              <a:rPr lang="en-US" noProof="0" smtClean="0"/>
              <a:t>Vijfde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61975" y="9120188"/>
            <a:ext cx="64452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71550" eaLnBrk="0" hangingPunct="0">
              <a:defRPr sz="1000">
                <a:latin typeface="Arial" charset="0"/>
              </a:defRPr>
            </a:lvl1pPr>
          </a:lstStyle>
          <a:p>
            <a:r>
              <a:rPr lang="en-US"/>
              <a:t>Eventuele voettekst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991350" y="9120188"/>
            <a:ext cx="24288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71550" eaLnBrk="0" hangingPunct="0">
              <a:defRPr sz="1000">
                <a:latin typeface="Arial" charset="0"/>
              </a:defRPr>
            </a:lvl1pPr>
          </a:lstStyle>
          <a:p>
            <a:fld id="{92E4CEF0-45EF-45AE-88E3-1C01CD366EC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4344" name="Picture 18" descr="Def_p_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2700" y="0"/>
            <a:ext cx="952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RubriceringEnMerking2"/>
          <p:cNvSpPr txBox="1">
            <a:spLocks noChangeArrowheads="1"/>
          </p:cNvSpPr>
          <p:nvPr/>
        </p:nvSpPr>
        <p:spPr bwMode="auto">
          <a:xfrm rot="-5400000">
            <a:off x="5175251" y="2836862"/>
            <a:ext cx="387985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lIns="0" tIns="0" rIns="0" bIns="0">
            <a:spAutoFit/>
          </a:bodyPr>
          <a:lstStyle/>
          <a:p>
            <a:pPr algn="r" defTabSz="950913" eaLnBrk="0" hangingPunct="0"/>
            <a:endParaRPr lang="nl-NL" sz="800">
              <a:latin typeface="Arial" charset="0"/>
            </a:endParaRPr>
          </a:p>
        </p:txBody>
      </p:sp>
      <p:sp>
        <p:nvSpPr>
          <p:cNvPr id="5140" name="RubriceringEnMerking"/>
          <p:cNvSpPr txBox="1">
            <a:spLocks noChangeArrowheads="1"/>
          </p:cNvSpPr>
          <p:nvPr/>
        </p:nvSpPr>
        <p:spPr bwMode="auto">
          <a:xfrm rot="-5400000">
            <a:off x="5172869" y="6647656"/>
            <a:ext cx="3881438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lIns="0" tIns="0" rIns="0" bIns="0">
            <a:spAutoFit/>
          </a:bodyPr>
          <a:lstStyle/>
          <a:p>
            <a:pPr defTabSz="950913" eaLnBrk="0" hangingPunct="0"/>
            <a:endParaRPr lang="nl-NL" sz="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0280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190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381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571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762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26 October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Eventuele voettekst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CEF0-45EF-45AE-88E3-1C01CD366EC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26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9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E61A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nl-NL" sz="2600">
              <a:solidFill>
                <a:schemeClr val="bg1"/>
              </a:solidFill>
            </a:endParaRPr>
          </a:p>
        </p:txBody>
      </p:sp>
      <p:sp>
        <p:nvSpPr>
          <p:cNvPr id="5" name="Rectangle 157"/>
          <p:cNvSpPr>
            <a:spLocks noChangeArrowheads="1"/>
          </p:cNvSpPr>
          <p:nvPr/>
        </p:nvSpPr>
        <p:spPr bwMode="auto">
          <a:xfrm>
            <a:off x="4933950" y="2474913"/>
            <a:ext cx="359886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endParaRPr lang="nl-NL" sz="2600">
              <a:solidFill>
                <a:schemeClr val="bg1"/>
              </a:solidFill>
            </a:endParaRPr>
          </a:p>
        </p:txBody>
      </p:sp>
      <p:sp>
        <p:nvSpPr>
          <p:cNvPr id="6" name="ZwarteBalk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7" name="ZwarteB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8" name="RubriceringEnMerking"/>
          <p:cNvSpPr txBox="1">
            <a:spLocks noChangeArrowheads="1"/>
          </p:cNvSpPr>
          <p:nvPr/>
        </p:nvSpPr>
        <p:spPr bwMode="auto">
          <a:xfrm rot="16200000">
            <a:off x="5897563" y="3182938"/>
            <a:ext cx="63023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US" sz="1100" b="1">
              <a:solidFill>
                <a:schemeClr val="bg1"/>
              </a:solidFill>
            </a:endParaRPr>
          </a:p>
        </p:txBody>
      </p:sp>
      <p:pic>
        <p:nvPicPr>
          <p:cNvPr id="9" name="Picture 202" descr="Ke_Marine_Logo_Engel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veBenaming"/>
          <p:cNvSpPr txBox="1">
            <a:spLocks noChangeArrowheads="1"/>
          </p:cNvSpPr>
          <p:nvPr userDrawn="1"/>
        </p:nvSpPr>
        <p:spPr bwMode="auto">
          <a:xfrm>
            <a:off x="4913313" y="1071563"/>
            <a:ext cx="38877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0" rIns="0" bIns="0" anchor="b"/>
          <a:lstStyle/>
          <a:p>
            <a:pPr eaLnBrk="0" hangingPunct="0">
              <a:spcBef>
                <a:spcPct val="50000"/>
              </a:spcBef>
              <a:defRPr/>
            </a:pPr>
            <a:r>
              <a:rPr lang="nl-NL" sz="1400" b="0" dirty="0">
                <a:solidFill>
                  <a:schemeClr val="tx2"/>
                </a:solidFill>
              </a:rPr>
              <a:t>Hydrographic Service</a:t>
            </a:r>
          </a:p>
        </p:txBody>
      </p:sp>
      <p:sp>
        <p:nvSpPr>
          <p:cNvPr id="11" name="Afdeling"/>
          <p:cNvSpPr txBox="1">
            <a:spLocks noChangeArrowheads="1"/>
          </p:cNvSpPr>
          <p:nvPr userDrawn="1"/>
        </p:nvSpPr>
        <p:spPr bwMode="auto">
          <a:xfrm>
            <a:off x="4932363" y="5746750"/>
            <a:ext cx="38862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0" rIns="0" bIns="0"/>
          <a:lstStyle/>
          <a:p>
            <a:pPr eaLnBrk="0" hangingPunct="0">
              <a:spcBef>
                <a:spcPct val="50000"/>
              </a:spcBef>
              <a:defRPr/>
            </a:pPr>
            <a:endParaRPr lang="nl-NL" sz="1100">
              <a:solidFill>
                <a:schemeClr val="bg1"/>
              </a:solidFill>
            </a:endParaRPr>
          </a:p>
        </p:txBody>
      </p:sp>
      <p:sp>
        <p:nvSpPr>
          <p:cNvPr id="7368" name="Rectangle 200"/>
          <p:cNvSpPr>
            <a:spLocks noGrp="1" noChangeArrowheads="1"/>
          </p:cNvSpPr>
          <p:nvPr>
            <p:ph type="ctrTitle"/>
          </p:nvPr>
        </p:nvSpPr>
        <p:spPr>
          <a:xfrm>
            <a:off x="4933950" y="1700213"/>
            <a:ext cx="3598863" cy="889000"/>
          </a:xfrm>
        </p:spPr>
        <p:txBody>
          <a:bodyPr lIns="90000" tIns="45720" rIns="90000" bIns="4572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7379" name="Rectangle 211"/>
          <p:cNvSpPr>
            <a:spLocks noGrp="1" noChangeArrowheads="1"/>
          </p:cNvSpPr>
          <p:nvPr>
            <p:ph type="subTitle" idx="1"/>
          </p:nvPr>
        </p:nvSpPr>
        <p:spPr>
          <a:xfrm>
            <a:off x="4933950" y="2781300"/>
            <a:ext cx="3598863" cy="2447925"/>
          </a:xfrm>
        </p:spPr>
        <p:txBody>
          <a:bodyPr lIns="91440" tIns="45720" rIns="91440" bIns="4572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488" y="1265238"/>
            <a:ext cx="1943100" cy="4754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65238"/>
            <a:ext cx="5678488" cy="4754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265238"/>
            <a:ext cx="7772400" cy="396875"/>
          </a:xfrm>
        </p:spPr>
        <p:txBody>
          <a:bodyPr/>
          <a:lstStyle/>
          <a:p>
            <a:r>
              <a:rPr lang="en-US"/>
              <a:t>Klik om de stijl te bewerken</a:t>
            </a:r>
            <a:endParaRPr lang="nl-NL"/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609600" y="1773238"/>
            <a:ext cx="3810000" cy="4246562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0" y="1773238"/>
            <a:ext cx="3810000" cy="4246562"/>
          </a:xfrm>
        </p:spPr>
        <p:txBody>
          <a:bodyPr/>
          <a:lstStyle/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265238"/>
            <a:ext cx="7772400" cy="396875"/>
          </a:xfrm>
        </p:spPr>
        <p:txBody>
          <a:bodyPr/>
          <a:lstStyle/>
          <a:p>
            <a:r>
              <a:rPr lang="en-US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773238"/>
            <a:ext cx="7772400" cy="4246562"/>
          </a:xfrm>
        </p:spPr>
        <p:txBody>
          <a:bodyPr/>
          <a:lstStyle/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238"/>
            <a:ext cx="3810000" cy="424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773238"/>
            <a:ext cx="3810000" cy="424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0E61AA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7" name="Rectangle 46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609600" y="1773238"/>
            <a:ext cx="77724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van de modeltekst te bewerken</a:t>
            </a:r>
          </a:p>
          <a:p>
            <a:pPr lvl="1"/>
            <a:r>
              <a:rPr lang="en-US" smtClean="0"/>
              <a:t> </a:t>
            </a:r>
          </a:p>
          <a:p>
            <a:pPr lvl="2"/>
            <a:r>
              <a:rPr lang="en-US" smtClean="0"/>
              <a:t> </a:t>
            </a:r>
          </a:p>
          <a:p>
            <a:pPr lvl="3"/>
            <a:r>
              <a:rPr lang="en-US" smtClean="0"/>
              <a:t> </a:t>
            </a:r>
          </a:p>
          <a:p>
            <a:pPr lvl="4"/>
            <a:r>
              <a:rPr lang="en-US" smtClean="0"/>
              <a:t> </a:t>
            </a:r>
          </a:p>
        </p:txBody>
      </p:sp>
      <p:sp>
        <p:nvSpPr>
          <p:cNvPr id="109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0E61AA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265238"/>
            <a:ext cx="777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nl-NL" smtClean="0"/>
          </a:p>
        </p:txBody>
      </p:sp>
      <p:sp>
        <p:nvSpPr>
          <p:cNvPr id="1100" name="shpBeeldmerk"/>
          <p:cNvSpPr>
            <a:spLocks noChangeArrowheads="1"/>
          </p:cNvSpPr>
          <p:nvPr/>
        </p:nvSpPr>
        <p:spPr bwMode="auto">
          <a:xfrm>
            <a:off x="19050" y="6330950"/>
            <a:ext cx="71278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022C471C-86C2-4162-AEC6-1A9BB8F437AD}" type="slidenum">
              <a:rPr lang="nl-NL" sz="1000">
                <a:solidFill>
                  <a:schemeClr val="bg1"/>
                </a:solidFill>
                <a:cs typeface="Arial" charset="0"/>
              </a:rPr>
              <a:pPr eaLnBrk="0" hangingPunct="0">
                <a:defRPr/>
              </a:pPr>
              <a:t>‹#›</a:t>
            </a:fld>
            <a:endParaRPr lang="nl-NL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09" name="TitelSlide2"/>
          <p:cNvSpPr txBox="1">
            <a:spLocks noChangeArrowheads="1"/>
          </p:cNvSpPr>
          <p:nvPr/>
        </p:nvSpPr>
        <p:spPr bwMode="auto">
          <a:xfrm>
            <a:off x="19050" y="6618288"/>
            <a:ext cx="5417046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eaLnBrk="0" hangingPunct="0">
              <a:spcBef>
                <a:spcPct val="50000"/>
              </a:spcBef>
            </a:pPr>
            <a:r>
              <a:rPr lang="en-US" sz="1200" b="0" kern="1200" dirty="0" smtClean="0"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+mn-cs"/>
              </a:rPr>
              <a:t>Bathymetry as a keystone for the blue economy of the Netherlands</a:t>
            </a:r>
            <a:endParaRPr lang="nl-NL" sz="1200" b="0" dirty="0">
              <a:solidFill>
                <a:schemeClr val="bg1"/>
              </a:solidFill>
            </a:endParaRPr>
          </a:p>
        </p:txBody>
      </p:sp>
      <p:sp>
        <p:nvSpPr>
          <p:cNvPr id="1113" name="ZwarteBalk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118" name="ZwarteB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116" name="RubriceringEnMerking"/>
          <p:cNvSpPr txBox="1">
            <a:spLocks noChangeArrowheads="1"/>
          </p:cNvSpPr>
          <p:nvPr/>
        </p:nvSpPr>
        <p:spPr bwMode="auto">
          <a:xfrm rot="-5400000">
            <a:off x="5903119" y="3177382"/>
            <a:ext cx="630237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US" sz="1100" b="1">
              <a:solidFill>
                <a:schemeClr val="bg1"/>
              </a:solidFill>
            </a:endParaRPr>
          </a:p>
        </p:txBody>
      </p:sp>
      <p:pic>
        <p:nvPicPr>
          <p:cNvPr id="1035" name="LogoMarine" descr="K_Marine_Logo_Powerpoint_pos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335463" y="0"/>
            <a:ext cx="439737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hpDatum"/>
          <p:cNvSpPr>
            <a:spLocks noChangeArrowheads="1"/>
          </p:cNvSpPr>
          <p:nvPr userDrawn="1"/>
        </p:nvSpPr>
        <p:spPr bwMode="auto">
          <a:xfrm>
            <a:off x="6659563" y="6605588"/>
            <a:ext cx="2478087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nl-NL" sz="1200" dirty="0" smtClean="0">
                <a:solidFill>
                  <a:schemeClr val="bg1"/>
                </a:solidFill>
              </a:rPr>
              <a:t>Hydro17, 16 November 2017</a:t>
            </a:r>
            <a:endParaRPr lang="nl-NL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5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374650" indent="-184150" algn="l" rtl="0" eaLnBrk="0" fontAlgn="base" hangingPunct="0">
        <a:spcBef>
          <a:spcPct val="5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</a:defRPr>
      </a:lvl2pPr>
      <a:lvl3pPr marL="660400" indent="2540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–"/>
        <a:defRPr sz="2200">
          <a:solidFill>
            <a:srgbClr val="000000"/>
          </a:solidFill>
          <a:latin typeface="+mn-lt"/>
        </a:defRPr>
      </a:lvl3pPr>
      <a:lvl4pPr marL="1166813" indent="-1778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›"/>
        <a:defRPr sz="2200">
          <a:solidFill>
            <a:srgbClr val="000000"/>
          </a:solidFill>
          <a:latin typeface="+mn-lt"/>
        </a:defRPr>
      </a:lvl4pPr>
      <a:lvl5pPr marL="1346200" indent="4826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5pPr>
      <a:lvl6pPr marL="18034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6pPr>
      <a:lvl7pPr marL="22606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7pPr>
      <a:lvl8pPr marL="27178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8pPr>
      <a:lvl9pPr marL="31750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pDatum"/>
          <p:cNvSpPr>
            <a:spLocks noChangeArrowheads="1"/>
          </p:cNvSpPr>
          <p:nvPr/>
        </p:nvSpPr>
        <p:spPr bwMode="auto">
          <a:xfrm>
            <a:off x="4572000" y="6433971"/>
            <a:ext cx="4572000" cy="27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nl-NL" sz="1200" dirty="0" smtClean="0">
                <a:solidFill>
                  <a:schemeClr val="bg1"/>
                </a:solidFill>
              </a:rPr>
              <a:t>Hydro17, 16 November </a:t>
            </a:r>
            <a:r>
              <a:rPr lang="nl-NL" sz="1200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2040" y="1340768"/>
            <a:ext cx="4104456" cy="3693319"/>
          </a:xfrm>
        </p:spPr>
        <p:txBody>
          <a:bodyPr/>
          <a:lstStyle/>
          <a:p>
            <a:pPr algn="ctr"/>
            <a:r>
              <a:rPr lang="en-US" b="1" dirty="0"/>
              <a:t>Bathymetry as a keystone for the blue economy of the </a:t>
            </a:r>
            <a:r>
              <a:rPr lang="en-US" b="1" dirty="0" smtClean="0"/>
              <a:t>Netherlands:</a:t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nl-NL" dirty="0"/>
              <a:t/>
            </a:r>
            <a:br>
              <a:rPr lang="nl-NL" dirty="0"/>
            </a:br>
            <a:r>
              <a:rPr lang="en-US" dirty="0"/>
              <a:t>the implementation of INSPIRE at the Netherlands Hydrographic Service</a:t>
            </a:r>
            <a:endParaRPr lang="nl-NL" dirty="0"/>
          </a:p>
        </p:txBody>
      </p:sp>
      <p:sp>
        <p:nvSpPr>
          <p:cNvPr id="3" name="TextBox 2"/>
          <p:cNvSpPr txBox="1"/>
          <p:nvPr/>
        </p:nvSpPr>
        <p:spPr>
          <a:xfrm>
            <a:off x="4747582" y="5301208"/>
            <a:ext cx="42208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Leendert Dorst, </a:t>
            </a:r>
            <a:r>
              <a:rPr lang="en-US" sz="1800" dirty="0" smtClean="0">
                <a:solidFill>
                  <a:schemeClr val="bg1"/>
                </a:solidFill>
              </a:rPr>
              <a:t>RNLN</a:t>
            </a:r>
            <a:endParaRPr lang="nl-NL" sz="1800" dirty="0">
              <a:solidFill>
                <a:schemeClr val="bg1"/>
              </a:solidFill>
            </a:endParaRPr>
          </a:p>
          <a:p>
            <a:pPr algn="ctr"/>
            <a:r>
              <a:rPr lang="fr-FR" sz="1800" dirty="0">
                <a:solidFill>
                  <a:schemeClr val="bg1"/>
                </a:solidFill>
              </a:rPr>
              <a:t>Charles de </a:t>
            </a:r>
            <a:r>
              <a:rPr lang="fr-FR" sz="1800" dirty="0" err="1">
                <a:solidFill>
                  <a:schemeClr val="bg1"/>
                </a:solidFill>
              </a:rPr>
              <a:t>Jongh</a:t>
            </a:r>
            <a:r>
              <a:rPr lang="fr-FR" sz="1800" dirty="0">
                <a:solidFill>
                  <a:schemeClr val="bg1"/>
                </a:solidFill>
              </a:rPr>
              <a:t>, </a:t>
            </a:r>
            <a:r>
              <a:rPr lang="fr-FR" sz="1800" dirty="0" err="1">
                <a:solidFill>
                  <a:schemeClr val="bg1"/>
                </a:solidFill>
              </a:rPr>
              <a:t>Teledyne</a:t>
            </a:r>
            <a:r>
              <a:rPr lang="fr-FR" sz="1800" dirty="0">
                <a:solidFill>
                  <a:schemeClr val="bg1"/>
                </a:solidFill>
              </a:rPr>
              <a:t> CARIS</a:t>
            </a:r>
            <a:endParaRPr lang="nl-NL" sz="1800" dirty="0">
              <a:solidFill>
                <a:schemeClr val="bg1"/>
              </a:solidFill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George </a:t>
            </a:r>
            <a:r>
              <a:rPr lang="en-US" sz="1800" dirty="0" err="1">
                <a:solidFill>
                  <a:schemeClr val="bg1"/>
                </a:solidFill>
              </a:rPr>
              <a:t>Spoelstra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GGSgc</a:t>
            </a:r>
            <a:endParaRPr lang="nl-NL" sz="1800" dirty="0">
              <a:solidFill>
                <a:schemeClr val="bg1"/>
              </a:solidFill>
            </a:endParaRPr>
          </a:p>
        </p:txBody>
      </p:sp>
      <p:pic>
        <p:nvPicPr>
          <p:cNvPr id="7" name="Picture 4" descr="A8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4581"/>
            <a:ext cx="4572000" cy="456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265238"/>
            <a:ext cx="8532812" cy="400110"/>
          </a:xfrm>
        </p:spPr>
        <p:txBody>
          <a:bodyPr/>
          <a:lstStyle/>
          <a:p>
            <a:r>
              <a:rPr lang="en-GB" dirty="0" smtClean="0"/>
              <a:t>European SDIs: INSPIRE harmonization</a:t>
            </a:r>
            <a:endParaRPr lang="nl-NL" dirty="0"/>
          </a:p>
        </p:txBody>
      </p:sp>
      <p:pic>
        <p:nvPicPr>
          <p:cNvPr id="2050" name="Picture 2" descr="CARIS INSPIRE Harmonisation workflow September 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4" y="1807260"/>
            <a:ext cx="8412972" cy="438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255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Some critical notes </a:t>
            </a:r>
            <a:endParaRPr lang="nl-NL" dirty="0"/>
          </a:p>
        </p:txBody>
      </p:sp>
      <p:sp>
        <p:nvSpPr>
          <p:cNvPr id="3" name="TextBox 2"/>
          <p:cNvSpPr txBox="1"/>
          <p:nvPr/>
        </p:nvSpPr>
        <p:spPr>
          <a:xfrm>
            <a:off x="583110" y="1916832"/>
            <a:ext cx="7607019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Both"/>
            </a:pPr>
            <a:r>
              <a:rPr lang="nl-NL" dirty="0" smtClean="0"/>
              <a:t>Lack of interaction with the user:</a:t>
            </a:r>
          </a:p>
          <a:p>
            <a:r>
              <a:rPr lang="nl-NL" dirty="0"/>
              <a:t>	</a:t>
            </a:r>
            <a:r>
              <a:rPr lang="nl-NL" dirty="0" smtClean="0"/>
              <a:t>metadata, shoal biasing</a:t>
            </a:r>
          </a:p>
          <a:p>
            <a:r>
              <a:rPr lang="nl-NL" dirty="0" smtClean="0"/>
              <a:t>(2) This could lead to confusion and accidents:</a:t>
            </a:r>
          </a:p>
          <a:p>
            <a:r>
              <a:rPr lang="nl-NL" dirty="0" smtClean="0"/>
              <a:t>	responsibilities of the provider and the user</a:t>
            </a:r>
          </a:p>
          <a:p>
            <a:r>
              <a:rPr lang="nl-NL" dirty="0" smtClean="0"/>
              <a:t>(3) web services are complicated:</a:t>
            </a:r>
          </a:p>
          <a:p>
            <a:r>
              <a:rPr lang="nl-NL" dirty="0"/>
              <a:t>	</a:t>
            </a:r>
            <a:r>
              <a:rPr lang="nl-NL" dirty="0" smtClean="0"/>
              <a:t>in addition to traditional data streams</a:t>
            </a:r>
          </a:p>
          <a:p>
            <a:r>
              <a:rPr lang="nl-NL" dirty="0" smtClean="0"/>
              <a:t>(4) bathymetry in nautical publications is protected:</a:t>
            </a:r>
          </a:p>
          <a:p>
            <a:r>
              <a:rPr lang="nl-NL" dirty="0"/>
              <a:t>	</a:t>
            </a:r>
            <a:r>
              <a:rPr lang="nl-NL" dirty="0" smtClean="0"/>
              <a:t>only source data is open, IPR and licencing</a:t>
            </a:r>
          </a:p>
          <a:p>
            <a:r>
              <a:rPr lang="nl-NL" dirty="0" smtClean="0"/>
              <a:t>(5) common </a:t>
            </a:r>
            <a:r>
              <a:rPr lang="nl-NL" dirty="0"/>
              <a:t>environmental </a:t>
            </a:r>
            <a:r>
              <a:rPr lang="nl-NL" dirty="0" smtClean="0"/>
              <a:t>picture:</a:t>
            </a:r>
          </a:p>
          <a:p>
            <a:r>
              <a:rPr lang="nl-NL" dirty="0"/>
              <a:t>	</a:t>
            </a:r>
            <a:r>
              <a:rPr lang="nl-NL" dirty="0" smtClean="0"/>
              <a:t>at the source level?</a:t>
            </a:r>
          </a:p>
          <a:p>
            <a:r>
              <a:rPr lang="nl-NL" dirty="0"/>
              <a:t>	</a:t>
            </a:r>
            <a:r>
              <a:rPr lang="nl-NL" dirty="0" smtClean="0"/>
              <a:t>at the product level?</a:t>
            </a:r>
          </a:p>
        </p:txBody>
      </p:sp>
    </p:spTree>
    <p:extLst>
      <p:ext uri="{BB962C8B-B14F-4D97-AF65-F5344CB8AC3E}">
        <p14:creationId xmlns:p14="http://schemas.microsoft.com/office/powerpoint/2010/main" val="2714678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2060848"/>
            <a:ext cx="87129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continued implementation of the INSPIRE Directive at NLHS, in combination with its involvement in </a:t>
            </a:r>
            <a:r>
              <a:rPr lang="en-GB" dirty="0" err="1"/>
              <a:t>EMODnet</a:t>
            </a:r>
            <a:r>
              <a:rPr lang="en-GB" dirty="0"/>
              <a:t> projects, will have a positive effect on the Blue Economy of the Netherlands, and </a:t>
            </a:r>
            <a:r>
              <a:rPr lang="en-GB" dirty="0" smtClean="0"/>
              <a:t>fulfils </a:t>
            </a:r>
            <a:r>
              <a:rPr lang="en-GB" dirty="0"/>
              <a:t>its obligations under the PSI Directive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</a:p>
          <a:p>
            <a:r>
              <a:rPr lang="en-GB" dirty="0" smtClean="0"/>
              <a:t>But </a:t>
            </a:r>
            <a:r>
              <a:rPr lang="en-GB" dirty="0"/>
              <a:t>the implementation will not come without some risks and complications.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 </a:t>
            </a:r>
            <a:r>
              <a:rPr lang="en-GB" dirty="0"/>
              <a:t>frank and detailed discussion, as presented in our critical notes, will help to manage those effects. </a:t>
            </a:r>
            <a:endParaRPr lang="nl-NL" dirty="0"/>
          </a:p>
          <a:p>
            <a:endParaRPr lang="nl-NL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188" y="1265238"/>
            <a:ext cx="8532812" cy="400110"/>
          </a:xfrm>
        </p:spPr>
        <p:txBody>
          <a:bodyPr/>
          <a:lstStyle/>
          <a:p>
            <a:r>
              <a:rPr lang="en-GB" dirty="0" smtClean="0"/>
              <a:t>Conclusion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052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captur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717" y="1772816"/>
            <a:ext cx="8003342" cy="444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11188" y="1265237"/>
            <a:ext cx="7772400" cy="396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9pPr>
          </a:lstStyle>
          <a:p>
            <a:r>
              <a:rPr lang="nl-NL" kern="0" dirty="0" smtClean="0"/>
              <a:t>Introduction: Approach to Rotterdam</a:t>
            </a:r>
            <a:endParaRPr lang="nl-NL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265238"/>
            <a:ext cx="8532812" cy="800219"/>
          </a:xfrm>
        </p:spPr>
        <p:txBody>
          <a:bodyPr/>
          <a:lstStyle/>
          <a:p>
            <a:r>
              <a:rPr lang="nl-NL" dirty="0" smtClean="0"/>
              <a:t>Introduction: Representative Bathymetric Data Set</a:t>
            </a:r>
            <a:endParaRPr lang="nl-NL" dirty="0"/>
          </a:p>
        </p:txBody>
      </p:sp>
      <p:pic>
        <p:nvPicPr>
          <p:cNvPr id="1026" name="Picture 2" descr="NCP-RBB_Aug2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140" y="1675694"/>
            <a:ext cx="3288769" cy="456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89138"/>
            <a:ext cx="8785225" cy="389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1125538"/>
            <a:ext cx="8675687" cy="400110"/>
          </a:xfrm>
        </p:spPr>
        <p:txBody>
          <a:bodyPr/>
          <a:lstStyle/>
          <a:p>
            <a:r>
              <a:rPr lang="en-US" dirty="0" smtClean="0"/>
              <a:t>Introduction: sand wave migration (</a:t>
            </a:r>
            <a:r>
              <a:rPr lang="en-US" dirty="0" err="1"/>
              <a:t>V</a:t>
            </a:r>
            <a:r>
              <a:rPr lang="en-US" dirty="0" err="1" smtClean="0"/>
              <a:t>alHYD</a:t>
            </a:r>
            <a:r>
              <a:rPr lang="en-US" dirty="0" smtClean="0"/>
              <a:t>, 2011)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528" y="2060848"/>
            <a:ext cx="8280920" cy="3887787"/>
          </a:xfrm>
        </p:spPr>
        <p:txBody>
          <a:bodyPr lIns="91440" tIns="45720" rIns="91440" bIns="45720"/>
          <a:lstStyle/>
          <a:p>
            <a:pPr marL="0" lvl="1" indent="0">
              <a:spcBef>
                <a:spcPct val="0"/>
              </a:spcBef>
              <a:buFontTx/>
              <a:buNone/>
            </a:pPr>
            <a:r>
              <a:rPr lang="en-US" alt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sea is a resource for: 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Energy;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Food;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Medicines;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Minerals;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Recreation;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Telecommunications;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Transportation.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alt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sea is now the workplace of the </a:t>
            </a:r>
            <a:r>
              <a:rPr lang="en-US" altLang="nl-NL" sz="2400" i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blue economy</a:t>
            </a:r>
            <a:r>
              <a:rPr lang="en-US" altLang="nl-NL" sz="2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/>
            <a:endParaRPr lang="en-AU" alt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8312" y="1125538"/>
            <a:ext cx="8675687" cy="40011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/>
              <a:t>The Blue Economy: the sea as a resource</a:t>
            </a:r>
            <a:endParaRPr lang="nl-NL" kern="0" dirty="0" smtClean="0"/>
          </a:p>
        </p:txBody>
      </p:sp>
    </p:spTree>
    <p:extLst>
      <p:ext uri="{BB962C8B-B14F-4D97-AF65-F5344CB8AC3E}">
        <p14:creationId xmlns:p14="http://schemas.microsoft.com/office/powerpoint/2010/main" val="162779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0" y="1844824"/>
            <a:ext cx="9144000" cy="3024336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n-CA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Towards Data Centricity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custodian vs product producer:</a:t>
            </a:r>
          </a:p>
          <a:p>
            <a:pPr marL="914400" lvl="2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en-CA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traditional focus on nautical products 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Loss of potential:</a:t>
            </a:r>
          </a:p>
          <a:p>
            <a:pPr marL="914400" lvl="2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en-CA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fraction of </a:t>
            </a:r>
            <a:r>
              <a:rPr lang="en-CA" sz="2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is </a:t>
            </a:r>
            <a:r>
              <a:rPr lang="en-CA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passed to third party users 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MSDI requires data in generic format:</a:t>
            </a:r>
          </a:p>
          <a:p>
            <a:pPr marL="914400" lvl="2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en-CA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a particular product for a user group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68312" y="1125538"/>
            <a:ext cx="8675687" cy="40011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/>
              <a:t>The Blue Economy: data centricity</a:t>
            </a:r>
            <a:endParaRPr lang="nl-NL" kern="0" dirty="0" smtClean="0"/>
          </a:p>
        </p:txBody>
      </p:sp>
    </p:spTree>
    <p:extLst>
      <p:ext uri="{BB962C8B-B14F-4D97-AF65-F5344CB8AC3E}">
        <p14:creationId xmlns:p14="http://schemas.microsoft.com/office/powerpoint/2010/main" val="306510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OceanWise\Training\Data Management\MDM Awareness Course\MDM IMAGES\MDM - SDI Component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725" y="1524126"/>
            <a:ext cx="8460549" cy="476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68312" y="1125538"/>
            <a:ext cx="8675687" cy="40011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/>
              <a:t>The Blue Economy: the elements of an MSDI</a:t>
            </a:r>
            <a:endParaRPr lang="nl-NL" kern="0" dirty="0" smtClean="0"/>
          </a:p>
        </p:txBody>
      </p:sp>
    </p:spTree>
    <p:extLst>
      <p:ext uri="{BB962C8B-B14F-4D97-AF65-F5344CB8AC3E}">
        <p14:creationId xmlns:p14="http://schemas.microsoft.com/office/powerpoint/2010/main" val="378972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2" y="1700808"/>
            <a:ext cx="91439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1990s: National Oceanographic Data Centers (NODC)</a:t>
            </a:r>
          </a:p>
          <a:p>
            <a:r>
              <a:rPr lang="nl-NL" sz="2000" dirty="0" smtClean="0"/>
              <a:t>1994: Open </a:t>
            </a:r>
            <a:r>
              <a:rPr lang="nl-NL" sz="2000" dirty="0"/>
              <a:t>GIS Consortium (OGC)</a:t>
            </a:r>
          </a:p>
          <a:p>
            <a:r>
              <a:rPr lang="nl-NL" sz="2000" dirty="0" smtClean="0"/>
              <a:t>2000s: NODCs cooperate under SeaDataNet</a:t>
            </a:r>
          </a:p>
          <a:p>
            <a:r>
              <a:rPr lang="nl-NL" sz="2000" dirty="0" smtClean="0"/>
              <a:t>2006: EU Green paper on Future Marine Policy leads to EMODnet</a:t>
            </a:r>
          </a:p>
          <a:p>
            <a:r>
              <a:rPr lang="nl-NL" sz="2000" dirty="0" smtClean="0"/>
              <a:t>2007: INSPIRE Directive</a:t>
            </a:r>
          </a:p>
          <a:p>
            <a:r>
              <a:rPr lang="nl-NL" sz="2000" dirty="0"/>
              <a:t>2008: IHO Marine SDI WG (MSDIWG)</a:t>
            </a:r>
          </a:p>
          <a:p>
            <a:r>
              <a:rPr lang="nl-NL" sz="2000" dirty="0" smtClean="0"/>
              <a:t>2010: Gunther Pauli, “The Blue Economy” report to the Club of Rome</a:t>
            </a:r>
          </a:p>
          <a:p>
            <a:r>
              <a:rPr lang="nl-NL" sz="2000" dirty="0" smtClean="0"/>
              <a:t>2013: PSI Directive</a:t>
            </a:r>
          </a:p>
          <a:p>
            <a:r>
              <a:rPr lang="nl-NL" sz="2000" dirty="0" smtClean="0"/>
              <a:t>2014: EU Communication Marine Knowledge 2020 “Blue Growth”</a:t>
            </a:r>
          </a:p>
          <a:p>
            <a:r>
              <a:rPr lang="nl-NL" sz="2000" dirty="0" smtClean="0"/>
              <a:t>2015: Sendai Framework for Disaster Risk Reduction</a:t>
            </a:r>
          </a:p>
          <a:p>
            <a:r>
              <a:rPr lang="nl-NL" sz="2000" dirty="0" smtClean="0"/>
              <a:t>2015: Paris Agreement on Climate Change</a:t>
            </a:r>
          </a:p>
          <a:p>
            <a:r>
              <a:rPr lang="nl-NL" sz="2000" dirty="0" smtClean="0"/>
              <a:t>2016: Conference UN Sustainable Development Goal 14 “Oceans”</a:t>
            </a:r>
          </a:p>
          <a:p>
            <a:r>
              <a:rPr lang="nl-NL" sz="2000" dirty="0" smtClean="0"/>
              <a:t>2016: OGC Marine Domain WG (MDWG)</a:t>
            </a:r>
          </a:p>
          <a:p>
            <a:r>
              <a:rPr lang="nl-NL" sz="2000" dirty="0" smtClean="0"/>
              <a:t>2017: UN-GGIM Marine Geospatial Information WG (MGI-WG)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8312" y="1125538"/>
            <a:ext cx="8675687" cy="40011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/>
              <a:t>The Blue Economy: the road to MSDI</a:t>
            </a:r>
            <a:endParaRPr lang="nl-NL" kern="0" dirty="0" smtClean="0"/>
          </a:p>
        </p:txBody>
      </p:sp>
    </p:spTree>
    <p:extLst>
      <p:ext uri="{BB962C8B-B14F-4D97-AF65-F5344CB8AC3E}">
        <p14:creationId xmlns:p14="http://schemas.microsoft.com/office/powerpoint/2010/main" val="190264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265238"/>
            <a:ext cx="7772400" cy="400110"/>
          </a:xfrm>
        </p:spPr>
        <p:txBody>
          <a:bodyPr/>
          <a:lstStyle/>
          <a:p>
            <a:r>
              <a:rPr lang="nl-NL" dirty="0" smtClean="0"/>
              <a:t>European SDIs: NLHO as a contributor</a:t>
            </a:r>
            <a:endParaRPr lang="nl-NL" dirty="0"/>
          </a:p>
        </p:txBody>
      </p:sp>
      <p:pic>
        <p:nvPicPr>
          <p:cNvPr id="3075" name="Picture 6" descr="http://www.deegree.org/images/logos/inspire-log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1" y="1988839"/>
            <a:ext cx="1652587" cy="167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"/>
          <p:cNvSpPr>
            <a:spLocks noChangeAspect="1" noChangeArrowheads="1"/>
          </p:cNvSpPr>
          <p:nvPr/>
        </p:nvSpPr>
        <p:spPr bwMode="auto">
          <a:xfrm>
            <a:off x="1481138" y="3363913"/>
            <a:ext cx="17335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074" name="Picture 8" descr="https://encrypted-tbn1.gstatic.com/images?q=tbn:ANd9GcTewm0u0L6RjCkWo3atYohvxnovm4Miy9y4syhY7Q5C_0OR0HSLT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444" y="1875531"/>
            <a:ext cx="1728787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259193"/>
              </p:ext>
            </p:extLst>
          </p:nvPr>
        </p:nvGraphicFramePr>
        <p:xfrm>
          <a:off x="107504" y="3614039"/>
          <a:ext cx="8784976" cy="21877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392024"/>
                <a:gridCol w="4392952"/>
              </a:tblGrid>
              <a:tr h="3190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Managed by DG Environment</a:t>
                      </a:r>
                      <a:endParaRPr lang="nl-NL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Managed by DG Maritime Affairs</a:t>
                      </a:r>
                      <a:endParaRPr lang="nl-NL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108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34 themes</a:t>
                      </a:r>
                      <a:endParaRPr lang="nl-NL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8 themes</a:t>
                      </a:r>
                      <a:endParaRPr lang="nl-NL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108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Directive</a:t>
                      </a:r>
                      <a:endParaRPr lang="nl-NL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Programme</a:t>
                      </a:r>
                      <a:endParaRPr lang="nl-NL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143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Obligations for Member States</a:t>
                      </a:r>
                      <a:endParaRPr lang="nl-NL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Public tenders involving Member States</a:t>
                      </a:r>
                      <a:endParaRPr lang="nl-NL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108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Investments necessary</a:t>
                      </a:r>
                      <a:endParaRPr lang="nl-NL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Annual payments</a:t>
                      </a:r>
                      <a:endParaRPr lang="nl-NL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21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A national SDI per Member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State</a:t>
                      </a:r>
                      <a:endParaRPr lang="nl-NL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One European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MSDI</a:t>
                      </a:r>
                      <a:endParaRPr lang="nl-NL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2408" y="5805844"/>
            <a:ext cx="4006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supported by Teledyne CARIS</a:t>
            </a:r>
            <a:endParaRPr lang="nl-NL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508104" y="5756226"/>
            <a:ext cx="283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supported by GGSgc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023038967"/>
      </p:ext>
    </p:extLst>
  </p:cSld>
  <p:clrMapOvr>
    <a:masterClrMapping/>
  </p:clrMapOvr>
</p:sld>
</file>

<file path=ppt/theme/theme1.xml><?xml version="1.0" encoding="utf-8"?>
<a:theme xmlns:a="http://schemas.openxmlformats.org/drawingml/2006/main" name="marineEN1">
  <a:themeElements>
    <a:clrScheme name="marineEN1 1">
      <a:dk1>
        <a:srgbClr val="000000"/>
      </a:dk1>
      <a:lt1>
        <a:srgbClr val="FFFFFF"/>
      </a:lt1>
      <a:dk2>
        <a:srgbClr val="E17000"/>
      </a:dk2>
      <a:lt2>
        <a:srgbClr val="9ACCD4"/>
      </a:lt2>
      <a:accent1>
        <a:srgbClr val="0E61AA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7D2"/>
      </a:accent5>
      <a:accent6>
        <a:srgbClr val="8BB9C0"/>
      </a:accent6>
      <a:hlink>
        <a:srgbClr val="004228"/>
      </a:hlink>
      <a:folHlink>
        <a:srgbClr val="E17000"/>
      </a:folHlink>
    </a:clrScheme>
    <a:fontScheme name="marineEN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arineEN1 1">
        <a:dk1>
          <a:srgbClr val="000000"/>
        </a:dk1>
        <a:lt1>
          <a:srgbClr val="FFFFFF"/>
        </a:lt1>
        <a:dk2>
          <a:srgbClr val="E17000"/>
        </a:dk2>
        <a:lt2>
          <a:srgbClr val="9ACCD4"/>
        </a:lt2>
        <a:accent1>
          <a:srgbClr val="0E61AA"/>
        </a:accent1>
        <a:accent2>
          <a:srgbClr val="9ACCD4"/>
        </a:accent2>
        <a:accent3>
          <a:srgbClr val="FFFFFF"/>
        </a:accent3>
        <a:accent4>
          <a:srgbClr val="000000"/>
        </a:accent4>
        <a:accent5>
          <a:srgbClr val="AAB7D2"/>
        </a:accent5>
        <a:accent6>
          <a:srgbClr val="8BB9C0"/>
        </a:accent6>
        <a:hlink>
          <a:srgbClr val="004228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2144</TotalTime>
  <Words>429</Words>
  <Application>Microsoft Office PowerPoint</Application>
  <PresentationFormat>On-screen Show (4:3)</PresentationFormat>
  <Paragraphs>79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marineEN1</vt:lpstr>
      <vt:lpstr>Bathymetry as a keystone for the blue economy of the Netherlands:   the implementation of INSPIRE at the Netherlands Hydrographic Service</vt:lpstr>
      <vt:lpstr>PowerPoint Presentation</vt:lpstr>
      <vt:lpstr>Introduction: Representative Bathymetric Data Set</vt:lpstr>
      <vt:lpstr>Introduction: sand wave migration (ValHYD, 2011)</vt:lpstr>
      <vt:lpstr>PowerPoint Presentation</vt:lpstr>
      <vt:lpstr>PowerPoint Presentation</vt:lpstr>
      <vt:lpstr>PowerPoint Presentation</vt:lpstr>
      <vt:lpstr>PowerPoint Presentation</vt:lpstr>
      <vt:lpstr>European SDIs: NLHO as a contributor</vt:lpstr>
      <vt:lpstr>European SDIs: INSPIRE harmonization</vt:lpstr>
      <vt:lpstr>Some critical notes </vt:lpstr>
      <vt:lpstr>Conclusion</vt:lpstr>
    </vt:vector>
  </TitlesOfParts>
  <Company>Ministerie van Defensie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ud0h4b5</dc:creator>
  <cp:lastModifiedBy>Matthieu Vrakking - Periplus Group</cp:lastModifiedBy>
  <cp:revision>141</cp:revision>
  <cp:lastPrinted>2002-08-12T10:42:52Z</cp:lastPrinted>
  <dcterms:created xsi:type="dcterms:W3CDTF">2010-02-03T15:06:20Z</dcterms:created>
  <dcterms:modified xsi:type="dcterms:W3CDTF">2017-11-21T08:20:46Z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uteur">
    <vt:lpwstr>L.L. Dorst</vt:lpwstr>
  </property>
  <property fmtid="{D5CDD505-2E9C-101B-9397-08002B2CF9AE}" pid="3" name="_Functie">
    <vt:lpwstr/>
  </property>
  <property fmtid="{D5CDD505-2E9C-101B-9397-08002B2CF9AE}" pid="4" name="_Titel">
    <vt:lpwstr>AN ALGORITHMIC SOLUTION </vt:lpwstr>
  </property>
  <property fmtid="{D5CDD505-2E9C-101B-9397-08002B2CF9AE}" pid="5" name="_SubTitel">
    <vt:lpwstr>TO THE RANDOMNESS OF EQUITABLE BOUNDARY LINES</vt:lpwstr>
  </property>
  <property fmtid="{D5CDD505-2E9C-101B-9397-08002B2CF9AE}" pid="6" name="_RvEBenaming">
    <vt:lpwstr>Hydrographic Service</vt:lpwstr>
  </property>
  <property fmtid="{D5CDD505-2E9C-101B-9397-08002B2CF9AE}" pid="7" name="_Afdeling">
    <vt:lpwstr/>
  </property>
  <property fmtid="{D5CDD505-2E9C-101B-9397-08002B2CF9AE}" pid="8" name="_Merking">
    <vt:lpwstr/>
  </property>
  <property fmtid="{D5CDD505-2E9C-101B-9397-08002B2CF9AE}" pid="9" name="_Rubricering">
    <vt:lpwstr/>
  </property>
  <property fmtid="{D5CDD505-2E9C-101B-9397-08002B2CF9AE}" pid="10" name="_Beleidsterrein">
    <vt:lpwstr>2</vt:lpwstr>
  </property>
  <property fmtid="{D5CDD505-2E9C-101B-9397-08002B2CF9AE}" pid="11" name="_LogoTaal">
    <vt:lpwstr>2</vt:lpwstr>
  </property>
  <property fmtid="{D5CDD505-2E9C-101B-9397-08002B2CF9AE}" pid="12" name="_RubriceringTaal">
    <vt:lpwstr>2</vt:lpwstr>
  </property>
  <property fmtid="{D5CDD505-2E9C-101B-9397-08002B2CF9AE}" pid="13" name="_PresentatieType">
    <vt:lpwstr>1</vt:lpwstr>
  </property>
  <property fmtid="{D5CDD505-2E9C-101B-9397-08002B2CF9AE}" pid="14" name="_MarkAsFinal">
    <vt:bool>true</vt:bool>
  </property>
</Properties>
</file>