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57" r:id="rId2"/>
    <p:sldId id="341" r:id="rId3"/>
    <p:sldId id="358" r:id="rId4"/>
    <p:sldId id="359" r:id="rId5"/>
    <p:sldId id="360" r:id="rId6"/>
    <p:sldId id="329" r:id="rId7"/>
    <p:sldId id="345" r:id="rId8"/>
    <p:sldId id="347" r:id="rId9"/>
    <p:sldId id="369" r:id="rId10"/>
    <p:sldId id="348" r:id="rId11"/>
    <p:sldId id="350" r:id="rId12"/>
    <p:sldId id="352" r:id="rId13"/>
    <p:sldId id="357" r:id="rId14"/>
    <p:sldId id="356" r:id="rId15"/>
    <p:sldId id="355" r:id="rId16"/>
    <p:sldId id="368" r:id="rId17"/>
    <p:sldId id="367" r:id="rId18"/>
    <p:sldId id="366" r:id="rId19"/>
    <p:sldId id="364" r:id="rId20"/>
    <p:sldId id="362" r:id="rId21"/>
    <p:sldId id="36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55BA"/>
    <a:srgbClr val="702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6915" autoAdjust="0"/>
  </p:normalViewPr>
  <p:slideViewPr>
    <p:cSldViewPr>
      <p:cViewPr varScale="1">
        <p:scale>
          <a:sx n="90" d="100"/>
          <a:sy n="90" d="100"/>
        </p:scale>
        <p:origin x="-128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421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F239D-4E3E-4ED1-8D16-40264BECCEA1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75517-3AE2-48D4-ABFD-4043AD475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736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75517-3AE2-48D4-ABFD-4043AD47506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348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i="1" u="sng" dirty="0" smtClean="0"/>
              <a:t>There are animations on this page</a:t>
            </a:r>
          </a:p>
          <a:p>
            <a:endParaRPr lang="en-GB" b="1" i="1" u="sng" dirty="0" smtClean="0"/>
          </a:p>
          <a:p>
            <a:r>
              <a:rPr lang="en-GB" b="1" i="1" u="sng" dirty="0" smtClean="0"/>
              <a:t>Good data management requires all areas to be connected</a:t>
            </a:r>
          </a:p>
          <a:p>
            <a:endParaRPr lang="en-GB" dirty="0" smtClean="0"/>
          </a:p>
          <a:p>
            <a:r>
              <a:rPr lang="en-GB" dirty="0" smtClean="0"/>
              <a:t>This is a simplified view</a:t>
            </a:r>
            <a:r>
              <a:rPr lang="en-GB" baseline="0" dirty="0" smtClean="0"/>
              <a:t> of the equipment schema and transmission protocols.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All the instrumentation was connected to</a:t>
            </a:r>
            <a:r>
              <a:rPr lang="en-GB" baseline="0" dirty="0" smtClean="0"/>
              <a:t> a Multi-port GPRS Data Logger / Modem.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This transmits to a receiver (server) through the internet via a local GPRS Link.</a:t>
            </a:r>
          </a:p>
          <a:p>
            <a:r>
              <a:rPr lang="en-GB" baseline="0" dirty="0" smtClean="0"/>
              <a:t>No reason why this can’t also be a UHF Radio Link or Satellite Link rather than GPRS.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&lt;CLICK&gt; to reveal the sections!</a:t>
            </a:r>
          </a:p>
          <a:p>
            <a:endParaRPr lang="en-GB" baseline="0" dirty="0" smtClean="0"/>
          </a:p>
          <a:p>
            <a:r>
              <a:rPr lang="en-GB" baseline="0" dirty="0" smtClean="0"/>
              <a:t>A Reception Server gathers the data.  In this case (as discussed later) we will use PHP Scripts for reliability and flexibility.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It is now an IT Networking issue – no reason why we can’t duplicate the feeds to one or more servers.</a:t>
            </a:r>
          </a:p>
          <a:p>
            <a:endParaRPr lang="en-GB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5B60421-4916-4A58-BC97-EA9942397AEA}" type="datetime1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TRDI AIA-2015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F0AD-E883-4A29-A28C-B883D6FDA72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259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http://www.iala-aism.org/asm/</a:t>
            </a:r>
          </a:p>
          <a:p>
            <a:endParaRPr lang="en-US" dirty="0" smtClean="0"/>
          </a:p>
          <a:p>
            <a:r>
              <a:rPr lang="en-US" dirty="0" smtClean="0"/>
              <a:t>The need to keep track of all existing Application Specific Messages (ASM) in order to facilitate data exchange has been established (IALA Recommendation e-NAV 144). IALA has taken the responsibility to collect these, and now maintains this online IALA ASM Collection. Stakeholders should endeavour to use the ASM´s in this Collection before developing new ASM’s. If and when new ASM´s are developed, these should be reported to the IALA Secretariat as soon as possible, so that the IALA ASM Collection can be updated.</a:t>
            </a:r>
          </a:p>
          <a:p>
            <a:endParaRPr lang="en-US" dirty="0" smtClean="0"/>
          </a:p>
          <a:p>
            <a:r>
              <a:rPr lang="en-US" dirty="0" smtClean="0"/>
              <a:t>Note: This collection is not an endorsement of any message, and is not an authority for any DAC/FI combinations.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DF09E-47BB-49FB-A150-3F39A7B8175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546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Identity Registry-</a:t>
            </a:r>
            <a:r>
              <a:rPr lang="en-US" baseline="0" dirty="0" smtClean="0"/>
              <a:t> </a:t>
            </a:r>
            <a:r>
              <a:rPr lang="en-US" dirty="0" smtClean="0"/>
              <a:t>For secure and reliable identity information, it provides a single login to all services, using identity information provided by trusted stakeholders.</a:t>
            </a:r>
          </a:p>
          <a:p>
            <a:r>
              <a:rPr lang="en-US" dirty="0" smtClean="0"/>
              <a:t>The Service Registry</a:t>
            </a:r>
            <a:r>
              <a:rPr lang="en-US" baseline="0" dirty="0" smtClean="0"/>
              <a:t> - </a:t>
            </a:r>
            <a:r>
              <a:rPr lang="en-US" dirty="0" smtClean="0"/>
              <a:t>For registering, discovering and using all relevant e-Navigation and e-Maritime services, commercial and non-commercial, authorised and non-authorised, for free and against payment. It can be seen as a sophisticated yellow pages phone book or the equivalent of an App Store.</a:t>
            </a:r>
          </a:p>
          <a:p>
            <a:r>
              <a:rPr lang="en-US" dirty="0" smtClean="0"/>
              <a:t>The Maritime Messaging Service-</a:t>
            </a:r>
            <a:r>
              <a:rPr lang="en-US" baseline="0" dirty="0" smtClean="0"/>
              <a:t> </a:t>
            </a:r>
            <a:r>
              <a:rPr lang="en-US" dirty="0" smtClean="0"/>
              <a:t>An information broker that intelligently exchanges information between communication systems connected to the cloud, taking into account the current geographical position and communication links available to the recipient.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75517-3AE2-48D4-ABFD-4043AD47506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736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Authoritative or Not? ;  Secure or Open?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75517-3AE2-48D4-ABFD-4043AD47506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437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 b="1">
                <a:solidFill>
                  <a:srgbClr val="70238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55B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Hydro17, SS Rotterdam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D214F3-072A-4B0F-9261-60EBA36847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391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70238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55BA"/>
                </a:solidFill>
              </a:defRPr>
            </a:lvl1pPr>
            <a:lvl2pPr>
              <a:defRPr>
                <a:solidFill>
                  <a:srgbClr val="0055BA"/>
                </a:solidFill>
              </a:defRPr>
            </a:lvl2pPr>
            <a:lvl3pPr>
              <a:defRPr>
                <a:solidFill>
                  <a:srgbClr val="0055BA"/>
                </a:solidFill>
              </a:defRPr>
            </a:lvl3pPr>
            <a:lvl4pPr>
              <a:defRPr>
                <a:solidFill>
                  <a:srgbClr val="0055BA"/>
                </a:solidFill>
              </a:defRPr>
            </a:lvl4pPr>
            <a:lvl5pPr>
              <a:defRPr>
                <a:solidFill>
                  <a:srgbClr val="0055BA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Hydro17, SS Rotterdam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D214F3-072A-4B0F-9261-60EBA36847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75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19256" cy="1156990"/>
          </a:xfrm>
        </p:spPr>
        <p:txBody>
          <a:bodyPr/>
          <a:lstStyle>
            <a:lvl1pPr>
              <a:defRPr>
                <a:solidFill>
                  <a:srgbClr val="70238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>
                <a:solidFill>
                  <a:srgbClr val="0055BA"/>
                </a:solidFill>
              </a:defRPr>
            </a:lvl1pPr>
            <a:lvl2pPr>
              <a:defRPr sz="2400">
                <a:solidFill>
                  <a:srgbClr val="0055BA"/>
                </a:solidFill>
              </a:defRPr>
            </a:lvl2pPr>
            <a:lvl3pPr>
              <a:defRPr sz="2000">
                <a:solidFill>
                  <a:srgbClr val="0055BA"/>
                </a:solidFill>
              </a:defRPr>
            </a:lvl3pPr>
            <a:lvl4pPr>
              <a:defRPr sz="1800">
                <a:solidFill>
                  <a:srgbClr val="0055BA"/>
                </a:solidFill>
              </a:defRPr>
            </a:lvl4pPr>
            <a:lvl5pPr>
              <a:defRPr sz="1800">
                <a:solidFill>
                  <a:srgbClr val="0055B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>
                <a:solidFill>
                  <a:srgbClr val="0055BA"/>
                </a:solidFill>
              </a:defRPr>
            </a:lvl1pPr>
            <a:lvl2pPr>
              <a:defRPr sz="2400">
                <a:solidFill>
                  <a:srgbClr val="0055BA"/>
                </a:solidFill>
              </a:defRPr>
            </a:lvl2pPr>
            <a:lvl3pPr>
              <a:defRPr sz="2000">
                <a:solidFill>
                  <a:srgbClr val="0055BA"/>
                </a:solidFill>
              </a:defRPr>
            </a:lvl3pPr>
            <a:lvl4pPr>
              <a:defRPr sz="1800">
                <a:solidFill>
                  <a:srgbClr val="0055BA"/>
                </a:solidFill>
              </a:defRPr>
            </a:lvl4pPr>
            <a:lvl5pPr>
              <a:defRPr sz="1800">
                <a:solidFill>
                  <a:srgbClr val="0055B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Hydro17, SS Rotterdam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D214F3-072A-4B0F-9261-60EBA36847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69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9144"/>
            <a:ext cx="9180512" cy="694824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504" y="65253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Hydro17, SS Rotterdam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8880" y="65527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5D214F3-072A-4B0F-9261-60EBA36847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76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70238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55B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55B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55B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55B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55B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6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11" Type="http://schemas.openxmlformats.org/officeDocument/2006/relationships/image" Target="../media/image34.png"/><Relationship Id="rId5" Type="http://schemas.openxmlformats.org/officeDocument/2006/relationships/image" Target="../media/image12.emf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7.emf"/><Relationship Id="rId1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1.png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e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5688632"/>
          </a:xfrm>
        </p:spPr>
        <p:txBody>
          <a:bodyPr>
            <a:normAutofit/>
          </a:bodyPr>
          <a:lstStyle/>
          <a:p>
            <a:r>
              <a:rPr lang="en-US" dirty="0"/>
              <a:t>Developments in the Interconnectivity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Tide </a:t>
            </a:r>
            <a:r>
              <a:rPr lang="en-US" dirty="0"/>
              <a:t>and Weather Data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By</a:t>
            </a:r>
            <a:br>
              <a:rPr lang="en-US" sz="2800" dirty="0" smtClean="0"/>
            </a:br>
            <a:r>
              <a:rPr lang="en-US" sz="2800" dirty="0" smtClean="0"/>
              <a:t>Dr Mike Osborne</a:t>
            </a:r>
            <a:br>
              <a:rPr lang="en-US" sz="2800" dirty="0" smtClean="0"/>
            </a:br>
            <a:r>
              <a:rPr lang="en-US" sz="2800" dirty="0" smtClean="0"/>
              <a:t>OceanWise Ltd</a:t>
            </a:r>
            <a:endParaRPr lang="en-GB" sz="18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Hydro17, SS Rotterdam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D214F3-072A-4B0F-9261-60EBA368477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40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Standardisation, of course!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99620"/>
            <a:ext cx="23042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5B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55B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55B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55B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55B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NMEA Sentences</a:t>
            </a:r>
          </a:p>
          <a:p>
            <a:r>
              <a:rPr lang="en-US" dirty="0" smtClean="0"/>
              <a:t>AIS ASM</a:t>
            </a:r>
          </a:p>
          <a:p>
            <a:r>
              <a:rPr lang="en-US" dirty="0" smtClean="0"/>
              <a:t>ISO 19100</a:t>
            </a:r>
          </a:p>
          <a:p>
            <a:r>
              <a:rPr lang="en-US" dirty="0" smtClean="0"/>
              <a:t>S-112</a:t>
            </a:r>
          </a:p>
          <a:p>
            <a:r>
              <a:rPr lang="en-US" dirty="0" smtClean="0"/>
              <a:t>OGC Sensor Web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7"/>
          <a:stretch/>
        </p:blipFill>
        <p:spPr bwMode="auto">
          <a:xfrm>
            <a:off x="5072241" y="1556792"/>
            <a:ext cx="407176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02580"/>
            <a:ext cx="5119963" cy="77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3"/>
          <a:stretch/>
        </p:blipFill>
        <p:spPr bwMode="auto">
          <a:xfrm>
            <a:off x="7057202" y="4971977"/>
            <a:ext cx="2066925" cy="136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55" t="-157" r="64210" b="43221"/>
          <a:stretch/>
        </p:blipFill>
        <p:spPr bwMode="auto">
          <a:xfrm>
            <a:off x="2987824" y="1125381"/>
            <a:ext cx="1914603" cy="158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5382017"/>
            <a:ext cx="3524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17891"/>
            <a:ext cx="24479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35" y="3855979"/>
            <a:ext cx="14192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489" y="4069144"/>
            <a:ext cx="1428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Hydro17, SS Rotterdam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D214F3-072A-4B0F-9261-60EBA368477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32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available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NMEA </a:t>
            </a:r>
            <a:r>
              <a:rPr lang="en-GB" dirty="0"/>
              <a:t>s</a:t>
            </a:r>
            <a:r>
              <a:rPr lang="en-GB" dirty="0" smtClean="0"/>
              <a:t>tandard / proprietary sentences</a:t>
            </a:r>
          </a:p>
          <a:p>
            <a:r>
              <a:rPr lang="en-GB" dirty="0" smtClean="0"/>
              <a:t>AIS Application Specific Messaging (ASM)</a:t>
            </a:r>
            <a:endParaRPr lang="en-GB" dirty="0"/>
          </a:p>
          <a:p>
            <a:r>
              <a:rPr lang="en-GB" dirty="0" smtClean="0"/>
              <a:t>XML</a:t>
            </a:r>
            <a:br>
              <a:rPr lang="en-GB" dirty="0" smtClean="0"/>
            </a:br>
            <a:r>
              <a:rPr lang="en-GB" dirty="0" smtClean="0"/>
              <a:t>- </a:t>
            </a:r>
            <a:r>
              <a:rPr lang="en-GB" dirty="0" err="1" smtClean="0"/>
              <a:t>SensorML</a:t>
            </a:r>
            <a:r>
              <a:rPr lang="en-GB" dirty="0" smtClean="0"/>
              <a:t>?</a:t>
            </a:r>
          </a:p>
          <a:p>
            <a:r>
              <a:rPr lang="en-GB" dirty="0" smtClean="0"/>
              <a:t>JSON </a:t>
            </a:r>
          </a:p>
          <a:p>
            <a:pPr lvl="1"/>
            <a:r>
              <a:rPr lang="en-GB" dirty="0"/>
              <a:t>Sensor Stream Format (SSF)</a:t>
            </a:r>
          </a:p>
          <a:p>
            <a:pPr lvl="1"/>
            <a:r>
              <a:rPr lang="en-GB" dirty="0" smtClean="0"/>
              <a:t>JSON Sensor </a:t>
            </a:r>
            <a:r>
              <a:rPr lang="en-GB" dirty="0"/>
              <a:t>Format </a:t>
            </a:r>
            <a:r>
              <a:rPr lang="en-GB" dirty="0" smtClean="0"/>
              <a:t>(JSF)</a:t>
            </a:r>
          </a:p>
          <a:p>
            <a:pPr lvl="1"/>
            <a:r>
              <a:rPr lang="en-GB" dirty="0" smtClean="0"/>
              <a:t>Other?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Hydro17, SS Rotterdam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D214F3-072A-4B0F-9261-60EBA368477F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05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AIS Application Specific Messages (ASM)</a:t>
            </a:r>
            <a:endParaRPr lang="en-GB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Hydro17, SS Rotterdam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D214F3-072A-4B0F-9261-60EBA368477F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64096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3861048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55BA"/>
                </a:solidFill>
              </a:rPr>
              <a:t>A good standard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55BA"/>
                </a:solidFill>
              </a:rPr>
              <a:t>Multiple specifications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55BA"/>
                </a:solidFill>
              </a:rPr>
              <a:t>Which one to use?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20" y="2672916"/>
            <a:ext cx="8640960" cy="3960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01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NMEA </a:t>
            </a:r>
            <a:r>
              <a:rPr lang="en-GB" dirty="0" err="1" smtClean="0"/>
              <a:t>OneNet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r>
              <a:rPr lang="en-GB" dirty="0" smtClean="0"/>
              <a:t>Network interface standard built on </a:t>
            </a:r>
            <a:br>
              <a:rPr lang="en-GB" dirty="0" smtClean="0"/>
            </a:br>
            <a:r>
              <a:rPr lang="en-GB" dirty="0" smtClean="0"/>
              <a:t>IEEE 802.3 i.e. Ethernet</a:t>
            </a:r>
          </a:p>
          <a:p>
            <a:r>
              <a:rPr lang="en-GB" dirty="0" smtClean="0"/>
              <a:t>Transports standard and proprietary NMEA sentences over TCP/IP networks</a:t>
            </a:r>
          </a:p>
          <a:p>
            <a:r>
              <a:rPr lang="en-GB" dirty="0" smtClean="0"/>
              <a:t>Introduced to address lack of interoperability between different implementations</a:t>
            </a:r>
          </a:p>
          <a:p>
            <a:r>
              <a:rPr lang="en-GB" dirty="0" smtClean="0"/>
              <a:t>Lesson for AIS ASM?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Hydro17, SS Rotterdam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D214F3-072A-4B0F-9261-60EBA368477F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23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55" t="-156" r="45773" b="25068"/>
          <a:stretch/>
        </p:blipFill>
        <p:spPr bwMode="auto">
          <a:xfrm>
            <a:off x="77483" y="4220885"/>
            <a:ext cx="2766325" cy="208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WMO Information System 2.0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779096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WIS</a:t>
            </a:r>
            <a:r>
              <a:rPr lang="en-US" dirty="0"/>
              <a:t>, </a:t>
            </a:r>
            <a:r>
              <a:rPr lang="en-US" dirty="0" smtClean="0"/>
              <a:t>mainly </a:t>
            </a:r>
            <a:r>
              <a:rPr lang="en-US" dirty="0"/>
              <a:t>the GTS, is a </a:t>
            </a:r>
            <a:r>
              <a:rPr lang="en-US" dirty="0" smtClean="0"/>
              <a:t>niche infrastructure </a:t>
            </a:r>
            <a:r>
              <a:rPr lang="en-US" dirty="0"/>
              <a:t>that supports the expert meteorological </a:t>
            </a:r>
            <a:r>
              <a:rPr lang="en-US" dirty="0" smtClean="0"/>
              <a:t>community</a:t>
            </a:r>
          </a:p>
          <a:p>
            <a:r>
              <a:rPr lang="en-US" dirty="0"/>
              <a:t>WIS 2.0 </a:t>
            </a:r>
            <a:r>
              <a:rPr lang="en-US" dirty="0" smtClean="0"/>
              <a:t>supporting Internet technologies including APIs </a:t>
            </a:r>
            <a:r>
              <a:rPr lang="en-US" dirty="0"/>
              <a:t>and Web </a:t>
            </a:r>
            <a:r>
              <a:rPr lang="en-US" dirty="0" smtClean="0"/>
              <a:t>Services</a:t>
            </a:r>
          </a:p>
          <a:p>
            <a:r>
              <a:rPr lang="en-US" dirty="0" smtClean="0"/>
              <a:t>Built </a:t>
            </a:r>
            <a:r>
              <a:rPr lang="en-US" dirty="0"/>
              <a:t>on commercially </a:t>
            </a:r>
            <a:r>
              <a:rPr lang="en-US" dirty="0" smtClean="0"/>
              <a:t>available services </a:t>
            </a:r>
            <a:r>
              <a:rPr lang="en-US" dirty="0"/>
              <a:t>and industry </a:t>
            </a:r>
            <a:r>
              <a:rPr lang="en-US" dirty="0" smtClean="0"/>
              <a:t>standards</a:t>
            </a:r>
          </a:p>
          <a:p>
            <a:r>
              <a:rPr lang="en-US" dirty="0" smtClean="0"/>
              <a:t>WMO strategy for a one </a:t>
            </a:r>
            <a:r>
              <a:rPr lang="en-US" dirty="0"/>
              <a:t>stop shop of weather, water and climate information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Hydro17, SS Rotterdam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D214F3-072A-4B0F-9261-60EBA368477F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55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Port-Log API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4"/>
          </a:xfrm>
        </p:spPr>
        <p:txBody>
          <a:bodyPr>
            <a:normAutofit/>
          </a:bodyPr>
          <a:lstStyle/>
          <a:p>
            <a:r>
              <a:rPr lang="en-GB" dirty="0" smtClean="0"/>
              <a:t>Realises Port-Log existing download functionality as a REST service</a:t>
            </a:r>
          </a:p>
          <a:p>
            <a:r>
              <a:rPr lang="en-GB" dirty="0" smtClean="0"/>
              <a:t>Payload standardised on IMO 8-1-31</a:t>
            </a:r>
          </a:p>
          <a:p>
            <a:r>
              <a:rPr lang="en-GB" dirty="0" smtClean="0"/>
              <a:t>Other payloads e.g. </a:t>
            </a:r>
            <a:r>
              <a:rPr lang="en-GB" dirty="0" err="1" smtClean="0"/>
              <a:t>SensorML</a:t>
            </a:r>
            <a:r>
              <a:rPr lang="en-GB" dirty="0" smtClean="0"/>
              <a:t>, Port-Log XML</a:t>
            </a:r>
          </a:p>
          <a:p>
            <a:r>
              <a:rPr lang="en-GB" dirty="0" smtClean="0"/>
              <a:t>Uses NMEA sentences for streaming</a:t>
            </a:r>
          </a:p>
          <a:p>
            <a:r>
              <a:rPr lang="en-GB" dirty="0" smtClean="0"/>
              <a:t>Binary encoded to AIS ASM 8-1-31</a:t>
            </a:r>
          </a:p>
          <a:p>
            <a:r>
              <a:rPr lang="en-GB" dirty="0" smtClean="0"/>
              <a:t>Metadata / payload available as JSON</a:t>
            </a:r>
          </a:p>
          <a:p>
            <a:r>
              <a:rPr lang="en-GB" dirty="0" smtClean="0"/>
              <a:t>Implemented on 7Cs using </a:t>
            </a:r>
            <a:r>
              <a:rPr lang="en-GB" dirty="0" err="1" smtClean="0"/>
              <a:t>Pegel</a:t>
            </a:r>
            <a:r>
              <a:rPr lang="en-GB" dirty="0" smtClean="0"/>
              <a:t> format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Hydro17, SS Rotterdam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D214F3-072A-4B0F-9261-60EBA368477F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77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143000" y="3595056"/>
            <a:ext cx="2160240" cy="3146312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19652" y="5877272"/>
            <a:ext cx="1220100" cy="761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dirty="0" smtClean="0">
                <a:cs typeface="Arial" panose="020B0604020202020204" pitchFamily="34" charset="0"/>
              </a:rPr>
              <a:t>Sensors  &amp; Modem</a:t>
            </a:r>
            <a:endParaRPr lang="en-GB" sz="1800" b="1" dirty="0"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564" y="5272525"/>
            <a:ext cx="771802" cy="122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6" y="3789040"/>
            <a:ext cx="923684" cy="1407519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1491504" y="5104774"/>
            <a:ext cx="760686" cy="64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1561885" y="4009999"/>
            <a:ext cx="421863" cy="859161"/>
            <a:chOff x="3423883" y="2456614"/>
            <a:chExt cx="421863" cy="859161"/>
          </a:xfrm>
        </p:grpSpPr>
        <p:pic>
          <p:nvPicPr>
            <p:cNvPr id="20" name="Picture 10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6467" y="2456614"/>
              <a:ext cx="217565" cy="241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ounded Rectangle 20"/>
            <p:cNvSpPr/>
            <p:nvPr/>
          </p:nvSpPr>
          <p:spPr>
            <a:xfrm>
              <a:off x="3464746" y="2682487"/>
              <a:ext cx="381000" cy="633288"/>
            </a:xfrm>
            <a:prstGeom prst="roundRect">
              <a:avLst/>
            </a:prstGeom>
            <a:solidFill>
              <a:srgbClr val="FFC000">
                <a:alpha val="50196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423883" y="2791344"/>
              <a:ext cx="81721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423883" y="2916732"/>
              <a:ext cx="81721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423883" y="3042120"/>
              <a:ext cx="81721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423883" y="3167508"/>
              <a:ext cx="81721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236" y="2348879"/>
            <a:ext cx="439886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7"/>
          <a:stretch/>
        </p:blipFill>
        <p:spPr>
          <a:xfrm>
            <a:off x="4510304" y="3564744"/>
            <a:ext cx="1313550" cy="1185996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sp>
        <p:nvSpPr>
          <p:cNvPr id="43" name="Title 1"/>
          <p:cNvSpPr txBox="1">
            <a:spLocks/>
          </p:cNvSpPr>
          <p:nvPr/>
        </p:nvSpPr>
        <p:spPr>
          <a:xfrm>
            <a:off x="-36512" y="2276952"/>
            <a:ext cx="12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dirty="0" smtClean="0">
                <a:cs typeface="Arial" panose="020B0604020202020204" pitchFamily="34" charset="0"/>
              </a:rPr>
              <a:t>RF/3G/4G</a:t>
            </a:r>
            <a:br>
              <a:rPr lang="en-GB" sz="1800" b="1" dirty="0" smtClean="0">
                <a:cs typeface="Arial" panose="020B0604020202020204" pitchFamily="34" charset="0"/>
              </a:rPr>
            </a:br>
            <a:r>
              <a:rPr lang="en-GB" sz="1800" b="1" dirty="0" smtClean="0">
                <a:cs typeface="Arial" panose="020B0604020202020204" pitchFamily="34" charset="0"/>
              </a:rPr>
              <a:t>Iridium</a:t>
            </a:r>
            <a:endParaRPr lang="en-GB" sz="1800" b="1" dirty="0">
              <a:cs typeface="Arial" panose="020B0604020202020204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1835696" y="1628880"/>
            <a:ext cx="12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dirty="0" smtClean="0">
                <a:cs typeface="Arial" panose="020B0604020202020204" pitchFamily="34" charset="0"/>
              </a:rPr>
              <a:t>Port-Log ETL </a:t>
            </a:r>
            <a:br>
              <a:rPr lang="en-GB" sz="1800" b="1" dirty="0" smtClean="0">
                <a:cs typeface="Arial" panose="020B0604020202020204" pitchFamily="34" charset="0"/>
              </a:rPr>
            </a:br>
            <a:r>
              <a:rPr lang="en-GB" sz="1800" b="1" dirty="0" smtClean="0">
                <a:cs typeface="Arial" panose="020B0604020202020204" pitchFamily="34" charset="0"/>
              </a:rPr>
              <a:t>Service</a:t>
            </a:r>
            <a:endParaRPr lang="en-GB" sz="1800" b="1" dirty="0">
              <a:cs typeface="Arial" panose="020B0604020202020204" pitchFamily="34" charset="0"/>
            </a:endParaRPr>
          </a:p>
        </p:txBody>
      </p:sp>
      <p:cxnSp>
        <p:nvCxnSpPr>
          <p:cNvPr id="135" name="Elbow Connector 45"/>
          <p:cNvCxnSpPr>
            <a:stCxn id="27" idx="2"/>
            <a:endCxn id="4" idx="1"/>
          </p:cNvCxnSpPr>
          <p:nvPr/>
        </p:nvCxnSpPr>
        <p:spPr>
          <a:xfrm rot="16200000" flipH="1">
            <a:off x="3524656" y="3172094"/>
            <a:ext cx="944766" cy="1026530"/>
          </a:xfrm>
          <a:prstGeom prst="bentConnector2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344" y="4869160"/>
            <a:ext cx="3159729" cy="589315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GB" sz="1600" dirty="0" smtClean="0">
                <a:cs typeface="Arial" panose="020B0604020202020204" pitchFamily="34" charset="0"/>
              </a:rPr>
              <a:t>Port-Log Web Displays used </a:t>
            </a:r>
            <a:br>
              <a:rPr lang="en-GB" sz="1600" dirty="0" smtClean="0">
                <a:cs typeface="Arial" panose="020B0604020202020204" pitchFamily="34" charset="0"/>
              </a:rPr>
            </a:br>
            <a:r>
              <a:rPr lang="en-GB" sz="1600" dirty="0" smtClean="0">
                <a:cs typeface="Arial" panose="020B0604020202020204" pitchFamily="34" charset="0"/>
              </a:rPr>
              <a:t>by VTS (for example) </a:t>
            </a:r>
            <a:endParaRPr lang="en-GB" sz="1600" dirty="0">
              <a:cs typeface="Arial" panose="020B0604020202020204" pitchFamily="34" charset="0"/>
            </a:endParaRPr>
          </a:p>
        </p:txBody>
      </p:sp>
      <p:pic>
        <p:nvPicPr>
          <p:cNvPr id="29" name="Picture 1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5622" y="2918666"/>
            <a:ext cx="1009474" cy="87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8" name="Elbow Connector 45"/>
          <p:cNvCxnSpPr>
            <a:stCxn id="20" idx="0"/>
            <a:endCxn id="26" idx="1"/>
          </p:cNvCxnSpPr>
          <p:nvPr/>
        </p:nvCxnSpPr>
        <p:spPr>
          <a:xfrm rot="16200000" flipV="1">
            <a:off x="947684" y="3164431"/>
            <a:ext cx="1337120" cy="354016"/>
          </a:xfrm>
          <a:prstGeom prst="bentConnector4">
            <a:avLst>
              <a:gd name="adj1" fmla="val 50706"/>
              <a:gd name="adj2" fmla="val 164573"/>
            </a:avLst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4031432" y="188640"/>
            <a:ext cx="4680665" cy="2160240"/>
            <a:chOff x="4031432" y="188640"/>
            <a:chExt cx="4680665" cy="2160240"/>
          </a:xfrm>
        </p:grpSpPr>
        <p:cxnSp>
          <p:nvCxnSpPr>
            <p:cNvPr id="66" name="Elbow Connector 45"/>
            <p:cNvCxnSpPr/>
            <p:nvPr/>
          </p:nvCxnSpPr>
          <p:spPr>
            <a:xfrm flipV="1">
              <a:off x="5327576" y="1052738"/>
              <a:ext cx="2095439" cy="1023761"/>
            </a:xfrm>
            <a:prstGeom prst="bentConnector3">
              <a:avLst>
                <a:gd name="adj1" fmla="val 544"/>
              </a:avLst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4031432" y="188640"/>
              <a:ext cx="4680665" cy="2160240"/>
              <a:chOff x="4031432" y="188640"/>
              <a:chExt cx="4680665" cy="2160240"/>
            </a:xfrm>
          </p:grpSpPr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4031432" y="440768"/>
                <a:ext cx="3384000" cy="900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/>
                <a:r>
                  <a:rPr lang="en-GB" sz="1800" b="1" dirty="0" smtClean="0">
                    <a:cs typeface="Arial" panose="020B0604020202020204" pitchFamily="34" charset="0"/>
                  </a:rPr>
                  <a:t>Synthetic </a:t>
                </a:r>
                <a:r>
                  <a:rPr lang="en-GB" sz="1800" b="1" dirty="0" err="1" smtClean="0">
                    <a:cs typeface="Arial" panose="020B0604020202020204" pitchFamily="34" charset="0"/>
                  </a:rPr>
                  <a:t>AtoN</a:t>
                </a:r>
                <a:r>
                  <a:rPr lang="en-GB" sz="1800" b="1" dirty="0" smtClean="0">
                    <a:cs typeface="Arial" panose="020B0604020202020204" pitchFamily="34" charset="0"/>
                  </a:rPr>
                  <a:t> </a:t>
                </a:r>
                <a:br>
                  <a:rPr lang="en-GB" sz="1800" b="1" dirty="0" smtClean="0">
                    <a:cs typeface="Arial" panose="020B0604020202020204" pitchFamily="34" charset="0"/>
                  </a:rPr>
                </a:br>
                <a:r>
                  <a:rPr lang="en-GB" sz="1800" b="1" dirty="0" smtClean="0">
                    <a:cs typeface="Arial" panose="020B0604020202020204" pitchFamily="34" charset="0"/>
                  </a:rPr>
                  <a:t>VTS Software</a:t>
                </a:r>
              </a:p>
              <a:p>
                <a:pPr algn="r"/>
                <a:endParaRPr lang="en-GB" sz="1800" b="1" dirty="0">
                  <a:cs typeface="Arial" panose="020B0604020202020204" pitchFamily="34" charset="0"/>
                </a:endParaRPr>
              </a:p>
              <a:p>
                <a:pPr algn="r"/>
                <a:r>
                  <a:rPr lang="en-GB" sz="1800" b="1" dirty="0" smtClean="0">
                    <a:cs typeface="Arial" panose="020B0604020202020204" pitchFamily="34" charset="0"/>
                  </a:rPr>
                  <a:t>REST ASM 8-1-31</a:t>
                </a:r>
                <a:endParaRPr lang="en-GB" sz="1800" b="1" dirty="0">
                  <a:cs typeface="Arial" panose="020B0604020202020204" pitchFamily="34" charset="0"/>
                </a:endParaRPr>
              </a:p>
            </p:txBody>
          </p:sp>
          <p:pic>
            <p:nvPicPr>
              <p:cNvPr id="58" name="Picture 17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6336" y="897059"/>
                <a:ext cx="952842" cy="731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9" name="Title 1"/>
              <p:cNvSpPr txBox="1">
                <a:spLocks/>
              </p:cNvSpPr>
              <p:nvPr/>
            </p:nvSpPr>
            <p:spPr>
              <a:xfrm>
                <a:off x="7452097" y="1628880"/>
                <a:ext cx="1260000" cy="720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1800" b="1" dirty="0" smtClean="0">
                    <a:cs typeface="Arial" panose="020B0604020202020204" pitchFamily="34" charset="0"/>
                  </a:rPr>
                  <a:t>AIS Network Controller</a:t>
                </a:r>
                <a:endParaRPr lang="en-GB" sz="1800" b="1" dirty="0">
                  <a:cs typeface="Arial" panose="020B0604020202020204" pitchFamily="34" charset="0"/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1461" y="188640"/>
                <a:ext cx="563529" cy="830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45" name="TextBox 144"/>
          <p:cNvSpPr txBox="1"/>
          <p:nvPr/>
        </p:nvSpPr>
        <p:spPr>
          <a:xfrm rot="16200000">
            <a:off x="1412697" y="4398830"/>
            <a:ext cx="761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+mj-lt"/>
                <a:cs typeface="Arial" panose="020B0604020202020204" pitchFamily="34" charset="0"/>
              </a:rPr>
              <a:t>i</a:t>
            </a:r>
            <a:r>
              <a:rPr lang="en-GB" sz="1100" dirty="0" smtClean="0">
                <a:latin typeface="+mj-lt"/>
                <a:cs typeface="Arial" panose="020B0604020202020204" pitchFamily="34" charset="0"/>
              </a:rPr>
              <a:t>p.buffer</a:t>
            </a:r>
            <a:endParaRPr lang="en-GB" sz="11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983748" y="4552516"/>
            <a:ext cx="2911780" cy="2044835"/>
            <a:chOff x="1983748" y="4552516"/>
            <a:chExt cx="2911780" cy="204483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9301" y="5661248"/>
              <a:ext cx="790083" cy="893638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itle 1"/>
            <p:cNvSpPr txBox="1">
              <a:spLocks/>
            </p:cNvSpPr>
            <p:nvPr/>
          </p:nvSpPr>
          <p:spPr>
            <a:xfrm>
              <a:off x="3735622" y="5877272"/>
              <a:ext cx="1159906" cy="7200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1800" b="1" dirty="0" smtClean="0">
                  <a:cs typeface="Arial" panose="020B0604020202020204" pitchFamily="34" charset="0"/>
                </a:rPr>
                <a:t>Real </a:t>
              </a:r>
              <a:r>
                <a:rPr lang="en-GB" sz="1800" b="1" dirty="0" err="1" smtClean="0">
                  <a:cs typeface="Arial" panose="020B0604020202020204" pitchFamily="34" charset="0"/>
                </a:rPr>
                <a:t>AtoN</a:t>
              </a:r>
              <a:endParaRPr lang="en-GB" sz="1800" b="1" dirty="0">
                <a:cs typeface="Arial" panose="020B0604020202020204" pitchFamily="34" charset="0"/>
              </a:endParaRPr>
            </a:p>
          </p:txBody>
        </p:sp>
        <p:cxnSp>
          <p:nvCxnSpPr>
            <p:cNvPr id="95" name="Elbow Connector 45"/>
            <p:cNvCxnSpPr>
              <a:stCxn id="21" idx="3"/>
              <a:endCxn id="1026" idx="1"/>
            </p:cNvCxnSpPr>
            <p:nvPr/>
          </p:nvCxnSpPr>
          <p:spPr>
            <a:xfrm>
              <a:off x="1983748" y="4552516"/>
              <a:ext cx="825553" cy="1555551"/>
            </a:xfrm>
            <a:prstGeom prst="bentConnector3">
              <a:avLst>
                <a:gd name="adj1" fmla="val 60449"/>
              </a:avLst>
            </a:prstGeom>
            <a:ln w="28575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8" name="Picture 10"/>
            <p:cNvPicPr>
              <a:picLocks noChangeAspect="1" noChangeArrowheads="1"/>
            </p:cNvPicPr>
            <p:nvPr/>
          </p:nvPicPr>
          <p:blipFill>
            <a:blip r:embed="rId6" cstate="email">
              <a:lum bright="-40000" contrast="-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5707769"/>
              <a:ext cx="217565" cy="241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85" name="Straight Arrow Connector 284"/>
          <p:cNvCxnSpPr/>
          <p:nvPr/>
        </p:nvCxnSpPr>
        <p:spPr>
          <a:xfrm>
            <a:off x="2021558" y="2670820"/>
            <a:ext cx="86409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359024" y="182958"/>
            <a:ext cx="4808054" cy="1914471"/>
            <a:chOff x="359024" y="182958"/>
            <a:chExt cx="4808054" cy="1914471"/>
          </a:xfrm>
        </p:grpSpPr>
        <p:sp>
          <p:nvSpPr>
            <p:cNvPr id="50" name="Title 1"/>
            <p:cNvSpPr txBox="1">
              <a:spLocks/>
            </p:cNvSpPr>
            <p:nvPr/>
          </p:nvSpPr>
          <p:spPr>
            <a:xfrm>
              <a:off x="1583535" y="182958"/>
              <a:ext cx="3583543" cy="900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1800" b="1" dirty="0" smtClean="0">
                  <a:cs typeface="Arial" panose="020B0604020202020204" pitchFamily="34" charset="0"/>
                </a:rPr>
                <a:t>Weather Forecast </a:t>
              </a:r>
              <a:r>
                <a:rPr lang="en-GB" sz="1800" b="1" dirty="0">
                  <a:cs typeface="Arial" panose="020B0604020202020204" pitchFamily="34" charset="0"/>
                </a:rPr>
                <a:t>S</a:t>
              </a:r>
              <a:r>
                <a:rPr lang="en-GB" sz="1800" b="1" dirty="0" smtClean="0">
                  <a:cs typeface="Arial" panose="020B0604020202020204" pitchFamily="34" charset="0"/>
                </a:rPr>
                <a:t>ervices</a:t>
              </a:r>
              <a:endParaRPr lang="en-GB" sz="1800" b="1" dirty="0">
                <a:cs typeface="Arial" panose="020B0604020202020204" pitchFamily="34" charset="0"/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24" y="293018"/>
              <a:ext cx="104775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2" name="Elbow Connector 45"/>
            <p:cNvCxnSpPr/>
            <p:nvPr/>
          </p:nvCxnSpPr>
          <p:spPr>
            <a:xfrm>
              <a:off x="1583160" y="1052736"/>
              <a:ext cx="3312368" cy="1023763"/>
            </a:xfrm>
            <a:prstGeom prst="bentConnector3">
              <a:avLst>
                <a:gd name="adj1" fmla="val 100151"/>
              </a:avLst>
            </a:prstGeom>
            <a:ln w="28575">
              <a:solidFill>
                <a:schemeClr val="tx1"/>
              </a:solidFill>
              <a:headEnd type="arrow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>
              <a:endCxn id="27" idx="0"/>
            </p:cNvCxnSpPr>
            <p:nvPr/>
          </p:nvCxnSpPr>
          <p:spPr>
            <a:xfrm>
              <a:off x="3483774" y="1052738"/>
              <a:ext cx="0" cy="10446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797954" y="2076499"/>
            <a:ext cx="2025900" cy="1136477"/>
            <a:chOff x="3797954" y="2076499"/>
            <a:chExt cx="2025900" cy="1136477"/>
          </a:xfrm>
        </p:grpSpPr>
        <p:cxnSp>
          <p:nvCxnSpPr>
            <p:cNvPr id="133" name="Straight Arrow Connector 132"/>
            <p:cNvCxnSpPr/>
            <p:nvPr/>
          </p:nvCxnSpPr>
          <p:spPr>
            <a:xfrm>
              <a:off x="3797954" y="2670820"/>
              <a:ext cx="73624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3"/>
            <p:cNvSpPr/>
            <p:nvPr/>
          </p:nvSpPr>
          <p:spPr>
            <a:xfrm>
              <a:off x="4527846" y="2076499"/>
              <a:ext cx="1296008" cy="113647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b="1" dirty="0" smtClean="0">
                  <a:latin typeface="+mj-lt"/>
                  <a:cs typeface="Arial" panose="020B0604020202020204" pitchFamily="34" charset="0"/>
                </a:rPr>
                <a:t>Port-Log REST API</a:t>
              </a:r>
              <a:endParaRPr lang="en-GB" b="1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30204" y="1628880"/>
            <a:ext cx="3134284" cy="4536424"/>
            <a:chOff x="5830204" y="1628880"/>
            <a:chExt cx="3134284" cy="4536424"/>
          </a:xfrm>
        </p:grpSpPr>
        <p:sp>
          <p:nvSpPr>
            <p:cNvPr id="245" name="Title 1"/>
            <p:cNvSpPr txBox="1">
              <a:spLocks/>
            </p:cNvSpPr>
            <p:nvPr/>
          </p:nvSpPr>
          <p:spPr>
            <a:xfrm>
              <a:off x="5831632" y="1628880"/>
              <a:ext cx="1260000" cy="720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800" b="1" dirty="0" smtClean="0">
                  <a:cs typeface="Arial" panose="020B0604020202020204" pitchFamily="34" charset="0"/>
                </a:rPr>
                <a:t>3G/4G</a:t>
              </a:r>
            </a:p>
            <a:p>
              <a:r>
                <a:rPr lang="en-GB" sz="1800" b="1" dirty="0" err="1" smtClean="0">
                  <a:cs typeface="Arial" panose="020B0604020202020204" pitchFamily="34" charset="0"/>
                </a:rPr>
                <a:t>LoRA</a:t>
              </a:r>
              <a:endParaRPr lang="en-GB" sz="1800" b="1" dirty="0">
                <a:cs typeface="Arial" panose="020B0604020202020204" pitchFamily="34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830204" y="2319850"/>
              <a:ext cx="3134284" cy="3845454"/>
              <a:chOff x="5830204" y="2319850"/>
              <a:chExt cx="3134284" cy="3845454"/>
            </a:xfrm>
          </p:grpSpPr>
          <p:cxnSp>
            <p:nvCxnSpPr>
              <p:cNvPr id="255" name="Straight Arrow Connector 254"/>
              <p:cNvCxnSpPr/>
              <p:nvPr/>
            </p:nvCxnSpPr>
            <p:spPr>
              <a:xfrm>
                <a:off x="6930642" y="2643315"/>
                <a:ext cx="284996" cy="1"/>
              </a:xfrm>
              <a:prstGeom prst="straightConnector1">
                <a:avLst/>
              </a:prstGeom>
              <a:ln w="28575">
                <a:solidFill>
                  <a:schemeClr val="accent6">
                    <a:lumMod val="60000"/>
                    <a:lumOff val="40000"/>
                  </a:schemeClr>
                </a:solidFill>
                <a:prstDash val="sysDot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Arrow Connector 278"/>
              <p:cNvCxnSpPr/>
              <p:nvPr/>
            </p:nvCxnSpPr>
            <p:spPr>
              <a:xfrm>
                <a:off x="7584842" y="2986174"/>
                <a:ext cx="25169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Arrow Connector 281"/>
              <p:cNvCxnSpPr/>
              <p:nvPr/>
            </p:nvCxnSpPr>
            <p:spPr>
              <a:xfrm>
                <a:off x="7584842" y="3234471"/>
                <a:ext cx="25169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16" b="1616"/>
              <a:stretch/>
            </p:blipFill>
            <p:spPr bwMode="auto">
              <a:xfrm>
                <a:off x="7159276" y="4735091"/>
                <a:ext cx="1368375" cy="940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Title 1"/>
              <p:cNvSpPr txBox="1">
                <a:spLocks/>
              </p:cNvSpPr>
              <p:nvPr/>
            </p:nvSpPr>
            <p:spPr>
              <a:xfrm>
                <a:off x="6918333" y="5571471"/>
                <a:ext cx="2045139" cy="59383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1800" b="1" dirty="0" smtClean="0">
                    <a:cs typeface="Arial" panose="020B0604020202020204" pitchFamily="34" charset="0"/>
                  </a:rPr>
                  <a:t>PPUs</a:t>
                </a:r>
                <a:endParaRPr lang="en-GB" sz="1800" b="1" dirty="0">
                  <a:cs typeface="Arial" panose="020B0604020202020204" pitchFamily="34" charset="0"/>
                </a:endParaRPr>
              </a:p>
            </p:txBody>
          </p:sp>
          <p:sp>
            <p:nvSpPr>
              <p:cNvPr id="56" name="Title 1"/>
              <p:cNvSpPr txBox="1">
                <a:spLocks/>
              </p:cNvSpPr>
              <p:nvPr/>
            </p:nvSpPr>
            <p:spPr>
              <a:xfrm>
                <a:off x="7092057" y="3512877"/>
                <a:ext cx="1872431" cy="72299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1800" b="1" dirty="0" smtClean="0">
                    <a:cs typeface="Arial" panose="020B0604020202020204" pitchFamily="34" charset="0"/>
                  </a:rPr>
                  <a:t>Port-Log Connect</a:t>
                </a:r>
                <a:endParaRPr lang="en-GB" sz="1800" b="1" dirty="0">
                  <a:cs typeface="Arial" panose="020B0604020202020204" pitchFamily="34" charset="0"/>
                </a:endParaRPr>
              </a:p>
            </p:txBody>
          </p:sp>
          <p:cxnSp>
            <p:nvCxnSpPr>
              <p:cNvPr id="78" name="Elbow Connector 45"/>
              <p:cNvCxnSpPr>
                <a:stCxn id="213" idx="3"/>
                <a:endCxn id="1027" idx="1"/>
              </p:cNvCxnSpPr>
              <p:nvPr/>
            </p:nvCxnSpPr>
            <p:spPr>
              <a:xfrm>
                <a:off x="6685321" y="2643850"/>
                <a:ext cx="473955" cy="2561534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6">
                    <a:lumMod val="60000"/>
                    <a:lumOff val="40000"/>
                  </a:schemeClr>
                </a:solidFill>
                <a:prstDash val="sysDot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0352" y="2578659"/>
                <a:ext cx="1152128" cy="911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69" name="Group 168"/>
              <p:cNvGrpSpPr/>
              <p:nvPr/>
            </p:nvGrpSpPr>
            <p:grpSpPr>
              <a:xfrm>
                <a:off x="7164288" y="2564904"/>
                <a:ext cx="421863" cy="859161"/>
                <a:chOff x="3423883" y="2456614"/>
                <a:chExt cx="421863" cy="859161"/>
              </a:xfrm>
            </p:grpSpPr>
            <p:pic>
              <p:nvPicPr>
                <p:cNvPr id="170" name="Picture 10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lum bright="-40000" contrast="-40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46467" y="2456614"/>
                  <a:ext cx="217565" cy="2415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1" name="Rounded Rectangle 170"/>
                <p:cNvSpPr/>
                <p:nvPr/>
              </p:nvSpPr>
              <p:spPr>
                <a:xfrm>
                  <a:off x="3464746" y="2682487"/>
                  <a:ext cx="381000" cy="633288"/>
                </a:xfrm>
                <a:prstGeom prst="roundRect">
                  <a:avLst/>
                </a:prstGeom>
                <a:solidFill>
                  <a:srgbClr val="FFC000">
                    <a:alpha val="50196"/>
                  </a:srgb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3423883" y="2791344"/>
                  <a:ext cx="81721" cy="457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>
                  <a:off x="3423883" y="2916732"/>
                  <a:ext cx="81721" cy="457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3423883" y="3042120"/>
                  <a:ext cx="81721" cy="457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3423883" y="3167508"/>
                  <a:ext cx="81721" cy="457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latin typeface="+mj-lt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86" name="TextBox 185"/>
              <p:cNvSpPr txBox="1"/>
              <p:nvPr/>
            </p:nvSpPr>
            <p:spPr>
              <a:xfrm rot="16200000">
                <a:off x="7032862" y="2978867"/>
                <a:ext cx="76111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>
                    <a:latin typeface="+mj-lt"/>
                    <a:cs typeface="Arial" panose="020B0604020202020204" pitchFamily="34" charset="0"/>
                  </a:rPr>
                  <a:t>i</a:t>
                </a:r>
                <a:r>
                  <a:rPr lang="en-GB" sz="1100" dirty="0" smtClean="0">
                    <a:latin typeface="+mj-lt"/>
                    <a:cs typeface="Arial" panose="020B0604020202020204" pitchFamily="34" charset="0"/>
                  </a:rPr>
                  <a:t>p.buffer</a:t>
                </a:r>
                <a:endParaRPr lang="en-GB" sz="1100" dirty="0">
                  <a:latin typeface="+mj-lt"/>
                  <a:cs typeface="Arial" panose="020B0604020202020204" pitchFamily="34" charset="0"/>
                </a:endParaRPr>
              </a:p>
            </p:txBody>
          </p:sp>
          <p:pic>
            <p:nvPicPr>
              <p:cNvPr id="213" name="Picture 212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5435" y="2319850"/>
                <a:ext cx="439886" cy="64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83" name="Straight Arrow Connector 282"/>
              <p:cNvCxnSpPr/>
              <p:nvPr/>
            </p:nvCxnSpPr>
            <p:spPr>
              <a:xfrm>
                <a:off x="5830204" y="2662085"/>
                <a:ext cx="447907" cy="749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0" name="Title 1"/>
              <p:cNvSpPr txBox="1">
                <a:spLocks/>
              </p:cNvSpPr>
              <p:nvPr/>
            </p:nvSpPr>
            <p:spPr>
              <a:xfrm>
                <a:off x="6416250" y="4041168"/>
                <a:ext cx="964062" cy="900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1800" b="1" dirty="0" smtClean="0">
                    <a:cs typeface="Arial" panose="020B0604020202020204" pitchFamily="34" charset="0"/>
                  </a:rPr>
                  <a:t>REST ASM</a:t>
                </a:r>
                <a:br>
                  <a:rPr lang="en-GB" sz="1800" b="1" dirty="0" smtClean="0">
                    <a:cs typeface="Arial" panose="020B0604020202020204" pitchFamily="34" charset="0"/>
                  </a:rPr>
                </a:br>
                <a:r>
                  <a:rPr lang="en-GB" sz="1800" b="1" dirty="0" smtClean="0">
                    <a:cs typeface="Arial" panose="020B0604020202020204" pitchFamily="34" charset="0"/>
                  </a:rPr>
                  <a:t>8-1-31</a:t>
                </a: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3997039" y="603710"/>
            <a:ext cx="4530612" cy="5279880"/>
            <a:chOff x="3997039" y="603710"/>
            <a:chExt cx="4530612" cy="5279880"/>
          </a:xfrm>
        </p:grpSpPr>
        <p:cxnSp>
          <p:nvCxnSpPr>
            <p:cNvPr id="315" name="Straight Arrow Connector 314"/>
            <p:cNvCxnSpPr>
              <a:stCxn id="5" idx="3"/>
              <a:endCxn id="1027" idx="3"/>
            </p:cNvCxnSpPr>
            <p:nvPr/>
          </p:nvCxnSpPr>
          <p:spPr>
            <a:xfrm>
              <a:off x="8114990" y="603710"/>
              <a:ext cx="412661" cy="4601674"/>
            </a:xfrm>
            <a:prstGeom prst="curvedConnector3">
              <a:avLst>
                <a:gd name="adj1" fmla="val 245374"/>
              </a:avLst>
            </a:prstGeom>
            <a:ln w="28575">
              <a:solidFill>
                <a:schemeClr val="accent3">
                  <a:lumMod val="75000"/>
                </a:schemeClr>
              </a:solidFill>
              <a:prstDash val="sysDot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Arrow Connector 314"/>
            <p:cNvCxnSpPr/>
            <p:nvPr/>
          </p:nvCxnSpPr>
          <p:spPr>
            <a:xfrm flipV="1">
              <a:off x="3997039" y="5448182"/>
              <a:ext cx="3162237" cy="435408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accent3">
                  <a:lumMod val="75000"/>
                </a:schemeClr>
              </a:solidFill>
              <a:prstDash val="sysDot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Arrow Connector 71"/>
          <p:cNvCxnSpPr>
            <a:stCxn id="64" idx="2"/>
            <a:endCxn id="4" idx="0"/>
          </p:cNvCxnSpPr>
          <p:nvPr/>
        </p:nvCxnSpPr>
        <p:spPr>
          <a:xfrm flipH="1">
            <a:off x="5167079" y="3212976"/>
            <a:ext cx="8771" cy="351768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2871526" y="2097429"/>
            <a:ext cx="1224496" cy="11155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latin typeface="+mj-lt"/>
                <a:cs typeface="Arial" panose="020B0604020202020204" pitchFamily="34" charset="0"/>
              </a:rPr>
              <a:t>ODB /</a:t>
            </a:r>
          </a:p>
          <a:p>
            <a:pPr algn="ctr">
              <a:defRPr/>
            </a:pPr>
            <a:r>
              <a:rPr lang="en-GB" b="1" dirty="0" smtClean="0">
                <a:latin typeface="+mj-lt"/>
                <a:cs typeface="Arial" panose="020B0604020202020204" pitchFamily="34" charset="0"/>
              </a:rPr>
              <a:t>Port-Log</a:t>
            </a:r>
            <a:endParaRPr lang="en-GB" b="1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27" name="Group 226"/>
          <p:cNvGrpSpPr/>
          <p:nvPr/>
        </p:nvGrpSpPr>
        <p:grpSpPr>
          <a:xfrm>
            <a:off x="6491776" y="5205384"/>
            <a:ext cx="2703374" cy="1463976"/>
            <a:chOff x="6491776" y="5205384"/>
            <a:chExt cx="2703374" cy="1463976"/>
          </a:xfrm>
        </p:grpSpPr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776" y="5635761"/>
              <a:ext cx="2703374" cy="1033599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7" name="Straight Arrow Connector 76"/>
            <p:cNvCxnSpPr/>
            <p:nvPr/>
          </p:nvCxnSpPr>
          <p:spPr>
            <a:xfrm>
              <a:off x="6930642" y="5205384"/>
              <a:ext cx="0" cy="743896"/>
            </a:xfrm>
            <a:prstGeom prst="straightConnector1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prstDash val="sysDot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896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9" t="8779"/>
          <a:stretch/>
        </p:blipFill>
        <p:spPr bwMode="auto">
          <a:xfrm>
            <a:off x="4605251" y="2276872"/>
            <a:ext cx="4538749" cy="330837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9216" name="Rectangle 9215"/>
          <p:cNvSpPr/>
          <p:nvPr/>
        </p:nvSpPr>
        <p:spPr>
          <a:xfrm>
            <a:off x="4605251" y="2276872"/>
            <a:ext cx="4538749" cy="3308372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533" y="3727627"/>
            <a:ext cx="1672579" cy="167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Port-Log ‘Connect’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451" y="1429878"/>
            <a:ext cx="4114800" cy="4807434"/>
          </a:xfrm>
        </p:spPr>
        <p:txBody>
          <a:bodyPr>
            <a:normAutofit fontScale="77500" lnSpcReduction="20000"/>
          </a:bodyPr>
          <a:lstStyle/>
          <a:p>
            <a:pPr marL="442913" indent="-442913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Port-Log </a:t>
            </a:r>
            <a:br>
              <a:rPr lang="en-GB" dirty="0" smtClean="0"/>
            </a:br>
            <a:r>
              <a:rPr lang="en-GB" dirty="0" smtClean="0"/>
              <a:t>Connected </a:t>
            </a:r>
            <a:br>
              <a:rPr lang="en-GB" dirty="0" smtClean="0"/>
            </a:br>
            <a:r>
              <a:rPr lang="en-GB" dirty="0" smtClean="0"/>
              <a:t>Sensors</a:t>
            </a:r>
            <a:endParaRPr lang="en-GB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GB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dirty="0" smtClean="0"/>
              <a:t>Legacy systems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dirty="0" smtClean="0"/>
              <a:t>Proprietary formats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dirty="0" smtClean="0"/>
              <a:t>User selects format / source station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dirty="0" smtClean="0"/>
              <a:t>Auto selection based </a:t>
            </a:r>
            <a:br>
              <a:rPr lang="en-GB" dirty="0" smtClean="0"/>
            </a:br>
            <a:r>
              <a:rPr lang="en-GB" dirty="0" smtClean="0"/>
              <a:t>on vessel position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Hydro17, SS Rotterdam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D214F3-072A-4B0F-9261-60EBA368477F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97470" y="5445224"/>
            <a:ext cx="2478986" cy="927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dirty="0" smtClean="0">
                <a:cs typeface="Arial" panose="020B0604020202020204" pitchFamily="34" charset="0"/>
              </a:rPr>
              <a:t>Survey </a:t>
            </a:r>
            <a:r>
              <a:rPr lang="en-GB" sz="1800" b="1" dirty="0">
                <a:cs typeface="Arial" panose="020B0604020202020204" pitchFamily="34" charset="0"/>
              </a:rPr>
              <a:t>&amp;</a:t>
            </a:r>
            <a:r>
              <a:rPr lang="en-GB" sz="1800" b="1" dirty="0" smtClean="0">
                <a:cs typeface="Arial" panose="020B0604020202020204" pitchFamily="34" charset="0"/>
              </a:rPr>
              <a:t> Dredger Control Software </a:t>
            </a:r>
            <a:endParaRPr lang="en-GB" sz="1800" b="1" dirty="0"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 flipH="1">
            <a:off x="5117573" y="3424065"/>
            <a:ext cx="936104" cy="1805135"/>
            <a:chOff x="3423883" y="2456614"/>
            <a:chExt cx="421863" cy="859161"/>
          </a:xfrm>
        </p:grpSpPr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4" cstate="email">
              <a:lum bright="-40000" contrast="-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6467" y="2456614"/>
              <a:ext cx="217565" cy="241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ounded Rectangle 9"/>
            <p:cNvSpPr/>
            <p:nvPr/>
          </p:nvSpPr>
          <p:spPr>
            <a:xfrm>
              <a:off x="3464746" y="2682487"/>
              <a:ext cx="381000" cy="633288"/>
            </a:xfrm>
            <a:prstGeom prst="roundRect">
              <a:avLst/>
            </a:prstGeom>
            <a:solidFill>
              <a:srgbClr val="FFC000">
                <a:alpha val="50196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23883" y="2791344"/>
              <a:ext cx="81721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23883" y="2916732"/>
              <a:ext cx="81721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23883" y="3042120"/>
              <a:ext cx="81721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23883" y="3167508"/>
              <a:ext cx="81721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 rot="16200000">
            <a:off x="5008772" y="4345173"/>
            <a:ext cx="1136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+mj-lt"/>
                <a:cs typeface="Arial" panose="020B0604020202020204" pitchFamily="34" charset="0"/>
              </a:rPr>
              <a:t>i</a:t>
            </a:r>
            <a:r>
              <a:rPr lang="en-GB" sz="2000" b="1" dirty="0" smtClean="0">
                <a:latin typeface="+mj-lt"/>
                <a:cs typeface="Arial" panose="020B0604020202020204" pitchFamily="34" charset="0"/>
              </a:rPr>
              <a:t>p.buffer</a:t>
            </a:r>
            <a:endParaRPr lang="en-GB" sz="20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932483"/>
            <a:ext cx="439886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/>
          <p:nvPr/>
        </p:nvCxnSpPr>
        <p:spPr>
          <a:xfrm>
            <a:off x="5539524" y="2773086"/>
            <a:ext cx="0" cy="583906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283" y="3829910"/>
            <a:ext cx="711658" cy="92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5842105" y="1896483"/>
            <a:ext cx="12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dirty="0" smtClean="0">
                <a:cs typeface="Arial" panose="020B0604020202020204" pitchFamily="34" charset="0"/>
              </a:rPr>
              <a:t>3G/4G</a:t>
            </a:r>
          </a:p>
        </p:txBody>
      </p:sp>
      <p:cxnSp>
        <p:nvCxnSpPr>
          <p:cNvPr id="25" name="Straight Connector 24"/>
          <p:cNvCxnSpPr>
            <a:stCxn id="13" idx="1"/>
          </p:cNvCxnSpPr>
          <p:nvPr/>
        </p:nvCxnSpPr>
        <p:spPr>
          <a:xfrm>
            <a:off x="6053677" y="4702268"/>
            <a:ext cx="83685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491880" y="1788467"/>
            <a:ext cx="1296008" cy="11364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latin typeface="+mj-lt"/>
                <a:cs typeface="Arial" panose="020B0604020202020204" pitchFamily="34" charset="0"/>
              </a:rPr>
              <a:t>Port-Log REST API</a:t>
            </a:r>
            <a:endParaRPr lang="en-GB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5904288" y="4509120"/>
            <a:ext cx="12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dirty="0" smtClean="0">
                <a:cs typeface="Arial" panose="020B0604020202020204" pitchFamily="34" charset="0"/>
              </a:rPr>
              <a:t>RS232</a:t>
            </a:r>
          </a:p>
        </p:txBody>
      </p:sp>
      <p:cxnSp>
        <p:nvCxnSpPr>
          <p:cNvPr id="30" name="Straight Arrow Connector 29"/>
          <p:cNvCxnSpPr>
            <a:stCxn id="26" idx="3"/>
          </p:cNvCxnSpPr>
          <p:nvPr/>
        </p:nvCxnSpPr>
        <p:spPr>
          <a:xfrm flipV="1">
            <a:off x="4787888" y="2356705"/>
            <a:ext cx="329685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162195" y="2356705"/>
            <a:ext cx="329685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47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Maritime Connectivity Platform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Hydro17, SS Rotterdam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D214F3-072A-4B0F-9261-60EBA368477F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08512" y="1484784"/>
            <a:ext cx="4427984" cy="3694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MCP </a:t>
            </a:r>
            <a:r>
              <a:rPr lang="en-US" sz="2400" dirty="0"/>
              <a:t>Core </a:t>
            </a:r>
            <a:r>
              <a:rPr lang="en-US" sz="2400" dirty="0" smtClean="0"/>
              <a:t>Components:</a:t>
            </a:r>
            <a:endParaRPr lang="en-US" sz="2400" dirty="0"/>
          </a:p>
          <a:p>
            <a:r>
              <a:rPr lang="en-US" sz="2400" dirty="0" smtClean="0"/>
              <a:t>Identity Registry – Trusted Users Access</a:t>
            </a:r>
            <a:endParaRPr lang="en-US" sz="2400" dirty="0"/>
          </a:p>
          <a:p>
            <a:r>
              <a:rPr lang="en-US" sz="2400" dirty="0" smtClean="0"/>
              <a:t>Service Registry – Phone Book of Services</a:t>
            </a:r>
            <a:endParaRPr lang="en-US" sz="2400" dirty="0"/>
          </a:p>
          <a:p>
            <a:r>
              <a:rPr lang="en-US" sz="2400" dirty="0" smtClean="0"/>
              <a:t>Maritime </a:t>
            </a:r>
            <a:r>
              <a:rPr lang="en-US" sz="2400" dirty="0"/>
              <a:t>Messaging </a:t>
            </a:r>
            <a:r>
              <a:rPr lang="en-US" sz="2400" dirty="0" smtClean="0"/>
              <a:t>Service </a:t>
            </a:r>
            <a:br>
              <a:rPr lang="en-US" sz="2400" dirty="0" smtClean="0"/>
            </a:br>
            <a:r>
              <a:rPr lang="en-US" sz="2400" dirty="0" smtClean="0"/>
              <a:t>– Facilitates Data Exchange</a:t>
            </a:r>
            <a:endParaRPr lang="en-US" sz="2400" dirty="0"/>
          </a:p>
          <a:p>
            <a:r>
              <a:rPr lang="en-US" sz="2400" dirty="0" smtClean="0"/>
              <a:t>Core </a:t>
            </a:r>
            <a:r>
              <a:rPr lang="en-US" sz="2400" dirty="0"/>
              <a:t>components are Open </a:t>
            </a:r>
            <a:r>
              <a:rPr lang="en-US" sz="2400" dirty="0" smtClean="0"/>
              <a:t>Source</a:t>
            </a:r>
          </a:p>
          <a:p>
            <a:endParaRPr lang="en-US" sz="2400" dirty="0"/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Testbed for Port-Log API (tbc)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448627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43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Hydro17, SS Rotterdam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D214F3-072A-4B0F-9261-60EBA368477F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94" y="1052736"/>
            <a:ext cx="9118098" cy="53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8098"/>
          </a:xfrm>
        </p:spPr>
        <p:txBody>
          <a:bodyPr>
            <a:normAutofit/>
          </a:bodyPr>
          <a:lstStyle/>
          <a:p>
            <a:r>
              <a:rPr lang="en-GB" dirty="0" smtClean="0"/>
              <a:t>Port-Log Real-Time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74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Do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1495325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Marine Data Management and Decision Support: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Marine Mapping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Enterprise GIS and Maritime Productivity Tools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Training, Mentoring and Capacity Building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Data Policy, Strategy and Management Systems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Environmental Data  Sharing and Publishing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System </a:t>
            </a:r>
            <a:r>
              <a:rPr lang="en-GB" b="1" dirty="0">
                <a:solidFill>
                  <a:srgbClr val="FF0000"/>
                </a:solidFill>
              </a:rPr>
              <a:t>I</a:t>
            </a:r>
            <a:r>
              <a:rPr lang="en-GB" b="1" dirty="0" smtClean="0">
                <a:solidFill>
                  <a:srgbClr val="FF0000"/>
                </a:solidFill>
              </a:rPr>
              <a:t>ntegration and Interconnectivity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Hydro17, SS Rotterdam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D214F3-072A-4B0F-9261-60EBA368477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72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Concluding Remarks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412776"/>
            <a:ext cx="8517632" cy="489654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mtClean="0"/>
              <a:t>Standardisation </a:t>
            </a:r>
            <a:r>
              <a:rPr lang="en-GB" dirty="0" smtClean="0"/>
              <a:t>– but which standard / specification?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dirty="0" smtClean="0"/>
              <a:t>Multiple users / applications require multiple interfaces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dirty="0" smtClean="0"/>
              <a:t>Port-Log API / ‘Connect’ addresses this issue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dirty="0" smtClean="0"/>
              <a:t>Convergence is happening e.g. on ISO19100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dirty="0" smtClean="0"/>
              <a:t>BUT the specifications are diverging – a problem?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dirty="0"/>
              <a:t>Test platforms </a:t>
            </a:r>
            <a:r>
              <a:rPr lang="en-GB" dirty="0" smtClean="0"/>
              <a:t>e.g. MCP are major step forward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dirty="0" smtClean="0"/>
              <a:t>More work required by governing bodies to address challenges e.g. MMSI if not ‘</a:t>
            </a:r>
            <a:r>
              <a:rPr lang="en-GB" dirty="0" err="1" smtClean="0"/>
              <a:t>AtoN</a:t>
            </a:r>
            <a:r>
              <a:rPr lang="en-GB" dirty="0" smtClean="0"/>
              <a:t>’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dirty="0" smtClean="0"/>
              <a:t>Way forward is to keep talking to each other &amp; externally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Hydro17, SS Rotterdam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D214F3-072A-4B0F-9261-60EBA368477F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25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647056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 smtClean="0"/>
              <a:t>Thank You!</a:t>
            </a:r>
            <a:br>
              <a:rPr lang="en-GB" dirty="0" smtClean="0"/>
            </a:br>
            <a:r>
              <a:rPr lang="en-GB" sz="3100" dirty="0" smtClean="0"/>
              <a:t>mike.osborne@oceanwise.eu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Have a Safe Journey Home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Hydro17, SS Rotterdam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D214F3-072A-4B0F-9261-60EBA368477F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4752528" cy="339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1844824"/>
            <a:ext cx="2195612" cy="329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4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of Our Customers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76875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Hydro17, SS Rotterdam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D214F3-072A-4B0F-9261-60EBA368477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30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Core Requirement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60"/>
          <a:stretch/>
        </p:blipFill>
        <p:spPr bwMode="auto">
          <a:xfrm>
            <a:off x="1259632" y="1340768"/>
            <a:ext cx="6768752" cy="125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1520" y="2852936"/>
            <a:ext cx="3312368" cy="345638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GB" sz="3000" dirty="0" smtClean="0"/>
              <a:t>Multiple Sensors</a:t>
            </a:r>
          </a:p>
          <a:p>
            <a:pPr>
              <a:spcBef>
                <a:spcPts val="1200"/>
              </a:spcBef>
            </a:pPr>
            <a:r>
              <a:rPr lang="en-GB" sz="3000" dirty="0" smtClean="0"/>
              <a:t>Real Time / Historic Datasets</a:t>
            </a:r>
          </a:p>
          <a:p>
            <a:pPr>
              <a:spcBef>
                <a:spcPts val="1200"/>
              </a:spcBef>
            </a:pPr>
            <a:r>
              <a:rPr lang="en-GB" sz="3000" dirty="0" smtClean="0"/>
              <a:t>Data Management and Display System</a:t>
            </a:r>
          </a:p>
          <a:p>
            <a:pPr>
              <a:spcBef>
                <a:spcPts val="1200"/>
              </a:spcBef>
            </a:pPr>
            <a:r>
              <a:rPr lang="en-GB" sz="3000" dirty="0" smtClean="0"/>
              <a:t>Designed for use </a:t>
            </a:r>
            <a:br>
              <a:rPr lang="en-GB" sz="3000" dirty="0" smtClean="0"/>
            </a:br>
            <a:r>
              <a:rPr lang="en-GB" sz="3000" dirty="0" smtClean="0"/>
              <a:t>in VTS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5"/>
          <a:stretch/>
        </p:blipFill>
        <p:spPr bwMode="auto">
          <a:xfrm>
            <a:off x="3779912" y="2877896"/>
            <a:ext cx="5213846" cy="335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Hydro17, SS Rotterdam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D214F3-072A-4B0F-9261-60EBA368477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14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Elbow Connector 37"/>
          <p:cNvCxnSpPr>
            <a:stCxn id="82" idx="2"/>
          </p:cNvCxnSpPr>
          <p:nvPr/>
        </p:nvCxnSpPr>
        <p:spPr>
          <a:xfrm rot="16200000" flipH="1">
            <a:off x="3761434" y="3353602"/>
            <a:ext cx="1254290" cy="1466667"/>
          </a:xfrm>
          <a:prstGeom prst="curvedConnector2">
            <a:avLst/>
          </a:prstGeom>
          <a:ln w="28575">
            <a:solidFill>
              <a:srgbClr val="FFC000"/>
            </a:solidFill>
            <a:prstDash val="dashDot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16200000" flipH="1">
            <a:off x="5896779" y="4021596"/>
            <a:ext cx="2657148" cy="986226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118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 Collection and Storage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GB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27122"/>
          <a:stretch/>
        </p:blipFill>
        <p:spPr bwMode="auto">
          <a:xfrm>
            <a:off x="304800" y="3935061"/>
            <a:ext cx="771802" cy="122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6"/>
          <p:cNvCxnSpPr>
            <a:endCxn id="10" idx="0"/>
          </p:cNvCxnSpPr>
          <p:nvPr/>
        </p:nvCxnSpPr>
        <p:spPr>
          <a:xfrm rot="10800000" flipV="1">
            <a:off x="690701" y="3395935"/>
            <a:ext cx="987018" cy="539125"/>
          </a:xfrm>
          <a:prstGeom prst="curved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0"/>
          <p:cNvCxnSpPr>
            <a:stCxn id="97" idx="1"/>
            <a:endCxn id="2" idx="1"/>
          </p:cNvCxnSpPr>
          <p:nvPr/>
        </p:nvCxnSpPr>
        <p:spPr>
          <a:xfrm rot="16200000" flipH="1">
            <a:off x="2584504" y="4345161"/>
            <a:ext cx="2085975" cy="737840"/>
          </a:xfrm>
          <a:prstGeom prst="curved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1" idx="3"/>
            <a:endCxn id="85" idx="1"/>
          </p:cNvCxnSpPr>
          <p:nvPr/>
        </p:nvCxnSpPr>
        <p:spPr>
          <a:xfrm flipV="1">
            <a:off x="2438400" y="3083608"/>
            <a:ext cx="985483" cy="19475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1327" y="1914541"/>
            <a:ext cx="431955" cy="63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Elbow Connector 37"/>
          <p:cNvCxnSpPr>
            <a:stCxn id="54" idx="0"/>
            <a:endCxn id="21" idx="0"/>
          </p:cNvCxnSpPr>
          <p:nvPr/>
        </p:nvCxnSpPr>
        <p:spPr>
          <a:xfrm rot="5400000" flipH="1" flipV="1">
            <a:off x="4003232" y="1566556"/>
            <a:ext cx="686088" cy="1382058"/>
          </a:xfrm>
          <a:prstGeom prst="curvedConnector3">
            <a:avLst>
              <a:gd name="adj1" fmla="val 133319"/>
            </a:avLst>
          </a:prstGeom>
          <a:ln w="28575">
            <a:solidFill>
              <a:srgbClr val="FFC000"/>
            </a:solidFill>
            <a:prstDash val="dashDot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1903" y="2913318"/>
            <a:ext cx="384313" cy="51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8206" y="2600629"/>
            <a:ext cx="1104274" cy="78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Elbow Connector 45"/>
          <p:cNvCxnSpPr>
            <a:stCxn id="21" idx="2"/>
            <a:endCxn id="25" idx="1"/>
          </p:cNvCxnSpPr>
          <p:nvPr/>
        </p:nvCxnSpPr>
        <p:spPr>
          <a:xfrm rot="16200000" flipH="1">
            <a:off x="5274454" y="2313709"/>
            <a:ext cx="620301" cy="1094598"/>
          </a:xfrm>
          <a:prstGeom prst="bentConnector2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62482" y="5449253"/>
            <a:ext cx="1102006" cy="78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Elbow Connector 83"/>
          <p:cNvCxnSpPr/>
          <p:nvPr/>
        </p:nvCxnSpPr>
        <p:spPr>
          <a:xfrm rot="5400000">
            <a:off x="7451723" y="4397003"/>
            <a:ext cx="1947458" cy="12700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"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7059" y="2320309"/>
            <a:ext cx="1160565" cy="1180699"/>
          </a:xfrm>
          <a:prstGeom prst="rect">
            <a:avLst/>
          </a:prstGeom>
          <a:noFill/>
        </p:spPr>
        <p:txBody>
          <a:bodyPr wrap="none" lIns="36000" tIns="36000" rIns="36000" bIns="36000">
            <a:spAutoFit/>
          </a:bodyPr>
          <a:lstStyle/>
          <a:p>
            <a:pPr algn="ctr">
              <a:defRPr/>
            </a:pPr>
            <a:r>
              <a:rPr lang="en-GB" b="1" dirty="0" smtClean="0"/>
              <a:t>Valeport</a:t>
            </a:r>
            <a:br>
              <a:rPr lang="en-GB" b="1" dirty="0" smtClean="0"/>
            </a:br>
            <a:r>
              <a:rPr lang="en-GB" b="1" dirty="0" smtClean="0"/>
              <a:t>Pressure</a:t>
            </a:r>
          </a:p>
          <a:p>
            <a:pPr algn="ctr">
              <a:defRPr/>
            </a:pPr>
            <a:r>
              <a:rPr lang="en-GB" b="1" dirty="0" smtClean="0"/>
              <a:t>/ Radar</a:t>
            </a:r>
          </a:p>
          <a:p>
            <a:pPr algn="ctr">
              <a:defRPr/>
            </a:pPr>
            <a:r>
              <a:rPr lang="en-GB" b="1" dirty="0" smtClean="0"/>
              <a:t>TideMaster</a:t>
            </a:r>
            <a:endParaRPr lang="en-GB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50125" y="5198308"/>
            <a:ext cx="1325867" cy="349702"/>
          </a:xfrm>
          <a:prstGeom prst="rect">
            <a:avLst/>
          </a:prstGeom>
          <a:noFill/>
        </p:spPr>
        <p:txBody>
          <a:bodyPr wrap="none" lIns="36000" tIns="36000" rIns="36000" bIns="36000">
            <a:spAutoFit/>
          </a:bodyPr>
          <a:lstStyle/>
          <a:p>
            <a:pPr algn="ctr">
              <a:defRPr/>
            </a:pPr>
            <a:r>
              <a:rPr lang="en-GB" b="1" dirty="0" smtClean="0">
                <a:latin typeface="+mn-lt"/>
              </a:rPr>
              <a:t>Valeport CTD</a:t>
            </a:r>
            <a:endParaRPr lang="en-GB" b="1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11" y="5202724"/>
            <a:ext cx="660594" cy="1108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923684" cy="1407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5" y="5517110"/>
            <a:ext cx="1954117" cy="79221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1200" y="1538825"/>
            <a:ext cx="1008249" cy="816202"/>
          </a:xfrm>
          <a:prstGeom prst="rect">
            <a:avLst/>
          </a:prstGeom>
        </p:spPr>
      </p:pic>
      <p:cxnSp>
        <p:nvCxnSpPr>
          <p:cNvPr id="64" name="Straight Connector 6"/>
          <p:cNvCxnSpPr/>
          <p:nvPr/>
        </p:nvCxnSpPr>
        <p:spPr>
          <a:xfrm rot="16200000" flipV="1">
            <a:off x="1081932" y="2547363"/>
            <a:ext cx="826910" cy="364662"/>
          </a:xfrm>
          <a:prstGeom prst="curvedConnector3">
            <a:avLst>
              <a:gd name="adj1" fmla="val 63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77714" y="2958220"/>
            <a:ext cx="760686" cy="64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0" name="Group 89"/>
          <p:cNvGrpSpPr/>
          <p:nvPr/>
        </p:nvGrpSpPr>
        <p:grpSpPr>
          <a:xfrm>
            <a:off x="3423883" y="2600630"/>
            <a:ext cx="764460" cy="948972"/>
            <a:chOff x="3423883" y="2456614"/>
            <a:chExt cx="764460" cy="948972"/>
          </a:xfrm>
        </p:grpSpPr>
        <p:pic>
          <p:nvPicPr>
            <p:cNvPr id="54" name="Picture 1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546467" y="2456614"/>
              <a:ext cx="217565" cy="241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Box 39"/>
            <p:cNvSpPr txBox="1"/>
            <p:nvPr/>
          </p:nvSpPr>
          <p:spPr>
            <a:xfrm rot="16200000">
              <a:off x="3622428" y="2839671"/>
              <a:ext cx="812906" cy="318924"/>
            </a:xfrm>
            <a:prstGeom prst="rect">
              <a:avLst/>
            </a:prstGeom>
            <a:noFill/>
          </p:spPr>
          <p:txBody>
            <a:bodyPr wrap="none" lIns="36000" tIns="36000" rIns="36000" bIns="36000">
              <a:spAutoFit/>
            </a:bodyPr>
            <a:lstStyle/>
            <a:p>
              <a:pPr>
                <a:defRPr/>
              </a:pPr>
              <a:r>
                <a:rPr lang="en-GB" sz="1600" b="1" dirty="0"/>
                <a:t>ip.buffer</a:t>
              </a: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3464746" y="2682487"/>
              <a:ext cx="381000" cy="633288"/>
            </a:xfrm>
            <a:prstGeom prst="roundRect">
              <a:avLst/>
            </a:prstGeom>
            <a:solidFill>
              <a:srgbClr val="FFC000">
                <a:alpha val="50196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423883" y="2791344"/>
              <a:ext cx="81721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423883" y="2916732"/>
              <a:ext cx="81721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423883" y="3042120"/>
              <a:ext cx="81721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423883" y="3167508"/>
              <a:ext cx="81721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</p:grpSp>
      <p:cxnSp>
        <p:nvCxnSpPr>
          <p:cNvPr id="89" name="Elbow Connector 88"/>
          <p:cNvCxnSpPr>
            <a:endCxn id="84" idx="1"/>
          </p:cNvCxnSpPr>
          <p:nvPr/>
        </p:nvCxnSpPr>
        <p:spPr>
          <a:xfrm rot="16200000" flipH="1">
            <a:off x="2608610" y="2142946"/>
            <a:ext cx="1137805" cy="492742"/>
          </a:xfrm>
          <a:prstGeom prst="bentConnector2">
            <a:avLst/>
          </a:prstGeom>
          <a:ln w="285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/>
          <p:cNvCxnSpPr>
            <a:stCxn id="96" idx="3"/>
            <a:endCxn id="86" idx="1"/>
          </p:cNvCxnSpPr>
          <p:nvPr/>
        </p:nvCxnSpPr>
        <p:spPr>
          <a:xfrm rot="5400000" flipH="1" flipV="1">
            <a:off x="3140782" y="3174387"/>
            <a:ext cx="248491" cy="317711"/>
          </a:xfrm>
          <a:prstGeom prst="bentConnector2">
            <a:avLst/>
          </a:prstGeom>
          <a:ln w="285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 rot="16200000" flipV="1">
            <a:off x="2999369" y="3564290"/>
            <a:ext cx="213607" cy="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7" name="Rectangle 96"/>
          <p:cNvSpPr/>
          <p:nvPr/>
        </p:nvSpPr>
        <p:spPr>
          <a:xfrm rot="16200000" flipV="1">
            <a:off x="3151768" y="3564290"/>
            <a:ext cx="213607" cy="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9" name="Elbow Connector 98"/>
          <p:cNvCxnSpPr>
            <a:stCxn id="97" idx="3"/>
            <a:endCxn id="87" idx="1"/>
          </p:cNvCxnSpPr>
          <p:nvPr/>
        </p:nvCxnSpPr>
        <p:spPr>
          <a:xfrm rot="5400000" flipH="1" flipV="1">
            <a:off x="3279676" y="3313280"/>
            <a:ext cx="123103" cy="165312"/>
          </a:xfrm>
          <a:prstGeom prst="bentConnector2">
            <a:avLst/>
          </a:prstGeom>
          <a:ln w="285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"/>
          <p:cNvCxnSpPr>
            <a:stCxn id="96" idx="1"/>
            <a:endCxn id="7" idx="3"/>
          </p:cNvCxnSpPr>
          <p:nvPr/>
        </p:nvCxnSpPr>
        <p:spPr>
          <a:xfrm rot="5400000">
            <a:off x="1634962" y="4442004"/>
            <a:ext cx="2242121" cy="700300"/>
          </a:xfrm>
          <a:prstGeom prst="curved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967228" y="955317"/>
            <a:ext cx="944224" cy="626701"/>
          </a:xfrm>
          <a:prstGeom prst="rect">
            <a:avLst/>
          </a:prstGeom>
          <a:noFill/>
        </p:spPr>
        <p:txBody>
          <a:bodyPr wrap="none" lIns="36000" tIns="36000" rIns="36000" bIns="36000">
            <a:spAutoFit/>
          </a:bodyPr>
          <a:lstStyle/>
          <a:p>
            <a:pPr algn="ctr">
              <a:defRPr/>
            </a:pPr>
            <a:r>
              <a:rPr lang="en-GB" b="1" dirty="0" smtClean="0">
                <a:latin typeface="+mn-lt"/>
              </a:rPr>
              <a:t>Gill</a:t>
            </a:r>
          </a:p>
          <a:p>
            <a:pPr algn="ctr">
              <a:defRPr/>
            </a:pPr>
            <a:r>
              <a:rPr lang="en-GB" b="1" dirty="0" err="1" smtClean="0">
                <a:latin typeface="+mn-lt"/>
              </a:rPr>
              <a:t>MaxiMet</a:t>
            </a:r>
            <a:endParaRPr lang="en-GB" b="1" dirty="0">
              <a:latin typeface="+mn-lt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555776" y="991646"/>
            <a:ext cx="794119" cy="626701"/>
          </a:xfrm>
          <a:prstGeom prst="rect">
            <a:avLst/>
          </a:prstGeom>
          <a:noFill/>
        </p:spPr>
        <p:txBody>
          <a:bodyPr wrap="none" lIns="36000" tIns="36000" rIns="36000" bIns="36000">
            <a:spAutoFit/>
          </a:bodyPr>
          <a:lstStyle/>
          <a:p>
            <a:pPr>
              <a:defRPr/>
            </a:pPr>
            <a:r>
              <a:rPr lang="en-GB" b="1" dirty="0" err="1" smtClean="0">
                <a:latin typeface="+mn-lt"/>
              </a:rPr>
              <a:t>Vaisala</a:t>
            </a:r>
            <a:r>
              <a:rPr lang="en-GB" b="1" dirty="0" smtClean="0">
                <a:latin typeface="+mn-lt"/>
              </a:rPr>
              <a:t> </a:t>
            </a:r>
          </a:p>
          <a:p>
            <a:pPr algn="ctr">
              <a:defRPr/>
            </a:pPr>
            <a:r>
              <a:rPr lang="en-GB" b="1" dirty="0" smtClean="0">
                <a:latin typeface="+mn-lt"/>
              </a:rPr>
              <a:t>PWD</a:t>
            </a:r>
            <a:endParaRPr lang="en-GB" b="1" dirty="0">
              <a:latin typeface="+mn-lt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717637" y="5600158"/>
            <a:ext cx="603298" cy="626701"/>
          </a:xfrm>
          <a:prstGeom prst="rect">
            <a:avLst/>
          </a:prstGeom>
          <a:noFill/>
        </p:spPr>
        <p:txBody>
          <a:bodyPr wrap="none" lIns="36000" tIns="36000" rIns="36000" bIns="36000">
            <a:spAutoFit/>
          </a:bodyPr>
          <a:lstStyle/>
          <a:p>
            <a:pPr algn="ctr">
              <a:defRPr/>
            </a:pPr>
            <a:r>
              <a:rPr lang="en-GB" b="1" dirty="0" smtClean="0"/>
              <a:t>RDI</a:t>
            </a:r>
            <a:br>
              <a:rPr lang="en-GB" b="1" dirty="0" smtClean="0"/>
            </a:br>
            <a:r>
              <a:rPr lang="en-GB" b="1" dirty="0" smtClean="0"/>
              <a:t>ADCP</a:t>
            </a:r>
            <a:endParaRPr lang="en-GB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2058058" y="3868971"/>
            <a:ext cx="1970042" cy="1077218"/>
          </a:xfrm>
          <a:prstGeom prst="rect">
            <a:avLst/>
          </a:prstGeom>
          <a:solidFill>
            <a:schemeClr val="bg1"/>
          </a:solidFill>
          <a:ln w="25400" cap="rnd">
            <a:solidFill>
              <a:schemeClr val="tx2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Multiple</a:t>
            </a:r>
            <a:b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Sensors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852144" y="1415678"/>
            <a:ext cx="1960216" cy="1077218"/>
          </a:xfrm>
          <a:prstGeom prst="rect">
            <a:avLst/>
          </a:prstGeom>
          <a:noFill/>
          <a:ln w="25400" cap="rnd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Multiple</a:t>
            </a:r>
            <a:b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Telemetry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7029216" y="3863950"/>
            <a:ext cx="2007281" cy="1077218"/>
          </a:xfrm>
          <a:prstGeom prst="rect">
            <a:avLst/>
          </a:prstGeom>
          <a:solidFill>
            <a:schemeClr val="bg1"/>
          </a:solidFill>
          <a:ln w="25400" cap="rnd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Multiple</a:t>
            </a:r>
            <a:r>
              <a:rPr lang="en-GB" sz="3200" noProof="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3200" noProof="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Receivers</a:t>
            </a:r>
          </a:p>
        </p:txBody>
      </p:sp>
      <p:cxnSp>
        <p:nvCxnSpPr>
          <p:cNvPr id="16" name="Straight Arrow Connector 15"/>
          <p:cNvCxnSpPr>
            <a:stCxn id="25" idx="3"/>
          </p:cNvCxnSpPr>
          <p:nvPr/>
        </p:nvCxnSpPr>
        <p:spPr>
          <a:xfrm flipV="1">
            <a:off x="6516216" y="3165957"/>
            <a:ext cx="1130288" cy="520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1913" y="4371354"/>
            <a:ext cx="431955" cy="63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" name="Elbow Connector 48"/>
          <p:cNvCxnSpPr>
            <a:stCxn id="76" idx="3"/>
          </p:cNvCxnSpPr>
          <p:nvPr/>
        </p:nvCxnSpPr>
        <p:spPr>
          <a:xfrm flipV="1">
            <a:off x="5553868" y="4689512"/>
            <a:ext cx="1178372" cy="1"/>
          </a:xfrm>
          <a:prstGeom prst="bentConnector3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139952" y="1855162"/>
            <a:ext cx="701080" cy="349702"/>
          </a:xfrm>
          <a:prstGeom prst="rect">
            <a:avLst/>
          </a:prstGeom>
          <a:noFill/>
        </p:spPr>
        <p:txBody>
          <a:bodyPr wrap="none" lIns="36000" tIns="36000" rIns="36000" bIns="36000">
            <a:spAutoFit/>
          </a:bodyPr>
          <a:lstStyle/>
          <a:p>
            <a:pPr>
              <a:defRPr/>
            </a:pPr>
            <a:r>
              <a:rPr lang="en-GB" b="1" dirty="0" smtClean="0"/>
              <a:t>3G/4G</a:t>
            </a:r>
            <a:endParaRPr lang="en-GB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4326708" y="3869921"/>
            <a:ext cx="568223" cy="626701"/>
          </a:xfrm>
          <a:prstGeom prst="rect">
            <a:avLst/>
          </a:prstGeom>
          <a:noFill/>
        </p:spPr>
        <p:txBody>
          <a:bodyPr wrap="none" lIns="36000" tIns="36000" rIns="36000" bIns="36000">
            <a:spAutoFit/>
          </a:bodyPr>
          <a:lstStyle/>
          <a:p>
            <a:pPr>
              <a:defRPr/>
            </a:pPr>
            <a:r>
              <a:rPr lang="en-GB" b="1" dirty="0" smtClean="0"/>
              <a:t>UHF/</a:t>
            </a:r>
          </a:p>
          <a:p>
            <a:pPr>
              <a:defRPr/>
            </a:pPr>
            <a:r>
              <a:rPr lang="en-GB" b="1" dirty="0" smtClean="0"/>
              <a:t>WAN</a:t>
            </a:r>
            <a:endParaRPr lang="en-GB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3707904" y="1279098"/>
            <a:ext cx="1282009" cy="349702"/>
          </a:xfrm>
          <a:prstGeom prst="rect">
            <a:avLst/>
          </a:prstGeom>
          <a:noFill/>
        </p:spPr>
        <p:txBody>
          <a:bodyPr wrap="none" lIns="36000" tIns="36000" rIns="36000" bIns="36000">
            <a:spAutoFit/>
          </a:bodyPr>
          <a:lstStyle/>
          <a:p>
            <a:pPr>
              <a:defRPr/>
            </a:pPr>
            <a:r>
              <a:rPr lang="en-GB" b="1" dirty="0" smtClean="0"/>
              <a:t>Bidirectional</a:t>
            </a:r>
            <a:endParaRPr lang="en-GB" b="1" dirty="0"/>
          </a:p>
        </p:txBody>
      </p:sp>
      <p:pic>
        <p:nvPicPr>
          <p:cNvPr id="27" name="Picture 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27984" y="2731211"/>
            <a:ext cx="1208136" cy="76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Hydro17, SS Rotterdam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D214F3-072A-4B0F-9261-60EBA368477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62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149882"/>
            <a:ext cx="4968552" cy="39434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System Console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1351309"/>
            <a:ext cx="8229600" cy="48860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5B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55B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55B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55B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55B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Calibration d</a:t>
            </a:r>
            <a:r>
              <a:rPr lang="en-GB" dirty="0" smtClean="0"/>
              <a:t>ata and </a:t>
            </a:r>
            <a:r>
              <a:rPr lang="en-GB" dirty="0"/>
              <a:t>h</a:t>
            </a:r>
            <a:r>
              <a:rPr lang="en-GB" dirty="0" smtClean="0"/>
              <a:t>istory </a:t>
            </a:r>
            <a:endParaRPr lang="en-GB" dirty="0"/>
          </a:p>
          <a:p>
            <a:r>
              <a:rPr lang="en-GB" dirty="0" smtClean="0"/>
              <a:t>QC/QA </a:t>
            </a:r>
            <a:br>
              <a:rPr lang="en-GB" dirty="0" smtClean="0"/>
            </a:br>
            <a:r>
              <a:rPr lang="en-GB" dirty="0" smtClean="0"/>
              <a:t>parameters</a:t>
            </a:r>
          </a:p>
          <a:p>
            <a:r>
              <a:rPr lang="en-GB" dirty="0" smtClean="0"/>
              <a:t>System </a:t>
            </a:r>
            <a:r>
              <a:rPr lang="en-GB" dirty="0"/>
              <a:t>s</a:t>
            </a:r>
            <a:r>
              <a:rPr lang="en-GB" dirty="0" smtClean="0"/>
              <a:t>tatus</a:t>
            </a:r>
          </a:p>
          <a:p>
            <a:r>
              <a:rPr lang="en-GB" dirty="0" smtClean="0"/>
              <a:t>Alerts and </a:t>
            </a:r>
            <a:br>
              <a:rPr lang="en-GB" dirty="0" smtClean="0"/>
            </a:br>
            <a:r>
              <a:rPr lang="en-GB" dirty="0"/>
              <a:t>t</a:t>
            </a:r>
            <a:r>
              <a:rPr lang="en-GB" dirty="0" smtClean="0"/>
              <a:t>riggers</a:t>
            </a:r>
          </a:p>
          <a:p>
            <a:r>
              <a:rPr lang="en-GB" dirty="0" smtClean="0"/>
              <a:t>User </a:t>
            </a:r>
            <a:br>
              <a:rPr lang="en-GB" dirty="0" smtClean="0"/>
            </a:br>
            <a:r>
              <a:rPr lang="en-GB" dirty="0" smtClean="0"/>
              <a:t>management</a:t>
            </a:r>
          </a:p>
          <a:p>
            <a:r>
              <a:rPr lang="en-GB" dirty="0" smtClean="0"/>
              <a:t>Metadata</a:t>
            </a:r>
          </a:p>
          <a:p>
            <a:endParaRPr lang="en-GB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Hydro17, SS Rotterdam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D214F3-072A-4B0F-9261-60EBA368477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19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28799"/>
            <a:ext cx="2880320" cy="4320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Mapping Interface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163934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5B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55B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55B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55B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55B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User defined base maps</a:t>
            </a:r>
          </a:p>
          <a:p>
            <a:r>
              <a:rPr lang="en-GB" dirty="0" smtClean="0"/>
              <a:t>Application overlays</a:t>
            </a:r>
          </a:p>
          <a:p>
            <a:r>
              <a:rPr lang="en-GB" dirty="0" smtClean="0"/>
              <a:t>Port specific datasets</a:t>
            </a:r>
          </a:p>
          <a:p>
            <a:r>
              <a:rPr lang="en-GB" dirty="0" smtClean="0"/>
              <a:t>Additional functionality</a:t>
            </a:r>
          </a:p>
          <a:p>
            <a:r>
              <a:rPr lang="en-GB" dirty="0" smtClean="0"/>
              <a:t>Scalable screen size</a:t>
            </a:r>
          </a:p>
          <a:p>
            <a:endParaRPr lang="en-GB" dirty="0" smtClean="0"/>
          </a:p>
          <a:p>
            <a:r>
              <a:rPr lang="en-GB" dirty="0" smtClean="0"/>
              <a:t>All Good, No Issues</a:t>
            </a:r>
          </a:p>
          <a:p>
            <a:r>
              <a:rPr lang="en-GB" dirty="0" smtClean="0"/>
              <a:t>BUT THEN …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Hydro17, SS Rotterdam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D214F3-072A-4B0F-9261-60EBA368477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44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Please can </a:t>
            </a:r>
            <a:r>
              <a:rPr lang="en-GB" dirty="0"/>
              <a:t>y</a:t>
            </a:r>
            <a:r>
              <a:rPr lang="en-GB" dirty="0" smtClean="0"/>
              <a:t>ou </a:t>
            </a:r>
            <a:r>
              <a:rPr lang="en-US" dirty="0" smtClean="0"/>
              <a:t>interface </a:t>
            </a:r>
            <a:r>
              <a:rPr lang="en-US" dirty="0"/>
              <a:t>with </a:t>
            </a:r>
            <a:r>
              <a:rPr lang="en-US" dirty="0" smtClean="0"/>
              <a:t>....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1423317"/>
            <a:ext cx="48965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5B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55B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55B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55B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55B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Port Authority Website</a:t>
            </a:r>
          </a:p>
          <a:p>
            <a:r>
              <a:rPr lang="en-US" dirty="0" smtClean="0"/>
              <a:t>Public Service Website</a:t>
            </a:r>
          </a:p>
          <a:p>
            <a:r>
              <a:rPr lang="en-US" dirty="0" smtClean="0"/>
              <a:t>Gov. Monitoring Network</a:t>
            </a:r>
          </a:p>
          <a:p>
            <a:r>
              <a:rPr lang="en-US" dirty="0" smtClean="0"/>
              <a:t>AIS Transponder</a:t>
            </a:r>
          </a:p>
          <a:p>
            <a:r>
              <a:rPr lang="en-US" dirty="0" smtClean="0"/>
              <a:t>AIS Network Controller</a:t>
            </a:r>
            <a:endParaRPr lang="en-US" dirty="0"/>
          </a:p>
          <a:p>
            <a:endParaRPr lang="en-GB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26" y="4342832"/>
            <a:ext cx="7848872" cy="218251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149687" y="1423317"/>
            <a:ext cx="399431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5B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55B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55B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55B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55B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Survey Vessel</a:t>
            </a:r>
          </a:p>
          <a:p>
            <a:r>
              <a:rPr lang="en-US" dirty="0" smtClean="0"/>
              <a:t>Forecast Provider</a:t>
            </a:r>
          </a:p>
          <a:p>
            <a:r>
              <a:rPr lang="en-US" dirty="0" smtClean="0"/>
              <a:t>Portable Pilot Units</a:t>
            </a:r>
          </a:p>
          <a:p>
            <a:r>
              <a:rPr lang="en-US" dirty="0" smtClean="0"/>
              <a:t>Dredgers</a:t>
            </a:r>
          </a:p>
          <a:p>
            <a:r>
              <a:rPr lang="en-GB" dirty="0" smtClean="0"/>
              <a:t>Tunnelling</a:t>
            </a:r>
            <a:r>
              <a:rPr lang="en-US" dirty="0" smtClean="0"/>
              <a:t> Machine!</a:t>
            </a:r>
            <a:endParaRPr lang="en-US" dirty="0"/>
          </a:p>
          <a:p>
            <a:endParaRPr lang="en-US" dirty="0"/>
          </a:p>
          <a:p>
            <a:endParaRPr lang="en-GB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660232" y="580526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YES Really!</a:t>
            </a:r>
            <a:endParaRPr lang="en-GB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9734" y="4406166"/>
            <a:ext cx="1031946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Source:</a:t>
            </a:r>
          </a:p>
          <a:p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12992"/>
            <a:ext cx="1031946" cy="66022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Hydro17, SS Rotterdam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D214F3-072A-4B0F-9261-60EBA368477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2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Yes we can!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Hydro17, SS Rotterdam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D214F3-072A-4B0F-9261-60EBA368477F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80928"/>
            <a:ext cx="4501566" cy="267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45232" y="3545582"/>
            <a:ext cx="3394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70238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But how?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70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WL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OWL Master Template</Template>
  <TotalTime>25311</TotalTime>
  <Words>951</Words>
  <Application>Microsoft Office PowerPoint</Application>
  <PresentationFormat>On-screen Show (4:3)</PresentationFormat>
  <Paragraphs>224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OWL Master Template</vt:lpstr>
      <vt:lpstr>Developments in the Interconnectivity of  Tide and Weather Data  By Dr Mike Osborne OceanWise Ltd</vt:lpstr>
      <vt:lpstr>What We Do</vt:lpstr>
      <vt:lpstr>Some of Our Customers</vt:lpstr>
      <vt:lpstr>Core Requirement</vt:lpstr>
      <vt:lpstr> Data Collection and Storage </vt:lpstr>
      <vt:lpstr>System Console</vt:lpstr>
      <vt:lpstr>Mapping Interface</vt:lpstr>
      <vt:lpstr>Please can you interface with ....</vt:lpstr>
      <vt:lpstr>Yes we can!</vt:lpstr>
      <vt:lpstr>Standardisation, of course!</vt:lpstr>
      <vt:lpstr>What’s available</vt:lpstr>
      <vt:lpstr>AIS Application Specific Messages (ASM)</vt:lpstr>
      <vt:lpstr>NMEA OneNet</vt:lpstr>
      <vt:lpstr>WMO Information System 2.0</vt:lpstr>
      <vt:lpstr>New Port-Log API</vt:lpstr>
      <vt:lpstr>Port-Log Web Displays used  by VTS (for example) </vt:lpstr>
      <vt:lpstr>Port-Log ‘Connect’</vt:lpstr>
      <vt:lpstr>Maritime Connectivity Platform</vt:lpstr>
      <vt:lpstr>Port-Log Real-Time Data</vt:lpstr>
      <vt:lpstr>Concluding Remarks</vt:lpstr>
      <vt:lpstr>Thank You! mike.osborne@oceanwise.eu         Have a Safe Journey Home</vt:lpstr>
    </vt:vector>
  </TitlesOfParts>
  <Company>OceanWise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developments in Marine ‘Smart Telemetry’</dc:title>
  <dc:creator>Mark Jonas</dc:creator>
  <cp:lastModifiedBy>Matthieu Vrakking - Periplus Group</cp:lastModifiedBy>
  <cp:revision>150</cp:revision>
  <dcterms:created xsi:type="dcterms:W3CDTF">2015-07-12T21:23:30Z</dcterms:created>
  <dcterms:modified xsi:type="dcterms:W3CDTF">2017-11-21T08:20:53Z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